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37"/>
  </p:notesMasterIdLst>
  <p:sldIdLst>
    <p:sldId id="300" r:id="rId2"/>
    <p:sldId id="257" r:id="rId3"/>
    <p:sldId id="272" r:id="rId4"/>
    <p:sldId id="258" r:id="rId5"/>
    <p:sldId id="273" r:id="rId6"/>
    <p:sldId id="274" r:id="rId7"/>
    <p:sldId id="260" r:id="rId8"/>
    <p:sldId id="261" r:id="rId9"/>
    <p:sldId id="276" r:id="rId10"/>
    <p:sldId id="294" r:id="rId11"/>
    <p:sldId id="277" r:id="rId12"/>
    <p:sldId id="286" r:id="rId13"/>
    <p:sldId id="264" r:id="rId14"/>
    <p:sldId id="287" r:id="rId15"/>
    <p:sldId id="278" r:id="rId16"/>
    <p:sldId id="265" r:id="rId17"/>
    <p:sldId id="279" r:id="rId18"/>
    <p:sldId id="295" r:id="rId19"/>
    <p:sldId id="301" r:id="rId20"/>
    <p:sldId id="266" r:id="rId21"/>
    <p:sldId id="283" r:id="rId22"/>
    <p:sldId id="280" r:id="rId23"/>
    <p:sldId id="296" r:id="rId24"/>
    <p:sldId id="285" r:id="rId25"/>
    <p:sldId id="267" r:id="rId26"/>
    <p:sldId id="292" r:id="rId27"/>
    <p:sldId id="268" r:id="rId28"/>
    <p:sldId id="302" r:id="rId29"/>
    <p:sldId id="297" r:id="rId30"/>
    <p:sldId id="281" r:id="rId31"/>
    <p:sldId id="293" r:id="rId32"/>
    <p:sldId id="270" r:id="rId33"/>
    <p:sldId id="298" r:id="rId34"/>
    <p:sldId id="271" r:id="rId35"/>
    <p:sldId id="275" r:id="rId3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84746" autoAdjust="0"/>
  </p:normalViewPr>
  <p:slideViewPr>
    <p:cSldViewPr snapToGrid="0" snapToObjects="1">
      <p:cViewPr varScale="1">
        <p:scale>
          <a:sx n="68" d="100"/>
          <a:sy n="68" d="100"/>
        </p:scale>
        <p:origin x="752" y="4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DC2AC09-1C84-493D-98AD-2D2B16FA1593}" type="datetimeFigureOut">
              <a:rPr lang="fr-FR" smtClean="0"/>
              <a:pPr/>
              <a:t>27/07/2026</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B9CFC2F-6125-4EC2-B8C2-F1F45ACF6E1A}"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5B9CFC2F-6125-4EC2-B8C2-F1F45ACF6E1A}" type="slidenum">
              <a:rPr lang="fr-FR" smtClean="0"/>
              <a:pPr/>
              <a:t>1</a:t>
            </a:fld>
            <a:endParaRPr 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5B9CFC2F-6125-4EC2-B8C2-F1F45ACF6E1A}" type="slidenum">
              <a:rPr lang="fr-FR" smtClean="0"/>
              <a:pPr/>
              <a:t>21</a:t>
            </a:fld>
            <a:endParaRPr lang="fr-F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5B9CFC2F-6125-4EC2-B8C2-F1F45ACF6E1A}" type="slidenum">
              <a:rPr lang="fr-FR" smtClean="0"/>
              <a:pPr/>
              <a:t>22</a:t>
            </a:fld>
            <a:endParaRPr lang="fr-F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5B9CFC2F-6125-4EC2-B8C2-F1F45ACF6E1A}" type="slidenum">
              <a:rPr lang="fr-FR" smtClean="0"/>
              <a:pPr/>
              <a:t>23</a:t>
            </a:fld>
            <a:endParaRPr lang="fr-F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5B9CFC2F-6125-4EC2-B8C2-F1F45ACF6E1A}" type="slidenum">
              <a:rPr lang="fr-FR" smtClean="0"/>
              <a:pPr/>
              <a:t>24</a:t>
            </a:fld>
            <a:endParaRPr lang="fr-F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5B9CFC2F-6125-4EC2-B8C2-F1F45ACF6E1A}" type="slidenum">
              <a:rPr lang="fr-FR" smtClean="0"/>
              <a:pPr/>
              <a:t>31</a:t>
            </a:fld>
            <a:endParaRPr lang="fr-F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5B9CFC2F-6125-4EC2-B8C2-F1F45ACF6E1A}" type="slidenum">
              <a:rPr lang="fr-FR" smtClean="0"/>
              <a:pPr/>
              <a:t>33</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5B9CFC2F-6125-4EC2-B8C2-F1F45ACF6E1A}" type="slidenum">
              <a:rPr lang="fr-FR" smtClean="0"/>
              <a:pPr/>
              <a:t>5</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5B9CFC2F-6125-4EC2-B8C2-F1F45ACF6E1A}" type="slidenum">
              <a:rPr lang="fr-FR" smtClean="0"/>
              <a:pPr/>
              <a:t>6</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a:p>
            <a:endParaRPr lang="fr-FR" dirty="0"/>
          </a:p>
        </p:txBody>
      </p:sp>
      <p:sp>
        <p:nvSpPr>
          <p:cNvPr id="4" name="Espace réservé du numéro de diapositive 3"/>
          <p:cNvSpPr>
            <a:spLocks noGrp="1"/>
          </p:cNvSpPr>
          <p:nvPr>
            <p:ph type="sldNum" sz="quarter" idx="10"/>
          </p:nvPr>
        </p:nvSpPr>
        <p:spPr/>
        <p:txBody>
          <a:bodyPr/>
          <a:lstStyle/>
          <a:p>
            <a:fld id="{5B9CFC2F-6125-4EC2-B8C2-F1F45ACF6E1A}" type="slidenum">
              <a:rPr lang="fr-FR" smtClean="0"/>
              <a:pPr/>
              <a:t>9</a:t>
            </a:fld>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5B9CFC2F-6125-4EC2-B8C2-F1F45ACF6E1A}" type="slidenum">
              <a:rPr lang="fr-FR" smtClean="0"/>
              <a:pPr/>
              <a:t>10</a:t>
            </a:fld>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5B9CFC2F-6125-4EC2-B8C2-F1F45ACF6E1A}" type="slidenum">
              <a:rPr lang="fr-FR" smtClean="0"/>
              <a:pPr/>
              <a:t>12</a:t>
            </a:fld>
            <a:endParaRPr 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5B9CFC2F-6125-4EC2-B8C2-F1F45ACF6E1A}" type="slidenum">
              <a:rPr lang="fr-FR" smtClean="0"/>
              <a:pPr/>
              <a:t>14</a:t>
            </a:fld>
            <a:endParaRPr lang="fr-F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5B9CFC2F-6125-4EC2-B8C2-F1F45ACF6E1A}" type="slidenum">
              <a:rPr lang="fr-FR" smtClean="0"/>
              <a:pPr/>
              <a:t>19</a:t>
            </a:fld>
            <a:endParaRPr lang="fr-F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5B9CFC2F-6125-4EC2-B8C2-F1F45ACF6E1A}" type="slidenum">
              <a:rPr lang="fr-FR" smtClean="0"/>
              <a:pPr/>
              <a:t>20</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5445229-7E91-40EF-8BD1-B8472CF0E689}" type="datetime1">
              <a:rPr lang="en-US" smtClean="0"/>
              <a:pPr/>
              <a:t>7/27/2026</a:t>
            </a:fld>
            <a:endParaRPr lang="en-US"/>
          </a:p>
        </p:txBody>
      </p:sp>
      <p:sp>
        <p:nvSpPr>
          <p:cNvPr id="5" name="Footer Placeholder 4"/>
          <p:cNvSpPr>
            <a:spLocks noGrp="1"/>
          </p:cNvSpPr>
          <p:nvPr>
            <p:ph type="ftr" sz="quarter" idx="11"/>
          </p:nvPr>
        </p:nvSpPr>
        <p:spPr/>
        <p:txBody>
          <a:bodyPr/>
          <a:lstStyle/>
          <a:p>
            <a:r>
              <a:rPr lang="en-US"/>
              <a:t>CNCP - 2026 Wafaa Agoumi</a:t>
            </a:r>
          </a:p>
        </p:txBody>
      </p:sp>
      <p:sp>
        <p:nvSpPr>
          <p:cNvPr id="6" name="Slide Number Placeholder 5"/>
          <p:cNvSpPr>
            <a:spLocks noGrp="1"/>
          </p:cNvSpPr>
          <p:nvPr>
            <p:ph type="sldNum" sz="quarter" idx="12"/>
          </p:nvPr>
        </p:nvSpPr>
        <p:spPr/>
        <p:txBody>
          <a:bodyPr/>
          <a:lstStyle/>
          <a:p>
            <a:fld id="{C1FF6DA9-008F-8B48-92A6-B652298478BF}" type="slidenum">
              <a:rPr lang="en-US" smtClean="0"/>
              <a:pPr/>
              <a:t>‹N°›</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5E3D140-E28E-4E49-9021-2D5C9F8161F8}" type="datetime1">
              <a:rPr lang="en-US" smtClean="0"/>
              <a:pPr/>
              <a:t>7/27/2026</a:t>
            </a:fld>
            <a:endParaRPr lang="en-US"/>
          </a:p>
        </p:txBody>
      </p:sp>
      <p:sp>
        <p:nvSpPr>
          <p:cNvPr id="5" name="Footer Placeholder 4"/>
          <p:cNvSpPr>
            <a:spLocks noGrp="1"/>
          </p:cNvSpPr>
          <p:nvPr>
            <p:ph type="ftr" sz="quarter" idx="11"/>
          </p:nvPr>
        </p:nvSpPr>
        <p:spPr/>
        <p:txBody>
          <a:bodyPr/>
          <a:lstStyle/>
          <a:p>
            <a:r>
              <a:rPr lang="en-US"/>
              <a:t>CNCP - 2026 Wafaa Agoumi</a:t>
            </a:r>
          </a:p>
        </p:txBody>
      </p:sp>
      <p:sp>
        <p:nvSpPr>
          <p:cNvPr id="6" name="Slide Number Placeholder 5"/>
          <p:cNvSpPr>
            <a:spLocks noGrp="1"/>
          </p:cNvSpPr>
          <p:nvPr>
            <p:ph type="sldNum" sz="quarter" idx="12"/>
          </p:nvPr>
        </p:nvSpPr>
        <p:spPr/>
        <p:txBody>
          <a:bodyPr/>
          <a:lstStyle/>
          <a:p>
            <a:fld id="{C1FF6DA9-008F-8B48-92A6-B652298478BF}" type="slidenum">
              <a:rPr lang="en-US" smtClean="0"/>
              <a:pPr/>
              <a:t>‹N°›</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59C9553-2056-4251-BC7A-341C4448D5CC}" type="datetime1">
              <a:rPr lang="en-US" smtClean="0"/>
              <a:pPr/>
              <a:t>7/27/2026</a:t>
            </a:fld>
            <a:endParaRPr lang="en-US"/>
          </a:p>
        </p:txBody>
      </p:sp>
      <p:sp>
        <p:nvSpPr>
          <p:cNvPr id="5" name="Footer Placeholder 4"/>
          <p:cNvSpPr>
            <a:spLocks noGrp="1"/>
          </p:cNvSpPr>
          <p:nvPr>
            <p:ph type="ftr" sz="quarter" idx="11"/>
          </p:nvPr>
        </p:nvSpPr>
        <p:spPr/>
        <p:txBody>
          <a:bodyPr/>
          <a:lstStyle/>
          <a:p>
            <a:r>
              <a:rPr lang="en-US"/>
              <a:t>CNCP - 2026 Wafaa Agoumi</a:t>
            </a:r>
          </a:p>
        </p:txBody>
      </p:sp>
      <p:sp>
        <p:nvSpPr>
          <p:cNvPr id="6" name="Slide Number Placeholder 5"/>
          <p:cNvSpPr>
            <a:spLocks noGrp="1"/>
          </p:cNvSpPr>
          <p:nvPr>
            <p:ph type="sldNum" sz="quarter" idx="12"/>
          </p:nvPr>
        </p:nvSpPr>
        <p:spPr/>
        <p:txBody>
          <a:bodyPr/>
          <a:lstStyle/>
          <a:p>
            <a:fld id="{C1FF6DA9-008F-8B48-92A6-B652298478BF}" type="slidenum">
              <a:rPr lang="en-US" smtClean="0"/>
              <a:pPr/>
              <a:t>‹N°›</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DD421DE-1A6A-43DE-912D-94E261F028ED}" type="datetime1">
              <a:rPr lang="en-US" smtClean="0"/>
              <a:pPr/>
              <a:t>7/27/2026</a:t>
            </a:fld>
            <a:endParaRPr lang="en-US"/>
          </a:p>
        </p:txBody>
      </p:sp>
      <p:sp>
        <p:nvSpPr>
          <p:cNvPr id="5" name="Footer Placeholder 4"/>
          <p:cNvSpPr>
            <a:spLocks noGrp="1"/>
          </p:cNvSpPr>
          <p:nvPr>
            <p:ph type="ftr" sz="quarter" idx="11"/>
          </p:nvPr>
        </p:nvSpPr>
        <p:spPr/>
        <p:txBody>
          <a:bodyPr/>
          <a:lstStyle/>
          <a:p>
            <a:r>
              <a:rPr lang="en-US"/>
              <a:t>CNCP - 2026 Wafaa Agoumi</a:t>
            </a:r>
          </a:p>
        </p:txBody>
      </p:sp>
      <p:sp>
        <p:nvSpPr>
          <p:cNvPr id="6" name="Slide Number Placeholder 5"/>
          <p:cNvSpPr>
            <a:spLocks noGrp="1"/>
          </p:cNvSpPr>
          <p:nvPr>
            <p:ph type="sldNum" sz="quarter" idx="12"/>
          </p:nvPr>
        </p:nvSpPr>
        <p:spPr/>
        <p:txBody>
          <a:bodyPr/>
          <a:lstStyle/>
          <a:p>
            <a:fld id="{C1FF6DA9-008F-8B48-92A6-B652298478BF}" type="slidenum">
              <a:rPr lang="en-US" smtClean="0"/>
              <a:pPr/>
              <a:t>‹N°›</a:t>
            </a:fld>
            <a:endParaRPr lang="en-US"/>
          </a:p>
        </p:txBody>
      </p:sp>
      <p:pic>
        <p:nvPicPr>
          <p:cNvPr id="7" name="Image 6" descr="E:\Données\perso\Ecole_sup\Communication\Com_2014\logo ESIS_80%noir\LOGO  copie.png"/>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306654" y="145916"/>
            <a:ext cx="1710886" cy="477927"/>
          </a:xfrm>
          <a:prstGeom prst="rect">
            <a:avLst/>
          </a:prstGeom>
          <a:noFill/>
          <a:ln>
            <a:noFill/>
          </a:ln>
        </p:spPr>
      </p:pic>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85C99D1-7E4B-48E1-A548-F66545BB8E25}" type="datetime1">
              <a:rPr lang="en-US" smtClean="0"/>
              <a:pPr/>
              <a:t>7/27/2026</a:t>
            </a:fld>
            <a:endParaRPr lang="en-US"/>
          </a:p>
        </p:txBody>
      </p:sp>
      <p:sp>
        <p:nvSpPr>
          <p:cNvPr id="5" name="Footer Placeholder 4"/>
          <p:cNvSpPr>
            <a:spLocks noGrp="1"/>
          </p:cNvSpPr>
          <p:nvPr>
            <p:ph type="ftr" sz="quarter" idx="11"/>
          </p:nvPr>
        </p:nvSpPr>
        <p:spPr/>
        <p:txBody>
          <a:bodyPr/>
          <a:lstStyle/>
          <a:p>
            <a:r>
              <a:rPr lang="en-US"/>
              <a:t>CNCP - 2026 Wafaa Agoumi</a:t>
            </a:r>
          </a:p>
        </p:txBody>
      </p:sp>
      <p:sp>
        <p:nvSpPr>
          <p:cNvPr id="6" name="Slide Number Placeholder 5"/>
          <p:cNvSpPr>
            <a:spLocks noGrp="1"/>
          </p:cNvSpPr>
          <p:nvPr>
            <p:ph type="sldNum" sz="quarter" idx="12"/>
          </p:nvPr>
        </p:nvSpPr>
        <p:spPr/>
        <p:txBody>
          <a:bodyPr/>
          <a:lstStyle/>
          <a:p>
            <a:fld id="{C1FF6DA9-008F-8B48-92A6-B652298478BF}" type="slidenum">
              <a:rPr lang="en-US" smtClean="0"/>
              <a:pPr/>
              <a:t>‹N°›</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A07071E-9E3C-4302-B167-BD6B322B0916}" type="datetime1">
              <a:rPr lang="en-US" smtClean="0"/>
              <a:pPr/>
              <a:t>7/27/2026</a:t>
            </a:fld>
            <a:endParaRPr lang="en-US"/>
          </a:p>
        </p:txBody>
      </p:sp>
      <p:sp>
        <p:nvSpPr>
          <p:cNvPr id="6" name="Footer Placeholder 5"/>
          <p:cNvSpPr>
            <a:spLocks noGrp="1"/>
          </p:cNvSpPr>
          <p:nvPr>
            <p:ph type="ftr" sz="quarter" idx="11"/>
          </p:nvPr>
        </p:nvSpPr>
        <p:spPr/>
        <p:txBody>
          <a:bodyPr/>
          <a:lstStyle/>
          <a:p>
            <a:r>
              <a:rPr lang="en-US"/>
              <a:t>CNCP - 2026 Wafaa Agoumi</a:t>
            </a:r>
          </a:p>
        </p:txBody>
      </p:sp>
      <p:sp>
        <p:nvSpPr>
          <p:cNvPr id="7" name="Slide Number Placeholder 6"/>
          <p:cNvSpPr>
            <a:spLocks noGrp="1"/>
          </p:cNvSpPr>
          <p:nvPr>
            <p:ph type="sldNum" sz="quarter" idx="12"/>
          </p:nvPr>
        </p:nvSpPr>
        <p:spPr/>
        <p:txBody>
          <a:bodyPr/>
          <a:lstStyle/>
          <a:p>
            <a:fld id="{C1FF6DA9-008F-8B48-92A6-B652298478BF}" type="slidenum">
              <a:rPr lang="en-US" smtClean="0"/>
              <a:pPr/>
              <a:t>‹N°›</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BF92904-875A-4587-8D5F-E55A133745F5}" type="datetime1">
              <a:rPr lang="en-US" smtClean="0"/>
              <a:pPr/>
              <a:t>7/27/2026</a:t>
            </a:fld>
            <a:endParaRPr lang="en-US"/>
          </a:p>
        </p:txBody>
      </p:sp>
      <p:sp>
        <p:nvSpPr>
          <p:cNvPr id="8" name="Footer Placeholder 7"/>
          <p:cNvSpPr>
            <a:spLocks noGrp="1"/>
          </p:cNvSpPr>
          <p:nvPr>
            <p:ph type="ftr" sz="quarter" idx="11"/>
          </p:nvPr>
        </p:nvSpPr>
        <p:spPr/>
        <p:txBody>
          <a:bodyPr/>
          <a:lstStyle/>
          <a:p>
            <a:r>
              <a:rPr lang="en-US"/>
              <a:t>CNCP - 2026 Wafaa Agoumi</a:t>
            </a:r>
          </a:p>
        </p:txBody>
      </p:sp>
      <p:sp>
        <p:nvSpPr>
          <p:cNvPr id="9" name="Slide Number Placeholder 8"/>
          <p:cNvSpPr>
            <a:spLocks noGrp="1"/>
          </p:cNvSpPr>
          <p:nvPr>
            <p:ph type="sldNum" sz="quarter" idx="12"/>
          </p:nvPr>
        </p:nvSpPr>
        <p:spPr/>
        <p:txBody>
          <a:bodyPr/>
          <a:lstStyle/>
          <a:p>
            <a:fld id="{C1FF6DA9-008F-8B48-92A6-B652298478BF}" type="slidenum">
              <a:rPr lang="en-US" smtClean="0"/>
              <a:pPr/>
              <a:t>‹N°›</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079D0D6-0D7D-481E-A0DE-216829913B3A}" type="datetime1">
              <a:rPr lang="en-US" smtClean="0"/>
              <a:pPr/>
              <a:t>7/27/2026</a:t>
            </a:fld>
            <a:endParaRPr lang="en-US"/>
          </a:p>
        </p:txBody>
      </p:sp>
      <p:sp>
        <p:nvSpPr>
          <p:cNvPr id="4" name="Footer Placeholder 3"/>
          <p:cNvSpPr>
            <a:spLocks noGrp="1"/>
          </p:cNvSpPr>
          <p:nvPr>
            <p:ph type="ftr" sz="quarter" idx="11"/>
          </p:nvPr>
        </p:nvSpPr>
        <p:spPr/>
        <p:txBody>
          <a:bodyPr/>
          <a:lstStyle/>
          <a:p>
            <a:r>
              <a:rPr lang="en-US"/>
              <a:t>CNCP - 2026 Wafaa Agoumi</a:t>
            </a:r>
          </a:p>
        </p:txBody>
      </p:sp>
      <p:sp>
        <p:nvSpPr>
          <p:cNvPr id="5" name="Slide Number Placeholder 4"/>
          <p:cNvSpPr>
            <a:spLocks noGrp="1"/>
          </p:cNvSpPr>
          <p:nvPr>
            <p:ph type="sldNum" sz="quarter" idx="12"/>
          </p:nvPr>
        </p:nvSpPr>
        <p:spPr/>
        <p:txBody>
          <a:bodyPr/>
          <a:lstStyle/>
          <a:p>
            <a:fld id="{C1FF6DA9-008F-8B48-92A6-B652298478BF}" type="slidenum">
              <a:rPr lang="en-US" smtClean="0"/>
              <a:pPr/>
              <a:t>‹N°›</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B76A1D9-A895-4492-B781-CAE2088E4307}" type="datetime1">
              <a:rPr lang="en-US" smtClean="0"/>
              <a:pPr/>
              <a:t>7/27/2026</a:t>
            </a:fld>
            <a:endParaRPr lang="en-US"/>
          </a:p>
        </p:txBody>
      </p:sp>
      <p:sp>
        <p:nvSpPr>
          <p:cNvPr id="3" name="Footer Placeholder 2"/>
          <p:cNvSpPr>
            <a:spLocks noGrp="1"/>
          </p:cNvSpPr>
          <p:nvPr>
            <p:ph type="ftr" sz="quarter" idx="11"/>
          </p:nvPr>
        </p:nvSpPr>
        <p:spPr/>
        <p:txBody>
          <a:bodyPr/>
          <a:lstStyle/>
          <a:p>
            <a:r>
              <a:rPr lang="en-US"/>
              <a:t>CNCP - 2026 Wafaa Agoumi</a:t>
            </a:r>
          </a:p>
        </p:txBody>
      </p:sp>
      <p:sp>
        <p:nvSpPr>
          <p:cNvPr id="4" name="Slide Number Placeholder 3"/>
          <p:cNvSpPr>
            <a:spLocks noGrp="1"/>
          </p:cNvSpPr>
          <p:nvPr>
            <p:ph type="sldNum" sz="quarter" idx="12"/>
          </p:nvPr>
        </p:nvSpPr>
        <p:spPr/>
        <p:txBody>
          <a:bodyPr/>
          <a:lstStyle/>
          <a:p>
            <a:fld id="{C1FF6DA9-008F-8B48-92A6-B652298478BF}" type="slidenum">
              <a:rPr lang="en-US" smtClean="0"/>
              <a:pPr/>
              <a:t>‹N°›</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F3CD357-3248-4DF4-A0D1-972D3D4802F5}" type="datetime1">
              <a:rPr lang="en-US" smtClean="0"/>
              <a:pPr/>
              <a:t>7/27/2026</a:t>
            </a:fld>
            <a:endParaRPr lang="en-US"/>
          </a:p>
        </p:txBody>
      </p:sp>
      <p:sp>
        <p:nvSpPr>
          <p:cNvPr id="6" name="Footer Placeholder 5"/>
          <p:cNvSpPr>
            <a:spLocks noGrp="1"/>
          </p:cNvSpPr>
          <p:nvPr>
            <p:ph type="ftr" sz="quarter" idx="11"/>
          </p:nvPr>
        </p:nvSpPr>
        <p:spPr/>
        <p:txBody>
          <a:bodyPr/>
          <a:lstStyle/>
          <a:p>
            <a:r>
              <a:rPr lang="en-US"/>
              <a:t>CNCP - 2026 Wafaa Agoumi</a:t>
            </a:r>
          </a:p>
        </p:txBody>
      </p:sp>
      <p:sp>
        <p:nvSpPr>
          <p:cNvPr id="7" name="Slide Number Placeholder 6"/>
          <p:cNvSpPr>
            <a:spLocks noGrp="1"/>
          </p:cNvSpPr>
          <p:nvPr>
            <p:ph type="sldNum" sz="quarter" idx="12"/>
          </p:nvPr>
        </p:nvSpPr>
        <p:spPr/>
        <p:txBody>
          <a:bodyPr/>
          <a:lstStyle/>
          <a:p>
            <a:fld id="{C1FF6DA9-008F-8B48-92A6-B652298478BF}" type="slidenum">
              <a:rPr lang="en-US" smtClean="0"/>
              <a:pPr/>
              <a:t>‹N°›</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EA346BA-0B5E-40AE-8BA3-2C7D312ED5CC}" type="datetime1">
              <a:rPr lang="en-US" smtClean="0"/>
              <a:pPr/>
              <a:t>7/27/2026</a:t>
            </a:fld>
            <a:endParaRPr lang="en-US"/>
          </a:p>
        </p:txBody>
      </p:sp>
      <p:sp>
        <p:nvSpPr>
          <p:cNvPr id="6" name="Footer Placeholder 5"/>
          <p:cNvSpPr>
            <a:spLocks noGrp="1"/>
          </p:cNvSpPr>
          <p:nvPr>
            <p:ph type="ftr" sz="quarter" idx="11"/>
          </p:nvPr>
        </p:nvSpPr>
        <p:spPr/>
        <p:txBody>
          <a:bodyPr/>
          <a:lstStyle/>
          <a:p>
            <a:r>
              <a:rPr lang="en-US"/>
              <a:t>CNCP - 2026 Wafaa Agoumi</a:t>
            </a:r>
          </a:p>
        </p:txBody>
      </p:sp>
      <p:sp>
        <p:nvSpPr>
          <p:cNvPr id="7" name="Slide Number Placeholder 6"/>
          <p:cNvSpPr>
            <a:spLocks noGrp="1"/>
          </p:cNvSpPr>
          <p:nvPr>
            <p:ph type="sldNum" sz="quarter" idx="12"/>
          </p:nvPr>
        </p:nvSpPr>
        <p:spPr/>
        <p:txBody>
          <a:bodyPr/>
          <a:lstStyle/>
          <a:p>
            <a:fld id="{C1FF6DA9-008F-8B48-92A6-B652298478BF}" type="slidenum">
              <a:rPr lang="en-US" smtClean="0"/>
              <a:pPr/>
              <a:t>‹N°›</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19C6B1-2700-4EB7-BBA1-E7D34EAA3364}" type="datetime1">
              <a:rPr lang="en-US" smtClean="0"/>
              <a:pPr/>
              <a:t>7/27/2026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CNCP - 2026 Wafaa Agoumi</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pPr/>
              <a:t>‹N°›</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hyperlink" Target="https://clinicaltrials.gov/"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a:t>Coopérations africaines </a:t>
            </a:r>
            <a:br>
              <a:rPr lang="fr-FR" dirty="0"/>
            </a:br>
            <a:r>
              <a:rPr lang="fr-FR" dirty="0"/>
              <a:t>et recherche clinique</a:t>
            </a:r>
          </a:p>
        </p:txBody>
      </p:sp>
      <p:sp>
        <p:nvSpPr>
          <p:cNvPr id="3" name="Sous-titre 2"/>
          <p:cNvSpPr>
            <a:spLocks noGrp="1"/>
          </p:cNvSpPr>
          <p:nvPr>
            <p:ph type="subTitle" idx="1"/>
          </p:nvPr>
        </p:nvSpPr>
        <p:spPr>
          <a:xfrm>
            <a:off x="1371599" y="3886200"/>
            <a:ext cx="6877455" cy="1752600"/>
          </a:xfrm>
        </p:spPr>
        <p:txBody>
          <a:bodyPr/>
          <a:lstStyle/>
          <a:p>
            <a:pPr>
              <a:defRPr sz="1800"/>
            </a:pPr>
            <a:r>
              <a:rPr lang="fr-FR" dirty="0"/>
              <a:t>Harmonisation réglementaire, évaluation éthique et rôle des agences</a:t>
            </a:r>
          </a:p>
          <a:p>
            <a:pPr>
              <a:defRPr sz="1800"/>
            </a:pPr>
            <a:r>
              <a:rPr lang="fr-FR" dirty="0"/>
              <a:t>Focus détaillé sur le Maroc dans un contexte  de réforme</a:t>
            </a:r>
          </a:p>
          <a:p>
            <a:endParaRPr lang="fr-FR" dirty="0"/>
          </a:p>
        </p:txBody>
      </p:sp>
      <p:pic>
        <p:nvPicPr>
          <p:cNvPr id="4" name="Image 3" descr="E:\Données\perso\Ecole_sup\Communication\Com_2014\logo ESIS_80%noir\LOGO  copie.png"/>
          <p:cNvPicPr/>
          <p:nvPr/>
        </p:nvPicPr>
        <p:blipFill>
          <a:blip r:embed="rId3">
            <a:extLst>
              <a:ext uri="{28A0092B-C50C-407E-A947-70E740481C1C}">
                <a14:useLocalDpi xmlns:a14="http://schemas.microsoft.com/office/drawing/2010/main" val="0"/>
              </a:ext>
            </a:extLst>
          </a:blip>
          <a:srcRect/>
          <a:stretch>
            <a:fillRect/>
          </a:stretch>
        </p:blipFill>
        <p:spPr bwMode="auto">
          <a:xfrm>
            <a:off x="3124199" y="274637"/>
            <a:ext cx="3296055" cy="1252605"/>
          </a:xfrm>
          <a:prstGeom prst="rect">
            <a:avLst/>
          </a:prstGeom>
          <a:noFill/>
          <a:ln>
            <a:noFill/>
          </a:ln>
        </p:spPr>
      </p:pic>
      <p:sp>
        <p:nvSpPr>
          <p:cNvPr id="5" name="Rectangle 4"/>
          <p:cNvSpPr/>
          <p:nvPr/>
        </p:nvSpPr>
        <p:spPr>
          <a:xfrm>
            <a:off x="1498061" y="5315634"/>
            <a:ext cx="6750994" cy="307777"/>
          </a:xfrm>
          <a:prstGeom prst="rect">
            <a:avLst/>
          </a:prstGeom>
        </p:spPr>
        <p:txBody>
          <a:bodyPr wrap="square">
            <a:spAutoFit/>
          </a:bodyPr>
          <a:lstStyle/>
          <a:p>
            <a:r>
              <a:rPr lang="fr-FR" sz="1400" dirty="0"/>
              <a:t>Colloque de la Conférence Nationale des Comités de Protection des Personnes – 2026</a:t>
            </a:r>
          </a:p>
        </p:txBody>
      </p:sp>
      <p:sp>
        <p:nvSpPr>
          <p:cNvPr id="6" name="ZoneTexte 5"/>
          <p:cNvSpPr txBox="1"/>
          <p:nvPr/>
        </p:nvSpPr>
        <p:spPr>
          <a:xfrm>
            <a:off x="1371599" y="5826642"/>
            <a:ext cx="6507127" cy="307777"/>
          </a:xfrm>
          <a:prstGeom prst="rect">
            <a:avLst/>
          </a:prstGeom>
          <a:noFill/>
        </p:spPr>
        <p:txBody>
          <a:bodyPr wrap="square" rtlCol="0">
            <a:spAutoFit/>
          </a:bodyPr>
          <a:lstStyle/>
          <a:p>
            <a:pPr algn="ctr"/>
            <a:r>
              <a:rPr lang="fr-FR" sz="1200" dirty="0" err="1"/>
              <a:t>Wafaa</a:t>
            </a:r>
            <a:r>
              <a:rPr lang="fr-FR" sz="1200" dirty="0"/>
              <a:t>  </a:t>
            </a:r>
            <a:r>
              <a:rPr lang="fr-FR" sz="1400" dirty="0" err="1"/>
              <a:t>Agoumi</a:t>
            </a:r>
            <a:endParaRPr lang="fr-FR" sz="1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91601"/>
            <a:ext cx="8229600" cy="1143000"/>
          </a:xfrm>
        </p:spPr>
        <p:txBody>
          <a:bodyPr>
            <a:noAutofit/>
          </a:bodyPr>
          <a:lstStyle/>
          <a:p>
            <a:r>
              <a:rPr lang="fr-FR" sz="3600" b="1" dirty="0"/>
              <a:t>Bilan des évaluations conjointes </a:t>
            </a:r>
            <a:br>
              <a:rPr lang="fr-FR" sz="3600" b="1" dirty="0"/>
            </a:br>
            <a:r>
              <a:rPr lang="fr-FR" sz="3600" b="1" dirty="0"/>
              <a:t>(Joint </a:t>
            </a:r>
            <a:r>
              <a:rPr lang="fr-FR" sz="3600" b="1" dirty="0" err="1"/>
              <a:t>Reviews</a:t>
            </a:r>
            <a:r>
              <a:rPr lang="fr-FR" sz="3600" b="1" dirty="0"/>
              <a:t>)</a:t>
            </a:r>
            <a:endParaRPr sz="3600" b="1"/>
          </a:p>
        </p:txBody>
      </p:sp>
      <p:sp>
        <p:nvSpPr>
          <p:cNvPr id="3" name="Content Placeholder 2"/>
          <p:cNvSpPr>
            <a:spLocks noGrp="1"/>
          </p:cNvSpPr>
          <p:nvPr>
            <p:ph idx="1"/>
          </p:nvPr>
        </p:nvSpPr>
        <p:spPr/>
        <p:txBody>
          <a:bodyPr>
            <a:normAutofit/>
          </a:bodyPr>
          <a:lstStyle/>
          <a:p>
            <a:pPr>
              <a:buNone/>
            </a:pPr>
            <a:endParaRPr lang="fr-FR" sz="2000" dirty="0"/>
          </a:p>
          <a:p>
            <a:pPr>
              <a:buNone/>
            </a:pPr>
            <a:endParaRPr lang="fr-FR" dirty="0"/>
          </a:p>
        </p:txBody>
      </p:sp>
      <p:sp>
        <p:nvSpPr>
          <p:cNvPr id="4" name="TextBox 3"/>
          <p:cNvSpPr txBox="1"/>
          <p:nvPr/>
        </p:nvSpPr>
        <p:spPr>
          <a:xfrm>
            <a:off x="0" y="6096000"/>
            <a:ext cx="9144000" cy="762000"/>
          </a:xfrm>
          <a:prstGeom prst="rect">
            <a:avLst/>
          </a:prstGeom>
          <a:noFill/>
        </p:spPr>
        <p:txBody>
          <a:bodyPr wrap="none">
            <a:spAutoFit/>
          </a:bodyPr>
          <a:lstStyle/>
          <a:p>
            <a:pPr>
              <a:defRPr sz="1000"/>
            </a:pPr>
            <a:r>
              <a:t>Références : Vaccine 2015; BMJ Global Health 2019</a:t>
            </a:r>
          </a:p>
        </p:txBody>
      </p:sp>
      <p:sp>
        <p:nvSpPr>
          <p:cNvPr id="5" name="Flèche droite rayée 4"/>
          <p:cNvSpPr/>
          <p:nvPr/>
        </p:nvSpPr>
        <p:spPr>
          <a:xfrm>
            <a:off x="502920" y="5689627"/>
            <a:ext cx="694944" cy="200851"/>
          </a:xfrm>
          <a:prstGeom prst="striped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6" name="ZoneTexte 5"/>
          <p:cNvSpPr txBox="1"/>
          <p:nvPr/>
        </p:nvSpPr>
        <p:spPr>
          <a:xfrm>
            <a:off x="2103120" y="5532121"/>
            <a:ext cx="6583680" cy="1200329"/>
          </a:xfrm>
          <a:prstGeom prst="rect">
            <a:avLst/>
          </a:prstGeom>
          <a:noFill/>
        </p:spPr>
        <p:txBody>
          <a:bodyPr wrap="square" rtlCol="0">
            <a:spAutoFit/>
          </a:bodyPr>
          <a:lstStyle/>
          <a:p>
            <a:pPr algn="ctr"/>
            <a:r>
              <a:rPr lang="fr-FR" sz="2400" dirty="0"/>
              <a:t>AVAREF est l’un des instruments opérationnels qui concrétisent les objectifs de l’AMRH. </a:t>
            </a:r>
          </a:p>
          <a:p>
            <a:pPr algn="ctr"/>
            <a:endParaRPr lang="fr-FR" sz="2400" dirty="0"/>
          </a:p>
        </p:txBody>
      </p:sp>
      <p:sp>
        <p:nvSpPr>
          <p:cNvPr id="7" name="Espace réservé de la date 6"/>
          <p:cNvSpPr>
            <a:spLocks noGrp="1"/>
          </p:cNvSpPr>
          <p:nvPr>
            <p:ph type="dt" sz="half" idx="10"/>
          </p:nvPr>
        </p:nvSpPr>
        <p:spPr/>
        <p:txBody>
          <a:bodyPr/>
          <a:lstStyle/>
          <a:p>
            <a:fld id="{34097A47-22B7-4AAC-BB79-96F88A1F41C5}" type="datetime1">
              <a:rPr lang="en-US" smtClean="0"/>
              <a:pPr/>
              <a:t>7/27/2026</a:t>
            </a:fld>
            <a:endParaRPr lang="en-US"/>
          </a:p>
        </p:txBody>
      </p:sp>
      <p:sp>
        <p:nvSpPr>
          <p:cNvPr id="8" name="Espace réservé du numéro de diapositive 7"/>
          <p:cNvSpPr>
            <a:spLocks noGrp="1"/>
          </p:cNvSpPr>
          <p:nvPr>
            <p:ph type="sldNum" sz="quarter" idx="12"/>
          </p:nvPr>
        </p:nvSpPr>
        <p:spPr/>
        <p:txBody>
          <a:bodyPr/>
          <a:lstStyle/>
          <a:p>
            <a:fld id="{C1FF6DA9-008F-8B48-92A6-B652298478BF}" type="slidenum">
              <a:rPr lang="en-US" smtClean="0"/>
              <a:pPr/>
              <a:t>10</a:t>
            </a:fld>
            <a:endParaRPr lang="en-US"/>
          </a:p>
        </p:txBody>
      </p:sp>
      <p:sp>
        <p:nvSpPr>
          <p:cNvPr id="9" name="Espace réservé du pied de page 8"/>
          <p:cNvSpPr>
            <a:spLocks noGrp="1"/>
          </p:cNvSpPr>
          <p:nvPr>
            <p:ph type="ftr" sz="quarter" idx="11"/>
          </p:nvPr>
        </p:nvSpPr>
        <p:spPr>
          <a:xfrm>
            <a:off x="3273056" y="6492875"/>
            <a:ext cx="2895600" cy="365125"/>
          </a:xfrm>
        </p:spPr>
        <p:txBody>
          <a:bodyPr/>
          <a:lstStyle/>
          <a:p>
            <a:r>
              <a:rPr lang="en-US"/>
              <a:t>CNCP - 2026 Wafaa Agoumi</a:t>
            </a:r>
            <a:endParaRPr lang="en-US" dirty="0"/>
          </a:p>
        </p:txBody>
      </p:sp>
      <p:graphicFrame>
        <p:nvGraphicFramePr>
          <p:cNvPr id="10" name="Tableau 9"/>
          <p:cNvGraphicFramePr>
            <a:graphicFrameLocks noGrp="1"/>
          </p:cNvGraphicFramePr>
          <p:nvPr/>
        </p:nvGraphicFramePr>
        <p:xfrm>
          <a:off x="272372" y="1600200"/>
          <a:ext cx="8657618" cy="3931920"/>
        </p:xfrm>
        <a:graphic>
          <a:graphicData uri="http://schemas.openxmlformats.org/drawingml/2006/table">
            <a:tbl>
              <a:tblPr firstRow="1" bandRow="1">
                <a:tableStyleId>{5C22544A-7EE6-4342-B048-85BDC9FD1C3A}</a:tableStyleId>
              </a:tblPr>
              <a:tblGrid>
                <a:gridCol w="4328809">
                  <a:extLst>
                    <a:ext uri="{9D8B030D-6E8A-4147-A177-3AD203B41FA5}">
                      <a16:colId xmlns:a16="http://schemas.microsoft.com/office/drawing/2014/main" val="20000"/>
                    </a:ext>
                  </a:extLst>
                </a:gridCol>
                <a:gridCol w="4328809">
                  <a:extLst>
                    <a:ext uri="{9D8B030D-6E8A-4147-A177-3AD203B41FA5}">
                      <a16:colId xmlns:a16="http://schemas.microsoft.com/office/drawing/2014/main" val="20001"/>
                    </a:ext>
                  </a:extLst>
                </a:gridCol>
              </a:tblGrid>
              <a:tr h="352772">
                <a:tc>
                  <a:txBody>
                    <a:bodyPr/>
                    <a:lstStyle/>
                    <a:p>
                      <a:r>
                        <a:rPr lang="fr-FR" dirty="0"/>
                        <a:t>Avant</a:t>
                      </a:r>
                      <a:r>
                        <a:rPr lang="fr-FR" baseline="0" dirty="0"/>
                        <a:t> AVAREF</a:t>
                      </a:r>
                      <a:endParaRPr lang="fr-FR" dirty="0"/>
                    </a:p>
                  </a:txBody>
                  <a:tcPr/>
                </a:tc>
                <a:tc>
                  <a:txBody>
                    <a:bodyPr/>
                    <a:lstStyle/>
                    <a:p>
                      <a:r>
                        <a:rPr lang="fr-FR" dirty="0"/>
                        <a:t>Après AVAREF</a:t>
                      </a:r>
                    </a:p>
                  </a:txBody>
                  <a:tcPr/>
                </a:tc>
                <a:extLst>
                  <a:ext uri="{0D108BD9-81ED-4DB2-BD59-A6C34878D82A}">
                    <a16:rowId xmlns:a16="http://schemas.microsoft.com/office/drawing/2014/main" val="10000"/>
                  </a:ext>
                </a:extLst>
              </a:tr>
              <a:tr h="608894">
                <a:tc>
                  <a:txBody>
                    <a:bodyPr/>
                    <a:lstStyle/>
                    <a:p>
                      <a:r>
                        <a:rPr lang="fr-FR" dirty="0"/>
                        <a:t>Évaluations indépendantes et séquentielles dans chaque pays</a:t>
                      </a:r>
                    </a:p>
                  </a:txBody>
                  <a:tcPr/>
                </a:tc>
                <a:tc>
                  <a:txBody>
                    <a:bodyPr/>
                    <a:lstStyle/>
                    <a:p>
                      <a:r>
                        <a:rPr lang="fr-FR" dirty="0"/>
                        <a:t>Évaluations coordonnées multi-pays</a:t>
                      </a:r>
                    </a:p>
                  </a:txBody>
                  <a:tcPr/>
                </a:tc>
                <a:extLst>
                  <a:ext uri="{0D108BD9-81ED-4DB2-BD59-A6C34878D82A}">
                    <a16:rowId xmlns:a16="http://schemas.microsoft.com/office/drawing/2014/main" val="10001"/>
                  </a:ext>
                </a:extLst>
              </a:tr>
              <a:tr h="608894">
                <a:tc>
                  <a:txBody>
                    <a:bodyPr/>
                    <a:lstStyle/>
                    <a:p>
                      <a:r>
                        <a:rPr lang="fr-FR" dirty="0"/>
                        <a:t>Délais souvent compris entre 6 et 12 mois, voire davantage</a:t>
                      </a:r>
                    </a:p>
                  </a:txBody>
                  <a:tcPr/>
                </a:tc>
                <a:tc>
                  <a:txBody>
                    <a:bodyPr/>
                    <a:lstStyle/>
                    <a:p>
                      <a:r>
                        <a:rPr lang="fr-FR" dirty="0"/>
                        <a:t>Objectif commun : </a:t>
                      </a:r>
                      <a:r>
                        <a:rPr lang="fr-FR" b="1" dirty="0"/>
                        <a:t>≈ 60 jours</a:t>
                      </a:r>
                    </a:p>
                  </a:txBody>
                  <a:tcPr/>
                </a:tc>
                <a:extLst>
                  <a:ext uri="{0D108BD9-81ED-4DB2-BD59-A6C34878D82A}">
                    <a16:rowId xmlns:a16="http://schemas.microsoft.com/office/drawing/2014/main" val="10002"/>
                  </a:ext>
                </a:extLst>
              </a:tr>
              <a:tr h="608894">
                <a:tc>
                  <a:txBody>
                    <a:bodyPr/>
                    <a:lstStyle/>
                    <a:p>
                      <a:r>
                        <a:rPr lang="fr-FR" dirty="0"/>
                        <a:t>Faible coordination entre autorités réglementaires et comités d'éthique</a:t>
                      </a:r>
                    </a:p>
                  </a:txBody>
                  <a:tcPr/>
                </a:tc>
                <a:tc>
                  <a:txBody>
                    <a:bodyPr/>
                    <a:lstStyle/>
                    <a:p>
                      <a:r>
                        <a:rPr lang="fr-FR" dirty="0"/>
                        <a:t>Dialogue structuré entre autorités réglementaires et comités d'éthique</a:t>
                      </a:r>
                    </a:p>
                  </a:txBody>
                  <a:tcPr/>
                </a:tc>
                <a:extLst>
                  <a:ext uri="{0D108BD9-81ED-4DB2-BD59-A6C34878D82A}">
                    <a16:rowId xmlns:a16="http://schemas.microsoft.com/office/drawing/2014/main" val="10003"/>
                  </a:ext>
                </a:extLst>
              </a:tr>
              <a:tr h="608894">
                <a:tc>
                  <a:txBody>
                    <a:bodyPr/>
                    <a:lstStyle/>
                    <a:p>
                      <a:r>
                        <a:rPr lang="fr-FR" dirty="0"/>
                        <a:t>Capacités variables selon les pays</a:t>
                      </a:r>
                    </a:p>
                  </a:txBody>
                  <a:tcPr/>
                </a:tc>
                <a:tc>
                  <a:txBody>
                    <a:bodyPr/>
                    <a:lstStyle/>
                    <a:p>
                      <a:r>
                        <a:rPr lang="fr-FR" dirty="0"/>
                        <a:t>Renforcement des capacités par l'expertise collective</a:t>
                      </a:r>
                    </a:p>
                  </a:txBody>
                  <a:tcPr/>
                </a:tc>
                <a:extLst>
                  <a:ext uri="{0D108BD9-81ED-4DB2-BD59-A6C34878D82A}">
                    <a16:rowId xmlns:a16="http://schemas.microsoft.com/office/drawing/2014/main" val="10004"/>
                  </a:ext>
                </a:extLst>
              </a:tr>
              <a:tr h="352772">
                <a:tc>
                  <a:txBody>
                    <a:bodyPr/>
                    <a:lstStyle/>
                    <a:p>
                      <a:r>
                        <a:rPr lang="fr-FR" dirty="0"/>
                        <a:t>Exigences parfois divergentes</a:t>
                      </a:r>
                    </a:p>
                  </a:txBody>
                  <a:tcPr/>
                </a:tc>
                <a:tc>
                  <a:txBody>
                    <a:bodyPr/>
                    <a:lstStyle/>
                    <a:p>
                      <a:r>
                        <a:rPr lang="fr-FR" dirty="0"/>
                        <a:t>Convergence progressive des pratiques</a:t>
                      </a:r>
                    </a:p>
                  </a:txBody>
                  <a:tcPr/>
                </a:tc>
                <a:extLst>
                  <a:ext uri="{0D108BD9-81ED-4DB2-BD59-A6C34878D82A}">
                    <a16:rowId xmlns:a16="http://schemas.microsoft.com/office/drawing/2014/main" val="10005"/>
                  </a:ext>
                </a:extLst>
              </a:tr>
              <a:tr h="608894">
                <a:tc>
                  <a:txBody>
                    <a:bodyPr/>
                    <a:lstStyle/>
                    <a:p>
                      <a:r>
                        <a:rPr lang="fr-FR" dirty="0"/>
                        <a:t>Attractivité limitée pour les essais multicentriques</a:t>
                      </a:r>
                    </a:p>
                  </a:txBody>
                  <a:tcPr/>
                </a:tc>
                <a:tc>
                  <a:txBody>
                    <a:bodyPr/>
                    <a:lstStyle/>
                    <a:p>
                      <a:r>
                        <a:rPr lang="fr-FR" dirty="0"/>
                        <a:t>Meilleure prévisibilité pour les promoteurs</a:t>
                      </a:r>
                    </a:p>
                  </a:txBody>
                  <a:tcPr/>
                </a:tc>
                <a:extLst>
                  <a:ext uri="{0D108BD9-81ED-4DB2-BD59-A6C34878D82A}">
                    <a16:rowId xmlns:a16="http://schemas.microsoft.com/office/drawing/2014/main" val="10006"/>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600" b="1" dirty="0"/>
              <a:t>Comparaison Europe/Afrique</a:t>
            </a:r>
          </a:p>
        </p:txBody>
      </p:sp>
      <p:sp>
        <p:nvSpPr>
          <p:cNvPr id="3" name="Espace réservé du contenu 2"/>
          <p:cNvSpPr>
            <a:spLocks noGrp="1"/>
          </p:cNvSpPr>
          <p:nvPr>
            <p:ph idx="1"/>
          </p:nvPr>
        </p:nvSpPr>
        <p:spPr/>
        <p:txBody>
          <a:bodyPr>
            <a:normAutofit fontScale="92500" lnSpcReduction="10000"/>
          </a:bodyPr>
          <a:lstStyle/>
          <a:p>
            <a:pPr algn="just"/>
            <a:r>
              <a:rPr lang="fr-FR" dirty="0"/>
              <a:t>L’Afrique n’a pas reproduit le modèle européen des essais cliniques, mais a développé une approche originale fondée sur la collaboration directe entre autorités réglementaires et comités d’éthique.</a:t>
            </a:r>
          </a:p>
          <a:p>
            <a:pPr algn="just"/>
            <a:r>
              <a:rPr lang="fr-FR" dirty="0"/>
              <a:t>Contrairement à l’Europe, où la coordination concerne essentiellement les autorités réglementaires, les mécanismes africains comme AVAREF intègrent pleinement les comités d’éthique dans le processus d’évaluation. </a:t>
            </a:r>
          </a:p>
        </p:txBody>
      </p:sp>
      <p:sp>
        <p:nvSpPr>
          <p:cNvPr id="4" name="Espace réservé de la date 3"/>
          <p:cNvSpPr>
            <a:spLocks noGrp="1"/>
          </p:cNvSpPr>
          <p:nvPr>
            <p:ph type="dt" sz="half" idx="10"/>
          </p:nvPr>
        </p:nvSpPr>
        <p:spPr/>
        <p:txBody>
          <a:bodyPr/>
          <a:lstStyle/>
          <a:p>
            <a:fld id="{4143EA0F-0CD7-4EC4-B41E-1B69EE53AD44}" type="datetime1">
              <a:rPr lang="en-US" smtClean="0"/>
              <a:pPr/>
              <a:t>7/27/2026</a:t>
            </a:fld>
            <a:endParaRPr lang="en-US"/>
          </a:p>
        </p:txBody>
      </p:sp>
      <p:sp>
        <p:nvSpPr>
          <p:cNvPr id="5" name="Espace réservé du numéro de diapositive 4"/>
          <p:cNvSpPr>
            <a:spLocks noGrp="1"/>
          </p:cNvSpPr>
          <p:nvPr>
            <p:ph type="sldNum" sz="quarter" idx="12"/>
          </p:nvPr>
        </p:nvSpPr>
        <p:spPr/>
        <p:txBody>
          <a:bodyPr/>
          <a:lstStyle/>
          <a:p>
            <a:fld id="{C1FF6DA9-008F-8B48-92A6-B652298478BF}" type="slidenum">
              <a:rPr lang="en-US" smtClean="0"/>
              <a:pPr/>
              <a:t>11</a:t>
            </a:fld>
            <a:endParaRPr lang="en-US"/>
          </a:p>
        </p:txBody>
      </p:sp>
      <p:sp>
        <p:nvSpPr>
          <p:cNvPr id="6" name="Espace réservé du pied de page 5"/>
          <p:cNvSpPr>
            <a:spLocks noGrp="1"/>
          </p:cNvSpPr>
          <p:nvPr>
            <p:ph type="ftr" sz="quarter" idx="11"/>
          </p:nvPr>
        </p:nvSpPr>
        <p:spPr/>
        <p:txBody>
          <a:bodyPr/>
          <a:lstStyle/>
          <a:p>
            <a:r>
              <a:rPr lang="en-US"/>
              <a:t>CNCP - 2026 Wafaa Agoumi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l"/>
            <a:r>
              <a:rPr lang="fr-FR" sz="2700" b="1" dirty="0"/>
              <a:t>De l'AMRH à l'AMA : une évolution naturelle du système réglementaire africain AMRH (2009–2025)</a:t>
            </a:r>
            <a:endParaRPr lang="fr-FR" dirty="0"/>
          </a:p>
        </p:txBody>
      </p:sp>
      <p:sp>
        <p:nvSpPr>
          <p:cNvPr id="3" name="Espace réservé du contenu 2"/>
          <p:cNvSpPr>
            <a:spLocks noGrp="1"/>
          </p:cNvSpPr>
          <p:nvPr>
            <p:ph idx="1"/>
          </p:nvPr>
        </p:nvSpPr>
        <p:spPr>
          <a:xfrm>
            <a:off x="457200" y="1600200"/>
            <a:ext cx="8229600" cy="4756150"/>
          </a:xfrm>
        </p:spPr>
        <p:txBody>
          <a:bodyPr>
            <a:normAutofit/>
          </a:bodyPr>
          <a:lstStyle/>
          <a:p>
            <a:pPr>
              <a:buNone/>
            </a:pPr>
            <a:r>
              <a:rPr lang="fr-FR" sz="1900" dirty="0"/>
              <a:t>Objectif :</a:t>
            </a:r>
          </a:p>
          <a:p>
            <a:r>
              <a:rPr lang="fr-FR" sz="1900" dirty="0"/>
              <a:t>harmoniser les cadres réglementaires nationaux ; </a:t>
            </a:r>
          </a:p>
          <a:p>
            <a:r>
              <a:rPr lang="fr-FR" sz="1900" dirty="0"/>
              <a:t>développer des lignes directrices communes ; </a:t>
            </a:r>
          </a:p>
          <a:p>
            <a:r>
              <a:rPr lang="fr-FR" sz="1900" dirty="0"/>
              <a:t>renforcer les capacités des autorités nationales ; </a:t>
            </a:r>
          </a:p>
          <a:p>
            <a:r>
              <a:rPr lang="fr-FR" sz="1900" dirty="0"/>
              <a:t>favoriser les évaluations conjointes. </a:t>
            </a:r>
          </a:p>
          <a:p>
            <a:pPr>
              <a:buNone/>
            </a:pPr>
            <a:r>
              <a:rPr lang="fr-FR" sz="1900" dirty="0"/>
              <a:t>Résultat :</a:t>
            </a:r>
          </a:p>
          <a:p>
            <a:r>
              <a:rPr lang="fr-FR" sz="1900" dirty="0"/>
              <a:t>création d'un socle réglementaire commun ; </a:t>
            </a:r>
          </a:p>
          <a:p>
            <a:r>
              <a:rPr lang="fr-FR" sz="1900" dirty="0"/>
              <a:t>émergence de mécanismes collaboratifs (AVAREF, initiatives régionales).</a:t>
            </a:r>
          </a:p>
          <a:p>
            <a:pPr>
              <a:buFont typeface="Arial"/>
              <a:buNone/>
            </a:pPr>
            <a:r>
              <a:rPr lang="fr-FR" sz="1900" dirty="0"/>
              <a:t>AMA (depuis 2025)</a:t>
            </a:r>
          </a:p>
          <a:p>
            <a:r>
              <a:rPr lang="fr-FR" sz="1900" dirty="0"/>
              <a:t>Lors de la conférence </a:t>
            </a:r>
            <a:r>
              <a:rPr lang="fr-FR" sz="1900" dirty="0" err="1"/>
              <a:t>SCoMRA</a:t>
            </a:r>
            <a:r>
              <a:rPr lang="fr-FR" sz="1900" dirty="0"/>
              <a:t> VII (2025), le programme AMRH a été officiellement transféré à l'Agence Africaine du Médicament (AMA).</a:t>
            </a:r>
          </a:p>
          <a:p>
            <a:pPr>
              <a:buNone/>
            </a:pPr>
            <a:endParaRPr lang="fr-FR" dirty="0"/>
          </a:p>
        </p:txBody>
      </p:sp>
      <p:sp>
        <p:nvSpPr>
          <p:cNvPr id="4" name="Espace réservé de la date 3"/>
          <p:cNvSpPr>
            <a:spLocks noGrp="1"/>
          </p:cNvSpPr>
          <p:nvPr>
            <p:ph type="dt" sz="half" idx="10"/>
          </p:nvPr>
        </p:nvSpPr>
        <p:spPr/>
        <p:txBody>
          <a:bodyPr/>
          <a:lstStyle/>
          <a:p>
            <a:fld id="{FA3AB6E7-8620-40AA-B7F0-D76B0053937D}" type="datetime1">
              <a:rPr lang="en-US" smtClean="0"/>
              <a:pPr/>
              <a:t>7/27/2026</a:t>
            </a:fld>
            <a:endParaRPr lang="en-US"/>
          </a:p>
        </p:txBody>
      </p:sp>
      <p:sp>
        <p:nvSpPr>
          <p:cNvPr id="5" name="Espace réservé du pied de page 4"/>
          <p:cNvSpPr>
            <a:spLocks noGrp="1"/>
          </p:cNvSpPr>
          <p:nvPr>
            <p:ph type="ftr" sz="quarter" idx="11"/>
          </p:nvPr>
        </p:nvSpPr>
        <p:spPr/>
        <p:txBody>
          <a:bodyPr/>
          <a:lstStyle/>
          <a:p>
            <a:r>
              <a:rPr lang="en-US"/>
              <a:t>CNCP - 2026 Wafaa Agoumi</a:t>
            </a:r>
          </a:p>
        </p:txBody>
      </p:sp>
      <p:sp>
        <p:nvSpPr>
          <p:cNvPr id="6" name="Espace réservé du numéro de diapositive 5"/>
          <p:cNvSpPr>
            <a:spLocks noGrp="1"/>
          </p:cNvSpPr>
          <p:nvPr>
            <p:ph type="sldNum" sz="quarter" idx="12"/>
          </p:nvPr>
        </p:nvSpPr>
        <p:spPr/>
        <p:txBody>
          <a:bodyPr/>
          <a:lstStyle/>
          <a:p>
            <a:fld id="{C1FF6DA9-008F-8B48-92A6-B652298478BF}" type="slidenum">
              <a:rPr lang="en-US" smtClean="0"/>
              <a:pPr/>
              <a:t>12</a:t>
            </a:fld>
            <a:endParaRPr lang="en-US" dirty="0"/>
          </a:p>
        </p:txBody>
      </p:sp>
      <p:sp>
        <p:nvSpPr>
          <p:cNvPr id="8" name="ZoneTexte 7"/>
          <p:cNvSpPr txBox="1"/>
          <p:nvPr/>
        </p:nvSpPr>
        <p:spPr>
          <a:xfrm>
            <a:off x="1089498" y="5382027"/>
            <a:ext cx="7801583" cy="1200329"/>
          </a:xfrm>
          <a:prstGeom prst="rect">
            <a:avLst/>
          </a:prstGeom>
          <a:noFill/>
        </p:spPr>
        <p:txBody>
          <a:bodyPr wrap="square" rtlCol="0">
            <a:spAutoFit/>
          </a:bodyPr>
          <a:lstStyle/>
          <a:p>
            <a:r>
              <a:rPr lang="fr-FR" dirty="0"/>
              <a:t>Après seize années d'harmonisation réglementaire à travers l'AMRH, l'Afrique entre dans une nouvelle phase avec l'AMA, chargée d'assurer une coordination continentale plus structurée de la réglementation des produits de santé. </a:t>
            </a:r>
          </a:p>
          <a:p>
            <a:endParaRPr lang="fr-FR" dirty="0"/>
          </a:p>
        </p:txBody>
      </p:sp>
      <p:sp>
        <p:nvSpPr>
          <p:cNvPr id="9" name="Flèche droite à entaille 8"/>
          <p:cNvSpPr/>
          <p:nvPr/>
        </p:nvSpPr>
        <p:spPr>
          <a:xfrm>
            <a:off x="340468" y="5758774"/>
            <a:ext cx="535021" cy="223737"/>
          </a:xfrm>
          <a:prstGeom prst="notched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0664" y="274638"/>
            <a:ext cx="8229600" cy="1143000"/>
          </a:xfrm>
        </p:spPr>
        <p:txBody>
          <a:bodyPr>
            <a:normAutofit fontScale="90000"/>
          </a:bodyPr>
          <a:lstStyle/>
          <a:p>
            <a:r>
              <a:rPr lang="fr-FR" dirty="0"/>
              <a:t> </a:t>
            </a:r>
            <a:r>
              <a:rPr lang="fr-FR" sz="3600" b="1" dirty="0"/>
              <a:t>Agence Africaine du Médicament (AMA): l'héritière institutionnelle de l'AMRH</a:t>
            </a:r>
            <a:endParaRPr sz="3600" b="1"/>
          </a:p>
        </p:txBody>
      </p:sp>
      <p:sp>
        <p:nvSpPr>
          <p:cNvPr id="3" name="Content Placeholder 2"/>
          <p:cNvSpPr>
            <a:spLocks noGrp="1"/>
          </p:cNvSpPr>
          <p:nvPr>
            <p:ph idx="1"/>
          </p:nvPr>
        </p:nvSpPr>
        <p:spPr>
          <a:xfrm>
            <a:off x="457200" y="1600200"/>
            <a:ext cx="8229600" cy="4756150"/>
          </a:xfrm>
        </p:spPr>
        <p:txBody>
          <a:bodyPr>
            <a:noAutofit/>
          </a:bodyPr>
          <a:lstStyle/>
          <a:p>
            <a:pPr>
              <a:buNone/>
            </a:pPr>
            <a:r>
              <a:rPr lang="fr-FR" sz="1500" b="1" dirty="0"/>
              <a:t>Repères clés</a:t>
            </a:r>
          </a:p>
          <a:p>
            <a:r>
              <a:rPr lang="fr-FR" sz="1500" b="1" dirty="0"/>
              <a:t>Traité adopté :</a:t>
            </a:r>
            <a:r>
              <a:rPr lang="fr-FR" sz="1500" dirty="0"/>
              <a:t> 2019 </a:t>
            </a:r>
          </a:p>
          <a:p>
            <a:r>
              <a:rPr lang="fr-FR" sz="1500" b="1" dirty="0"/>
              <a:t>Entrée en vigueur :</a:t>
            </a:r>
            <a:r>
              <a:rPr lang="fr-FR" sz="1500" dirty="0"/>
              <a:t> 5 novembre 2021 (15e ratification) </a:t>
            </a:r>
          </a:p>
          <a:p>
            <a:r>
              <a:rPr lang="fr-FR" sz="1500" b="1" dirty="0"/>
              <a:t>États parties :</a:t>
            </a:r>
            <a:r>
              <a:rPr lang="fr-FR" sz="1500" dirty="0"/>
              <a:t> 31 pays sur 55 (2026) </a:t>
            </a:r>
          </a:p>
          <a:p>
            <a:r>
              <a:rPr lang="fr-FR" sz="1500" b="1" dirty="0"/>
              <a:t>Siège :</a:t>
            </a:r>
            <a:r>
              <a:rPr lang="fr-FR" sz="1500" dirty="0"/>
              <a:t> Kigali (Rwanda) </a:t>
            </a:r>
          </a:p>
          <a:p>
            <a:r>
              <a:rPr lang="fr-FR" sz="1500" b="1" dirty="0"/>
              <a:t>Opérationnelle depuis :</a:t>
            </a:r>
            <a:r>
              <a:rPr lang="fr-FR" sz="1500" dirty="0"/>
              <a:t> octobre 2025 avec la prise de fonction de la première Directrice Générale, </a:t>
            </a:r>
            <a:r>
              <a:rPr lang="fr-FR" sz="1500" b="1" dirty="0"/>
              <a:t>Dr </a:t>
            </a:r>
            <a:r>
              <a:rPr lang="fr-FR" sz="1500" b="1" dirty="0" err="1"/>
              <a:t>Delese</a:t>
            </a:r>
            <a:r>
              <a:rPr lang="fr-FR" sz="1500" b="1" dirty="0"/>
              <a:t> Mimi </a:t>
            </a:r>
            <a:r>
              <a:rPr lang="fr-FR" sz="1500" b="1" dirty="0" err="1"/>
              <a:t>Darko</a:t>
            </a:r>
            <a:endParaRPr lang="fr-FR" sz="1500" b="1" dirty="0"/>
          </a:p>
          <a:p>
            <a:pPr>
              <a:buNone/>
            </a:pPr>
            <a:r>
              <a:rPr lang="fr-FR" sz="1500" b="1" dirty="0"/>
              <a:t>L'AMA s'appuie sur deux dynamiques complémentaires développées depuis les années 2000 :</a:t>
            </a:r>
            <a:endParaRPr lang="fr-FR" sz="1500" dirty="0"/>
          </a:p>
          <a:p>
            <a:pPr lvl="1"/>
            <a:r>
              <a:rPr lang="fr-FR" sz="1500" dirty="0"/>
              <a:t>l'harmonisation réglementaire portée par l'AMRH depuis 2009 ; </a:t>
            </a:r>
          </a:p>
          <a:p>
            <a:pPr lvl="1"/>
            <a:r>
              <a:rPr lang="fr-FR" sz="1500" dirty="0"/>
              <a:t>l'expérience opérationnelle des évaluations conjointes développée par AVAREF depuis 2006. </a:t>
            </a:r>
          </a:p>
          <a:p>
            <a:pPr>
              <a:buNone/>
            </a:pPr>
            <a:r>
              <a:rPr lang="fr-FR" sz="1500" b="1" dirty="0"/>
              <a:t>Mission</a:t>
            </a:r>
          </a:p>
          <a:p>
            <a:r>
              <a:rPr lang="fr-FR" sz="1500" dirty="0"/>
              <a:t>Renforcer les capacités des États membres et des Communautés Économiques Régionales (</a:t>
            </a:r>
            <a:r>
              <a:rPr lang="fr-FR" sz="1500" dirty="0" err="1"/>
              <a:t>RECs</a:t>
            </a:r>
            <a:r>
              <a:rPr lang="fr-FR" sz="1500" dirty="0"/>
              <a:t>) afin de garantir l'accès à des produits médicaux :</a:t>
            </a:r>
          </a:p>
          <a:p>
            <a:pPr lvl="1">
              <a:buFont typeface="Wingdings" pitchFamily="2" charset="2"/>
              <a:buChar char="Ø"/>
            </a:pPr>
            <a:r>
              <a:rPr lang="fr-FR" sz="1500" dirty="0"/>
              <a:t>de qualité</a:t>
            </a:r>
          </a:p>
          <a:p>
            <a:pPr lvl="1">
              <a:buFont typeface="Wingdings" pitchFamily="2" charset="2"/>
              <a:buChar char="Ø"/>
            </a:pPr>
            <a:r>
              <a:rPr lang="fr-FR" sz="1500" dirty="0"/>
              <a:t>Sûrs</a:t>
            </a:r>
          </a:p>
          <a:p>
            <a:pPr lvl="1">
              <a:buFont typeface="Wingdings" pitchFamily="2" charset="2"/>
              <a:buChar char="Ø"/>
            </a:pPr>
            <a:r>
              <a:rPr lang="fr-FR" sz="1500" dirty="0"/>
              <a:t>efficaces</a:t>
            </a:r>
          </a:p>
        </p:txBody>
      </p:sp>
      <p:sp>
        <p:nvSpPr>
          <p:cNvPr id="4" name="TextBox 3"/>
          <p:cNvSpPr txBox="1"/>
          <p:nvPr/>
        </p:nvSpPr>
        <p:spPr>
          <a:xfrm>
            <a:off x="0" y="6096000"/>
            <a:ext cx="9144000" cy="762000"/>
          </a:xfrm>
          <a:prstGeom prst="rect">
            <a:avLst/>
          </a:prstGeom>
          <a:noFill/>
        </p:spPr>
        <p:txBody>
          <a:bodyPr wrap="none">
            <a:spAutoFit/>
          </a:bodyPr>
          <a:lstStyle/>
          <a:p>
            <a:pPr>
              <a:defRPr sz="1000"/>
            </a:pPr>
            <a:r>
              <a:t>Références : African Union AMA Treaty</a:t>
            </a:r>
          </a:p>
        </p:txBody>
      </p:sp>
      <p:sp>
        <p:nvSpPr>
          <p:cNvPr id="5" name="Espace réservé de la date 4"/>
          <p:cNvSpPr>
            <a:spLocks noGrp="1"/>
          </p:cNvSpPr>
          <p:nvPr>
            <p:ph type="dt" sz="half" idx="10"/>
          </p:nvPr>
        </p:nvSpPr>
        <p:spPr/>
        <p:txBody>
          <a:bodyPr/>
          <a:lstStyle/>
          <a:p>
            <a:fld id="{368C3AFC-CD89-4B7B-8F8E-33CB85DE8DF8}" type="datetime1">
              <a:rPr lang="en-US" smtClean="0"/>
              <a:pPr/>
              <a:t>7/27/2026</a:t>
            </a:fld>
            <a:endParaRPr lang="en-US"/>
          </a:p>
        </p:txBody>
      </p:sp>
      <p:sp>
        <p:nvSpPr>
          <p:cNvPr id="6" name="Espace réservé du numéro de diapositive 5"/>
          <p:cNvSpPr>
            <a:spLocks noGrp="1"/>
          </p:cNvSpPr>
          <p:nvPr>
            <p:ph type="sldNum" sz="quarter" idx="12"/>
          </p:nvPr>
        </p:nvSpPr>
        <p:spPr/>
        <p:txBody>
          <a:bodyPr/>
          <a:lstStyle/>
          <a:p>
            <a:fld id="{C1FF6DA9-008F-8B48-92A6-B652298478BF}" type="slidenum">
              <a:rPr lang="en-US" smtClean="0"/>
              <a:pPr/>
              <a:t>13</a:t>
            </a:fld>
            <a:endParaRPr lang="en-US"/>
          </a:p>
        </p:txBody>
      </p:sp>
      <p:sp>
        <p:nvSpPr>
          <p:cNvPr id="7" name="Espace réservé du pied de page 6"/>
          <p:cNvSpPr>
            <a:spLocks noGrp="1"/>
          </p:cNvSpPr>
          <p:nvPr>
            <p:ph type="ftr" sz="quarter" idx="11"/>
          </p:nvPr>
        </p:nvSpPr>
        <p:spPr/>
        <p:txBody>
          <a:bodyPr/>
          <a:lstStyle/>
          <a:p>
            <a:r>
              <a:rPr lang="en-US"/>
              <a:t>CNCP - 2026 Wafaa Agoumi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0664" y="274638"/>
            <a:ext cx="8229600" cy="1143000"/>
          </a:xfrm>
        </p:spPr>
        <p:txBody>
          <a:bodyPr>
            <a:normAutofit fontScale="90000"/>
          </a:bodyPr>
          <a:lstStyle/>
          <a:p>
            <a:r>
              <a:rPr lang="fr-FR" dirty="0"/>
              <a:t> </a:t>
            </a:r>
            <a:r>
              <a:rPr lang="fr-FR" sz="3600" b="1" dirty="0"/>
              <a:t>L'AMA dans l'architecture sanitaire africaine</a:t>
            </a:r>
            <a:endParaRPr sz="3600" b="1"/>
          </a:p>
        </p:txBody>
      </p:sp>
      <p:sp>
        <p:nvSpPr>
          <p:cNvPr id="3" name="Content Placeholder 2"/>
          <p:cNvSpPr>
            <a:spLocks noGrp="1"/>
          </p:cNvSpPr>
          <p:nvPr>
            <p:ph idx="1"/>
          </p:nvPr>
        </p:nvSpPr>
        <p:spPr>
          <a:xfrm>
            <a:off x="457200" y="1417638"/>
            <a:ext cx="8229600" cy="4416777"/>
          </a:xfrm>
        </p:spPr>
        <p:txBody>
          <a:bodyPr>
            <a:normAutofit/>
          </a:bodyPr>
          <a:lstStyle/>
          <a:p>
            <a:pPr>
              <a:buNone/>
            </a:pPr>
            <a:r>
              <a:rPr lang="fr-FR" sz="1800" dirty="0"/>
              <a:t>L'AMA constitue aujourd'hui un pilier :</a:t>
            </a:r>
          </a:p>
          <a:p>
            <a:r>
              <a:rPr lang="fr-FR" sz="1800" dirty="0"/>
              <a:t>de la sécurité sanitaire africaine </a:t>
            </a:r>
          </a:p>
          <a:p>
            <a:r>
              <a:rPr lang="fr-FR" sz="1800" dirty="0"/>
              <a:t>du Plan de Fabrication Pharmaceutique pour l'Afrique (PMPA) </a:t>
            </a:r>
          </a:p>
          <a:p>
            <a:r>
              <a:rPr lang="fr-FR" sz="1800" dirty="0"/>
              <a:t>de la Stratégie Santé de l'Union Africaine 2030 </a:t>
            </a:r>
          </a:p>
          <a:p>
            <a:r>
              <a:rPr lang="fr-FR" sz="1800" dirty="0"/>
              <a:t>de l'Agenda 2063</a:t>
            </a:r>
            <a:endParaRPr lang="fr-FR" sz="1600" dirty="0"/>
          </a:p>
          <a:p>
            <a:pPr>
              <a:buNone/>
            </a:pPr>
            <a:r>
              <a:rPr lang="fr-FR" sz="1800" b="1" dirty="0"/>
              <a:t>Positionnement institutionnel :</a:t>
            </a:r>
          </a:p>
          <a:p>
            <a:pPr>
              <a:buNone/>
            </a:pPr>
            <a:endParaRPr/>
          </a:p>
        </p:txBody>
      </p:sp>
      <p:sp>
        <p:nvSpPr>
          <p:cNvPr id="4" name="TextBox 3"/>
          <p:cNvSpPr txBox="1"/>
          <p:nvPr/>
        </p:nvSpPr>
        <p:spPr>
          <a:xfrm>
            <a:off x="0" y="6340475"/>
            <a:ext cx="9144000" cy="246221"/>
          </a:xfrm>
          <a:prstGeom prst="rect">
            <a:avLst/>
          </a:prstGeom>
          <a:noFill/>
        </p:spPr>
        <p:txBody>
          <a:bodyPr wrap="square">
            <a:spAutoFit/>
          </a:bodyPr>
          <a:lstStyle/>
          <a:p>
            <a:pPr>
              <a:defRPr sz="1000"/>
            </a:pPr>
            <a:r>
              <a:t>Références : African Union AMA Treaty</a:t>
            </a:r>
          </a:p>
        </p:txBody>
      </p:sp>
      <p:sp>
        <p:nvSpPr>
          <p:cNvPr id="5" name="Espace réservé de la date 4"/>
          <p:cNvSpPr>
            <a:spLocks noGrp="1"/>
          </p:cNvSpPr>
          <p:nvPr>
            <p:ph type="dt" sz="half" idx="10"/>
          </p:nvPr>
        </p:nvSpPr>
        <p:spPr>
          <a:xfrm>
            <a:off x="1524000" y="5991225"/>
            <a:ext cx="2133600" cy="365125"/>
          </a:xfrm>
        </p:spPr>
        <p:txBody>
          <a:bodyPr/>
          <a:lstStyle/>
          <a:p>
            <a:fld id="{7B4A9544-67AE-40F0-B692-FDBE95F99396}" type="datetime1">
              <a:rPr lang="en-US" smtClean="0"/>
              <a:pPr/>
              <a:t>7/27/2026</a:t>
            </a:fld>
            <a:endParaRPr lang="en-US"/>
          </a:p>
        </p:txBody>
      </p:sp>
      <p:sp>
        <p:nvSpPr>
          <p:cNvPr id="6" name="Espace réservé du numéro de diapositive 5"/>
          <p:cNvSpPr>
            <a:spLocks noGrp="1"/>
          </p:cNvSpPr>
          <p:nvPr>
            <p:ph type="sldNum" sz="quarter" idx="12"/>
          </p:nvPr>
        </p:nvSpPr>
        <p:spPr/>
        <p:txBody>
          <a:bodyPr/>
          <a:lstStyle/>
          <a:p>
            <a:fld id="{C1FF6DA9-008F-8B48-92A6-B652298478BF}" type="slidenum">
              <a:rPr lang="en-US" smtClean="0"/>
              <a:pPr/>
              <a:t>14</a:t>
            </a:fld>
            <a:endParaRPr lang="en-US"/>
          </a:p>
        </p:txBody>
      </p:sp>
      <p:sp>
        <p:nvSpPr>
          <p:cNvPr id="7" name="Espace réservé du pied de page 6"/>
          <p:cNvSpPr>
            <a:spLocks noGrp="1"/>
          </p:cNvSpPr>
          <p:nvPr>
            <p:ph type="ftr" sz="quarter" idx="11"/>
          </p:nvPr>
        </p:nvSpPr>
        <p:spPr/>
        <p:txBody>
          <a:bodyPr/>
          <a:lstStyle/>
          <a:p>
            <a:r>
              <a:rPr lang="en-US"/>
              <a:t>CNCP - 2026 Wafaa Agoumi</a:t>
            </a:r>
          </a:p>
        </p:txBody>
      </p:sp>
      <p:graphicFrame>
        <p:nvGraphicFramePr>
          <p:cNvPr id="8" name="Tableau 7"/>
          <p:cNvGraphicFramePr>
            <a:graphicFrameLocks noGrp="1"/>
          </p:cNvGraphicFramePr>
          <p:nvPr/>
        </p:nvGraphicFramePr>
        <p:xfrm>
          <a:off x="457200" y="3618688"/>
          <a:ext cx="8463064" cy="2103120"/>
        </p:xfrm>
        <a:graphic>
          <a:graphicData uri="http://schemas.openxmlformats.org/drawingml/2006/table">
            <a:tbl>
              <a:tblPr firstRow="1" bandRow="1">
                <a:tableStyleId>{5C22544A-7EE6-4342-B048-85BDC9FD1C3A}</a:tableStyleId>
              </a:tblPr>
              <a:tblGrid>
                <a:gridCol w="4231532">
                  <a:extLst>
                    <a:ext uri="{9D8B030D-6E8A-4147-A177-3AD203B41FA5}">
                      <a16:colId xmlns:a16="http://schemas.microsoft.com/office/drawing/2014/main" val="20000"/>
                    </a:ext>
                  </a:extLst>
                </a:gridCol>
                <a:gridCol w="4231532">
                  <a:extLst>
                    <a:ext uri="{9D8B030D-6E8A-4147-A177-3AD203B41FA5}">
                      <a16:colId xmlns:a16="http://schemas.microsoft.com/office/drawing/2014/main" val="20001"/>
                    </a:ext>
                  </a:extLst>
                </a:gridCol>
              </a:tblGrid>
              <a:tr h="321075">
                <a:tc>
                  <a:txBody>
                    <a:bodyPr/>
                    <a:lstStyle/>
                    <a:p>
                      <a:pPr algn="ctr"/>
                      <a:r>
                        <a:rPr lang="fr-FR" dirty="0"/>
                        <a:t>Ce que l’AMA fait</a:t>
                      </a:r>
                    </a:p>
                  </a:txBody>
                  <a:tcPr/>
                </a:tc>
                <a:tc>
                  <a:txBody>
                    <a:bodyPr/>
                    <a:lstStyle/>
                    <a:p>
                      <a:pPr algn="ctr"/>
                      <a:r>
                        <a:rPr lang="fr-FR" dirty="0"/>
                        <a:t>Ce que l’AMA ne fait pas encore</a:t>
                      </a:r>
                    </a:p>
                  </a:txBody>
                  <a:tcPr/>
                </a:tc>
                <a:extLst>
                  <a:ext uri="{0D108BD9-81ED-4DB2-BD59-A6C34878D82A}">
                    <a16:rowId xmlns:a16="http://schemas.microsoft.com/office/drawing/2014/main" val="10000"/>
                  </a:ext>
                </a:extLst>
              </a:tr>
              <a:tr h="1589796">
                <a:tc>
                  <a:txBody>
                    <a:bodyPr/>
                    <a:lstStyle/>
                    <a:p>
                      <a:pPr>
                        <a:buClr>
                          <a:srgbClr val="00B050"/>
                        </a:buClr>
                        <a:buFont typeface="Wingdings" pitchFamily="2" charset="2"/>
                        <a:buChar char="ü"/>
                      </a:pPr>
                      <a:r>
                        <a:rPr lang="fr-FR" dirty="0"/>
                        <a:t>Coordination continentale</a:t>
                      </a:r>
                    </a:p>
                    <a:p>
                      <a:pPr>
                        <a:buClr>
                          <a:srgbClr val="00B050"/>
                        </a:buClr>
                        <a:buFont typeface="Wingdings" pitchFamily="2" charset="2"/>
                        <a:buChar char="ü"/>
                      </a:pPr>
                      <a:r>
                        <a:rPr lang="fr-FR" dirty="0"/>
                        <a:t>Renforcement des capacités</a:t>
                      </a:r>
                    </a:p>
                    <a:p>
                      <a:pPr>
                        <a:buClr>
                          <a:srgbClr val="00B050"/>
                        </a:buClr>
                        <a:buFont typeface="Wingdings" pitchFamily="2" charset="2"/>
                        <a:buChar char="ü"/>
                      </a:pPr>
                      <a:r>
                        <a:rPr lang="fr-FR" dirty="0"/>
                        <a:t>Convergence réglementaire</a:t>
                      </a:r>
                    </a:p>
                    <a:p>
                      <a:pPr>
                        <a:buClr>
                          <a:srgbClr val="00B050"/>
                        </a:buClr>
                        <a:buFont typeface="Wingdings" pitchFamily="2" charset="2"/>
                        <a:buChar char="ü"/>
                      </a:pPr>
                      <a:r>
                        <a:rPr lang="fr-FR" dirty="0"/>
                        <a:t>Promotion des évaluations conjointes</a:t>
                      </a:r>
                    </a:p>
                    <a:p>
                      <a:pPr>
                        <a:buClr>
                          <a:srgbClr val="00B050"/>
                        </a:buClr>
                        <a:buFont typeface="Wingdings" pitchFamily="2" charset="2"/>
                        <a:buChar char="ü"/>
                      </a:pPr>
                      <a:r>
                        <a:rPr lang="fr-FR" dirty="0"/>
                        <a:t>Lutte contre les produits médicaux falsifiés ou de qualité inférieure</a:t>
                      </a:r>
                    </a:p>
                  </a:txBody>
                  <a:tcPr>
                    <a:noFill/>
                  </a:tcPr>
                </a:tc>
                <a:tc>
                  <a:txBody>
                    <a:bodyPr/>
                    <a:lstStyle/>
                    <a:p>
                      <a:r>
                        <a:rPr lang="fr-FR" dirty="0">
                          <a:solidFill>
                            <a:srgbClr val="FF0000"/>
                          </a:solidFill>
                        </a:rPr>
                        <a:t>❌ </a:t>
                      </a:r>
                      <a:r>
                        <a:rPr lang="fr-FR" dirty="0"/>
                        <a:t>Autorisation centralisée des essais cliniques</a:t>
                      </a:r>
                    </a:p>
                    <a:p>
                      <a:r>
                        <a:rPr lang="fr-FR" dirty="0">
                          <a:solidFill>
                            <a:srgbClr val="FF0000"/>
                          </a:solidFill>
                        </a:rPr>
                        <a:t>❌</a:t>
                      </a:r>
                      <a:r>
                        <a:rPr lang="fr-FR" dirty="0"/>
                        <a:t> Autorisation centralisée des médicaments</a:t>
                      </a:r>
                    </a:p>
                    <a:p>
                      <a:r>
                        <a:rPr lang="fr-FR" dirty="0">
                          <a:solidFill>
                            <a:srgbClr val="FF0000"/>
                          </a:solidFill>
                        </a:rPr>
                        <a:t>❌</a:t>
                      </a:r>
                      <a:r>
                        <a:rPr lang="fr-FR" dirty="0"/>
                        <a:t> Remplacement des agences nationales</a:t>
                      </a:r>
                    </a:p>
                    <a:p>
                      <a:endParaRPr lang="fr-FR" dirty="0"/>
                    </a:p>
                  </a:txBody>
                  <a:tcPr>
                    <a:noFill/>
                  </a:tcPr>
                </a:tc>
                <a:extLst>
                  <a:ext uri="{0D108BD9-81ED-4DB2-BD59-A6C34878D82A}">
                    <a16:rowId xmlns:a16="http://schemas.microsoft.com/office/drawing/2014/main" val="10001"/>
                  </a:ext>
                </a:extLst>
              </a:tr>
            </a:tbl>
          </a:graphicData>
        </a:graphic>
      </p:graphicFrame>
      <p:sp>
        <p:nvSpPr>
          <p:cNvPr id="9" name="ZoneTexte 8"/>
          <p:cNvSpPr txBox="1"/>
          <p:nvPr/>
        </p:nvSpPr>
        <p:spPr>
          <a:xfrm>
            <a:off x="457200" y="5529560"/>
            <a:ext cx="8463064" cy="646331"/>
          </a:xfrm>
          <a:prstGeom prst="rect">
            <a:avLst/>
          </a:prstGeom>
          <a:noFill/>
        </p:spPr>
        <p:txBody>
          <a:bodyPr wrap="square" rtlCol="0">
            <a:spAutoFit/>
          </a:bodyPr>
          <a:lstStyle/>
          <a:p>
            <a:endParaRPr lang="fr-FR" dirty="0"/>
          </a:p>
          <a:p>
            <a:endParaRPr lang="fr-F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a:t>AMA et </a:t>
            </a:r>
            <a:r>
              <a:rPr lang="fr-FR" sz="3600" b="1" dirty="0"/>
              <a:t>essais</a:t>
            </a:r>
            <a:r>
              <a:rPr lang="fr-FR" b="1" dirty="0"/>
              <a:t> cliniques</a:t>
            </a:r>
          </a:p>
        </p:txBody>
      </p:sp>
      <p:sp>
        <p:nvSpPr>
          <p:cNvPr id="3" name="Espace réservé du contenu 2"/>
          <p:cNvSpPr>
            <a:spLocks noGrp="1"/>
          </p:cNvSpPr>
          <p:nvPr>
            <p:ph idx="1"/>
          </p:nvPr>
        </p:nvSpPr>
        <p:spPr>
          <a:xfrm>
            <a:off x="457200" y="1600200"/>
            <a:ext cx="8346332" cy="4525963"/>
          </a:xfrm>
        </p:spPr>
        <p:txBody>
          <a:bodyPr>
            <a:normAutofit/>
          </a:bodyPr>
          <a:lstStyle/>
          <a:p>
            <a:r>
              <a:rPr lang="fr-FR" sz="2800" dirty="0"/>
              <a:t>Pas une autorité centralisée (contrairement à l’EMA) </a:t>
            </a:r>
          </a:p>
          <a:p>
            <a:r>
              <a:rPr lang="fr-FR" sz="2800" dirty="0"/>
              <a:t>Rôle de coordination et de convergence</a:t>
            </a:r>
          </a:p>
          <a:p>
            <a:r>
              <a:rPr lang="fr-FR" sz="2800" dirty="0"/>
              <a:t>Potentiel futur :</a:t>
            </a:r>
          </a:p>
          <a:p>
            <a:pPr lvl="1"/>
            <a:r>
              <a:rPr lang="fr-FR" dirty="0"/>
              <a:t>procédures harmonisées</a:t>
            </a:r>
          </a:p>
          <a:p>
            <a:pPr lvl="1"/>
            <a:r>
              <a:rPr lang="fr-FR" dirty="0"/>
              <a:t>Vers une logique continentale progressive</a:t>
            </a:r>
          </a:p>
          <a:p>
            <a:pPr lvl="1">
              <a:buNone/>
            </a:pPr>
            <a:endParaRPr lang="fr-FR" sz="1100" dirty="0"/>
          </a:p>
          <a:p>
            <a:pPr lvl="1">
              <a:buNone/>
            </a:pPr>
            <a:endParaRPr lang="fr-FR" sz="1100" dirty="0"/>
          </a:p>
          <a:p>
            <a:pPr lvl="1">
              <a:buNone/>
            </a:pPr>
            <a:endParaRPr lang="fr-FR" sz="1100" dirty="0"/>
          </a:p>
          <a:p>
            <a:pPr lvl="1">
              <a:buNone/>
            </a:pPr>
            <a:endParaRPr lang="fr-FR" sz="1100" dirty="0"/>
          </a:p>
          <a:p>
            <a:pPr lvl="1">
              <a:buNone/>
            </a:pPr>
            <a:endParaRPr lang="fr-FR" sz="1100" dirty="0"/>
          </a:p>
          <a:p>
            <a:pPr lvl="1">
              <a:buNone/>
            </a:pPr>
            <a:endParaRPr lang="fr-FR" sz="1100" dirty="0"/>
          </a:p>
          <a:p>
            <a:pPr lvl="1">
              <a:buNone/>
            </a:pPr>
            <a:endParaRPr lang="fr-FR" sz="1100" dirty="0"/>
          </a:p>
          <a:p>
            <a:pPr lvl="1">
              <a:buNone/>
            </a:pPr>
            <a:endParaRPr lang="fr-FR" sz="1100" dirty="0"/>
          </a:p>
          <a:p>
            <a:pPr lvl="1">
              <a:buNone/>
            </a:pPr>
            <a:endParaRPr lang="fr-FR" sz="1100" dirty="0"/>
          </a:p>
        </p:txBody>
      </p:sp>
      <p:sp>
        <p:nvSpPr>
          <p:cNvPr id="4" name="Rectangle 3"/>
          <p:cNvSpPr/>
          <p:nvPr/>
        </p:nvSpPr>
        <p:spPr>
          <a:xfrm>
            <a:off x="112098" y="6126163"/>
            <a:ext cx="3844322" cy="246221"/>
          </a:xfrm>
          <a:prstGeom prst="rect">
            <a:avLst/>
          </a:prstGeom>
        </p:spPr>
        <p:txBody>
          <a:bodyPr wrap="none">
            <a:spAutoFit/>
          </a:bodyPr>
          <a:lstStyle/>
          <a:p>
            <a:pPr lvl="1">
              <a:buNone/>
            </a:pPr>
            <a:r>
              <a:rPr lang="fr-FR" sz="1000" dirty="0"/>
              <a:t>Référence : </a:t>
            </a:r>
            <a:r>
              <a:rPr lang="it-IT" sz="1000" dirty="0"/>
              <a:t>Ndomondo-Sigonda et al., </a:t>
            </a:r>
            <a:r>
              <a:rPr lang="it-IT" sz="1000" i="1" dirty="0"/>
              <a:t>Nature Medicine</a:t>
            </a:r>
            <a:r>
              <a:rPr lang="it-IT" sz="1000" dirty="0"/>
              <a:t>, 2020</a:t>
            </a:r>
            <a:endParaRPr lang="fr-FR" sz="1000" dirty="0"/>
          </a:p>
        </p:txBody>
      </p:sp>
      <p:sp>
        <p:nvSpPr>
          <p:cNvPr id="5" name="Espace réservé de la date 4"/>
          <p:cNvSpPr>
            <a:spLocks noGrp="1"/>
          </p:cNvSpPr>
          <p:nvPr>
            <p:ph type="dt" sz="half" idx="10"/>
          </p:nvPr>
        </p:nvSpPr>
        <p:spPr/>
        <p:txBody>
          <a:bodyPr/>
          <a:lstStyle/>
          <a:p>
            <a:fld id="{72EDB3B8-9FAB-4DA9-9750-1C9905214A93}" type="datetime1">
              <a:rPr lang="en-US" smtClean="0"/>
              <a:pPr/>
              <a:t>7/27/2026</a:t>
            </a:fld>
            <a:endParaRPr lang="en-US"/>
          </a:p>
        </p:txBody>
      </p:sp>
      <p:sp>
        <p:nvSpPr>
          <p:cNvPr id="6" name="Espace réservé du numéro de diapositive 5"/>
          <p:cNvSpPr>
            <a:spLocks noGrp="1"/>
          </p:cNvSpPr>
          <p:nvPr>
            <p:ph type="sldNum" sz="quarter" idx="12"/>
          </p:nvPr>
        </p:nvSpPr>
        <p:spPr/>
        <p:txBody>
          <a:bodyPr/>
          <a:lstStyle/>
          <a:p>
            <a:fld id="{C1FF6DA9-008F-8B48-92A6-B652298478BF}" type="slidenum">
              <a:rPr lang="en-US" smtClean="0"/>
              <a:pPr/>
              <a:t>15</a:t>
            </a:fld>
            <a:endParaRPr lang="en-US"/>
          </a:p>
        </p:txBody>
      </p:sp>
      <p:sp>
        <p:nvSpPr>
          <p:cNvPr id="7" name="Espace réservé du pied de page 6"/>
          <p:cNvSpPr>
            <a:spLocks noGrp="1"/>
          </p:cNvSpPr>
          <p:nvPr>
            <p:ph type="ftr" sz="quarter" idx="11"/>
          </p:nvPr>
        </p:nvSpPr>
        <p:spPr/>
        <p:txBody>
          <a:bodyPr/>
          <a:lstStyle/>
          <a:p>
            <a:r>
              <a:rPr lang="en-US"/>
              <a:t>CNCP - 2026 Wafaa Agoumi</a:t>
            </a:r>
          </a:p>
        </p:txBody>
      </p:sp>
      <p:sp>
        <p:nvSpPr>
          <p:cNvPr id="8" name="Rectangle 7"/>
          <p:cNvSpPr/>
          <p:nvPr/>
        </p:nvSpPr>
        <p:spPr>
          <a:xfrm>
            <a:off x="457201" y="4497572"/>
            <a:ext cx="7918314" cy="1200329"/>
          </a:xfrm>
          <a:prstGeom prst="rect">
            <a:avLst/>
          </a:prstGeom>
        </p:spPr>
        <p:txBody>
          <a:bodyPr wrap="square">
            <a:spAutoFit/>
          </a:bodyPr>
          <a:lstStyle/>
          <a:p>
            <a:pPr algn="ctr"/>
            <a:r>
              <a:rPr lang="fr-FR" dirty="0"/>
              <a:t>« </a:t>
            </a:r>
            <a:r>
              <a:rPr lang="fr-FR" sz="2400" i="1" dirty="0"/>
              <a:t>Nous ne cherchons pas à remplacer les autorités nationales, mais plutôt à les compléter et à les autonomiser. </a:t>
            </a:r>
            <a:r>
              <a:rPr lang="fr-FR" sz="2400" dirty="0"/>
              <a:t>»  </a:t>
            </a:r>
          </a:p>
          <a:p>
            <a:pPr algn="ctr"/>
            <a:r>
              <a:rPr lang="fr-FR" sz="2400" b="1" dirty="0"/>
              <a:t>Dr </a:t>
            </a:r>
            <a:r>
              <a:rPr lang="fr-FR" sz="2400" b="1" dirty="0" err="1"/>
              <a:t>Delese</a:t>
            </a:r>
            <a:r>
              <a:rPr lang="fr-FR" sz="2400" b="1" dirty="0"/>
              <a:t> Mimi </a:t>
            </a:r>
            <a:r>
              <a:rPr lang="fr-FR" sz="2400" b="1" dirty="0" err="1"/>
              <a:t>Darko</a:t>
            </a:r>
            <a:r>
              <a:rPr lang="fr-FR" sz="2400" b="1" dirty="0"/>
              <a:t> (DG de l’AMA)</a:t>
            </a:r>
            <a:endParaRPr lang="fr-FR" sz="2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r-FR" sz="3600" b="1" dirty="0"/>
              <a:t>Défis de l’é</a:t>
            </a:r>
            <a:r>
              <a:rPr sz="3600" b="1"/>
              <a:t>valuation éthique en Afrique</a:t>
            </a:r>
          </a:p>
        </p:txBody>
      </p:sp>
      <p:sp>
        <p:nvSpPr>
          <p:cNvPr id="3" name="Content Placeholder 2"/>
          <p:cNvSpPr>
            <a:spLocks noGrp="1"/>
          </p:cNvSpPr>
          <p:nvPr>
            <p:ph idx="1"/>
          </p:nvPr>
        </p:nvSpPr>
        <p:spPr/>
        <p:txBody>
          <a:bodyPr>
            <a:normAutofit/>
          </a:bodyPr>
          <a:lstStyle/>
          <a:p>
            <a:r>
              <a:rPr lang="fr-FR" dirty="0"/>
              <a:t>Diversité des cadres nationaux </a:t>
            </a:r>
          </a:p>
          <a:p>
            <a:r>
              <a:rPr lang="fr-FR" dirty="0"/>
              <a:t>Capacités variables des comités </a:t>
            </a:r>
          </a:p>
          <a:p>
            <a:r>
              <a:rPr lang="fr-FR" dirty="0"/>
              <a:t>Délais hétérogènes </a:t>
            </a:r>
          </a:p>
          <a:p>
            <a:pPr>
              <a:buNone/>
            </a:pPr>
            <a:r>
              <a:rPr lang="fr-FR" u="sng" dirty="0"/>
              <a:t>Problèmes :</a:t>
            </a:r>
          </a:p>
          <a:p>
            <a:r>
              <a:rPr lang="fr-FR" dirty="0"/>
              <a:t>duplication des évaluations </a:t>
            </a:r>
          </a:p>
          <a:p>
            <a:r>
              <a:rPr lang="fr-FR" dirty="0"/>
              <a:t>manque de standardisation</a:t>
            </a:r>
          </a:p>
          <a:p>
            <a:endParaRPr/>
          </a:p>
        </p:txBody>
      </p:sp>
      <p:sp>
        <p:nvSpPr>
          <p:cNvPr id="4" name="TextBox 3"/>
          <p:cNvSpPr txBox="1"/>
          <p:nvPr/>
        </p:nvSpPr>
        <p:spPr>
          <a:xfrm>
            <a:off x="0" y="6096000"/>
            <a:ext cx="3701654" cy="246221"/>
          </a:xfrm>
          <a:prstGeom prst="rect">
            <a:avLst/>
          </a:prstGeom>
          <a:noFill/>
        </p:spPr>
        <p:txBody>
          <a:bodyPr wrap="none">
            <a:spAutoFit/>
          </a:bodyPr>
          <a:lstStyle/>
          <a:p>
            <a:pPr>
              <a:defRPr sz="1000"/>
            </a:pPr>
            <a:r>
              <a:t>Références : WHO</a:t>
            </a:r>
            <a:r>
              <a:rPr lang="fr-FR" dirty="0"/>
              <a:t> </a:t>
            </a:r>
            <a:r>
              <a:rPr lang="en-US" i="1" dirty="0"/>
              <a:t>Standards for Ethics Review Committees</a:t>
            </a:r>
            <a:r>
              <a:rPr lang="en-US" dirty="0"/>
              <a:t>, 2011</a:t>
            </a:r>
            <a:endParaRPr/>
          </a:p>
        </p:txBody>
      </p:sp>
      <p:sp>
        <p:nvSpPr>
          <p:cNvPr id="5" name="Espace réservé de la date 4"/>
          <p:cNvSpPr>
            <a:spLocks noGrp="1"/>
          </p:cNvSpPr>
          <p:nvPr>
            <p:ph type="dt" sz="half" idx="10"/>
          </p:nvPr>
        </p:nvSpPr>
        <p:spPr/>
        <p:txBody>
          <a:bodyPr/>
          <a:lstStyle/>
          <a:p>
            <a:fld id="{28899A76-F5F9-46D9-A408-8CD1C0CA48EB}" type="datetime1">
              <a:rPr lang="en-US" smtClean="0"/>
              <a:pPr/>
              <a:t>7/27/2026</a:t>
            </a:fld>
            <a:endParaRPr lang="en-US"/>
          </a:p>
        </p:txBody>
      </p:sp>
      <p:sp>
        <p:nvSpPr>
          <p:cNvPr id="6" name="Espace réservé du numéro de diapositive 5"/>
          <p:cNvSpPr>
            <a:spLocks noGrp="1"/>
          </p:cNvSpPr>
          <p:nvPr>
            <p:ph type="sldNum" sz="quarter" idx="12"/>
          </p:nvPr>
        </p:nvSpPr>
        <p:spPr/>
        <p:txBody>
          <a:bodyPr/>
          <a:lstStyle/>
          <a:p>
            <a:fld id="{C1FF6DA9-008F-8B48-92A6-B652298478BF}" type="slidenum">
              <a:rPr lang="en-US" smtClean="0"/>
              <a:pPr/>
              <a:t>16</a:t>
            </a:fld>
            <a:endParaRPr lang="en-US"/>
          </a:p>
        </p:txBody>
      </p:sp>
      <p:sp>
        <p:nvSpPr>
          <p:cNvPr id="7" name="Espace réservé du pied de page 6"/>
          <p:cNvSpPr>
            <a:spLocks noGrp="1"/>
          </p:cNvSpPr>
          <p:nvPr>
            <p:ph type="ftr" sz="quarter" idx="11"/>
          </p:nvPr>
        </p:nvSpPr>
        <p:spPr/>
        <p:txBody>
          <a:bodyPr/>
          <a:lstStyle/>
          <a:p>
            <a:r>
              <a:rPr lang="en-US"/>
              <a:t>CNCP - 2026 Wafaa Agoumi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br>
              <a:rPr lang="fr-FR" sz="4000" b="1" dirty="0"/>
            </a:br>
            <a:r>
              <a:rPr lang="fr-FR" sz="4000" b="1" dirty="0"/>
              <a:t>Comment L’AVAREF répond à ces défis?</a:t>
            </a:r>
            <a:br>
              <a:rPr lang="fr-FR" b="1" dirty="0"/>
            </a:br>
            <a:endParaRPr lang="fr-FR" dirty="0"/>
          </a:p>
        </p:txBody>
      </p:sp>
      <p:sp>
        <p:nvSpPr>
          <p:cNvPr id="3" name="Espace réservé du contenu 2"/>
          <p:cNvSpPr>
            <a:spLocks noGrp="1"/>
          </p:cNvSpPr>
          <p:nvPr>
            <p:ph idx="1"/>
          </p:nvPr>
        </p:nvSpPr>
        <p:spPr/>
        <p:txBody>
          <a:bodyPr>
            <a:normAutofit fontScale="77500" lnSpcReduction="20000"/>
          </a:bodyPr>
          <a:lstStyle/>
          <a:p>
            <a:r>
              <a:rPr lang="fr-FR" b="1" dirty="0"/>
              <a:t>Bénéfices de l’AVAREF:</a:t>
            </a:r>
          </a:p>
          <a:p>
            <a:pPr lvl="1"/>
            <a:r>
              <a:rPr lang="fr-FR" dirty="0"/>
              <a:t>Harmonisation des exigences éthiques </a:t>
            </a:r>
          </a:p>
          <a:p>
            <a:pPr lvl="1"/>
            <a:r>
              <a:rPr lang="fr-FR" dirty="0"/>
              <a:t>Réduction des délais </a:t>
            </a:r>
          </a:p>
          <a:p>
            <a:pPr lvl="1"/>
            <a:r>
              <a:rPr lang="fr-FR" dirty="0"/>
              <a:t>Renforcement des capacités </a:t>
            </a:r>
          </a:p>
          <a:p>
            <a:pPr lvl="1"/>
            <a:r>
              <a:rPr lang="fr-FR" dirty="0"/>
              <a:t>Innovation clé : </a:t>
            </a:r>
            <a:r>
              <a:rPr lang="fr-FR" b="1" dirty="0"/>
              <a:t>évaluation conjointe éthique + réglementaire</a:t>
            </a:r>
            <a:endParaRPr lang="fr-FR" dirty="0"/>
          </a:p>
          <a:p>
            <a:r>
              <a:rPr lang="fr-FR" b="1" dirty="0"/>
              <a:t> Limites actuelles :</a:t>
            </a:r>
          </a:p>
          <a:p>
            <a:pPr lvl="1"/>
            <a:r>
              <a:rPr lang="fr-FR" dirty="0"/>
              <a:t>Absence de cadre unique africain </a:t>
            </a:r>
          </a:p>
          <a:p>
            <a:pPr lvl="1"/>
            <a:r>
              <a:rPr lang="fr-FR" dirty="0"/>
              <a:t>Statut variable des comités d’éthique </a:t>
            </a:r>
          </a:p>
          <a:p>
            <a:pPr lvl="1"/>
            <a:r>
              <a:rPr lang="fr-FR" dirty="0"/>
              <a:t>Manque d’intégration institutionnelle </a:t>
            </a:r>
          </a:p>
          <a:p>
            <a:r>
              <a:rPr lang="fr-FR" b="1" dirty="0"/>
              <a:t>Enjeu pour l’AMA :</a:t>
            </a:r>
            <a:br>
              <a:rPr lang="fr-FR" dirty="0"/>
            </a:br>
            <a:r>
              <a:rPr lang="fr-FR" dirty="0"/>
              <a:t>passer d’une coordination à une véritable gouvernance intégrée.</a:t>
            </a:r>
          </a:p>
          <a:p>
            <a:pPr>
              <a:buNone/>
            </a:pPr>
            <a:endParaRPr lang="fr-FR" dirty="0"/>
          </a:p>
        </p:txBody>
      </p:sp>
      <p:sp>
        <p:nvSpPr>
          <p:cNvPr id="4" name="Espace réservé de la date 3"/>
          <p:cNvSpPr>
            <a:spLocks noGrp="1"/>
          </p:cNvSpPr>
          <p:nvPr>
            <p:ph type="dt" sz="half" idx="10"/>
          </p:nvPr>
        </p:nvSpPr>
        <p:spPr/>
        <p:txBody>
          <a:bodyPr/>
          <a:lstStyle/>
          <a:p>
            <a:fld id="{B2181362-CCDC-4C97-80B3-A377F836B7BE}" type="datetime1">
              <a:rPr lang="en-US" smtClean="0"/>
              <a:pPr/>
              <a:t>7/27/2026</a:t>
            </a:fld>
            <a:endParaRPr lang="en-US"/>
          </a:p>
        </p:txBody>
      </p:sp>
      <p:sp>
        <p:nvSpPr>
          <p:cNvPr id="5" name="Espace réservé du numéro de diapositive 4"/>
          <p:cNvSpPr>
            <a:spLocks noGrp="1"/>
          </p:cNvSpPr>
          <p:nvPr>
            <p:ph type="sldNum" sz="quarter" idx="12"/>
          </p:nvPr>
        </p:nvSpPr>
        <p:spPr/>
        <p:txBody>
          <a:bodyPr/>
          <a:lstStyle/>
          <a:p>
            <a:fld id="{C1FF6DA9-008F-8B48-92A6-B652298478BF}" type="slidenum">
              <a:rPr lang="en-US" smtClean="0"/>
              <a:pPr/>
              <a:t>17</a:t>
            </a:fld>
            <a:endParaRPr lang="en-US"/>
          </a:p>
        </p:txBody>
      </p:sp>
      <p:sp>
        <p:nvSpPr>
          <p:cNvPr id="6" name="Espace réservé du pied de page 5"/>
          <p:cNvSpPr>
            <a:spLocks noGrp="1"/>
          </p:cNvSpPr>
          <p:nvPr>
            <p:ph type="ftr" sz="quarter" idx="11"/>
          </p:nvPr>
        </p:nvSpPr>
        <p:spPr/>
        <p:txBody>
          <a:bodyPr/>
          <a:lstStyle/>
          <a:p>
            <a:r>
              <a:rPr lang="en-US"/>
              <a:t>CNCP - 2026 Wafaa Agoumi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391601"/>
            <a:ext cx="8229600" cy="1143000"/>
          </a:xfrm>
        </p:spPr>
        <p:txBody>
          <a:bodyPr>
            <a:noAutofit/>
          </a:bodyPr>
          <a:lstStyle/>
          <a:p>
            <a:r>
              <a:rPr lang="fr-FR" sz="3600" b="1" dirty="0"/>
              <a:t>AMA et AVAREF : complémentaires </a:t>
            </a:r>
            <a:br>
              <a:rPr lang="fr-FR" sz="3600" b="1" dirty="0"/>
            </a:br>
            <a:r>
              <a:rPr lang="fr-FR" sz="3600" b="1" dirty="0"/>
              <a:t>plutôt que concurrents</a:t>
            </a:r>
          </a:p>
        </p:txBody>
      </p:sp>
      <p:graphicFrame>
        <p:nvGraphicFramePr>
          <p:cNvPr id="7" name="Espace réservé du contenu 6"/>
          <p:cNvGraphicFramePr>
            <a:graphicFrameLocks noGrp="1"/>
          </p:cNvGraphicFramePr>
          <p:nvPr>
            <p:ph idx="1"/>
          </p:nvPr>
        </p:nvGraphicFramePr>
        <p:xfrm>
          <a:off x="301556" y="1780961"/>
          <a:ext cx="8628434" cy="3032760"/>
        </p:xfrm>
        <a:graphic>
          <a:graphicData uri="http://schemas.openxmlformats.org/drawingml/2006/table">
            <a:tbl>
              <a:tblPr firstRow="1" bandRow="1">
                <a:tableStyleId>{5C22544A-7EE6-4342-B048-85BDC9FD1C3A}</a:tableStyleId>
              </a:tblPr>
              <a:tblGrid>
                <a:gridCol w="4314217">
                  <a:extLst>
                    <a:ext uri="{9D8B030D-6E8A-4147-A177-3AD203B41FA5}">
                      <a16:colId xmlns:a16="http://schemas.microsoft.com/office/drawing/2014/main" val="20000"/>
                    </a:ext>
                  </a:extLst>
                </a:gridCol>
                <a:gridCol w="4314217">
                  <a:extLst>
                    <a:ext uri="{9D8B030D-6E8A-4147-A177-3AD203B41FA5}">
                      <a16:colId xmlns:a16="http://schemas.microsoft.com/office/drawing/2014/main" val="20001"/>
                    </a:ext>
                  </a:extLst>
                </a:gridCol>
              </a:tblGrid>
              <a:tr h="370840">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fr-FR" dirty="0"/>
                        <a:t>AVAREF</a:t>
                      </a:r>
                    </a:p>
                  </a:txBody>
                  <a:tcPr/>
                </a:tc>
                <a:tc>
                  <a:txBody>
                    <a:bodyPr/>
                    <a:lstStyle/>
                    <a:p>
                      <a:pPr algn="ctr"/>
                      <a:r>
                        <a:rPr lang="fr-FR" dirty="0"/>
                        <a:t>AMA </a:t>
                      </a:r>
                    </a:p>
                  </a:txBody>
                  <a:tcPr/>
                </a:tc>
                <a:extLst>
                  <a:ext uri="{0D108BD9-81ED-4DB2-BD59-A6C34878D82A}">
                    <a16:rowId xmlns:a16="http://schemas.microsoft.com/office/drawing/2014/main" val="10000"/>
                  </a:ext>
                </a:extLst>
              </a:tr>
              <a:tr h="370840">
                <a:tc>
                  <a:txBody>
                    <a:bodyPr/>
                    <a:lstStyle/>
                    <a:p>
                      <a:r>
                        <a:rPr lang="fr-FR" dirty="0"/>
                        <a:t>Réseau opérationnel actif depuis 2006</a:t>
                      </a:r>
                    </a:p>
                  </a:txBody>
                  <a:tcPr/>
                </a:tc>
                <a:tc>
                  <a:txBody>
                    <a:bodyPr/>
                    <a:lstStyle/>
                    <a:p>
                      <a:r>
                        <a:rPr lang="fr-FR" dirty="0"/>
                        <a:t>Agence continentale opérationnelle depuis 2025</a:t>
                      </a:r>
                    </a:p>
                  </a:txBody>
                  <a:tcPr/>
                </a:tc>
                <a:extLst>
                  <a:ext uri="{0D108BD9-81ED-4DB2-BD59-A6C34878D82A}">
                    <a16:rowId xmlns:a16="http://schemas.microsoft.com/office/drawing/2014/main" val="10001"/>
                  </a:ext>
                </a:extLst>
              </a:tr>
              <a:tr h="370840">
                <a:tc>
                  <a:txBody>
                    <a:bodyPr/>
                    <a:lstStyle/>
                    <a:p>
                      <a:r>
                        <a:rPr lang="fr-FR" dirty="0"/>
                        <a:t>Focus sur les essais cliniques</a:t>
                      </a:r>
                    </a:p>
                  </a:txBody>
                  <a:tcPr/>
                </a:tc>
                <a:tc>
                  <a:txBody>
                    <a:bodyPr/>
                    <a:lstStyle/>
                    <a:p>
                      <a:r>
                        <a:rPr lang="fr-FR" dirty="0"/>
                        <a:t>Ensemble du cycle de vie des produits de santé</a:t>
                      </a:r>
                    </a:p>
                  </a:txBody>
                  <a:tcPr/>
                </a:tc>
                <a:extLst>
                  <a:ext uri="{0D108BD9-81ED-4DB2-BD59-A6C34878D82A}">
                    <a16:rowId xmlns:a16="http://schemas.microsoft.com/office/drawing/2014/main" val="10002"/>
                  </a:ext>
                </a:extLst>
              </a:tr>
              <a:tr h="370840">
                <a:tc>
                  <a:txBody>
                    <a:bodyPr/>
                    <a:lstStyle/>
                    <a:p>
                      <a:r>
                        <a:rPr lang="fr-FR" dirty="0"/>
                        <a:t>Joint </a:t>
                      </a:r>
                      <a:r>
                        <a:rPr lang="fr-FR" dirty="0" err="1"/>
                        <a:t>Reviews</a:t>
                      </a:r>
                      <a:endParaRPr lang="fr-FR" dirty="0"/>
                    </a:p>
                  </a:txBody>
                  <a:tcPr/>
                </a:tc>
                <a:tc>
                  <a:txBody>
                    <a:bodyPr/>
                    <a:lstStyle/>
                    <a:p>
                      <a:r>
                        <a:rPr lang="fr-FR" dirty="0"/>
                        <a:t>Coordination réglementaire continentale</a:t>
                      </a:r>
                    </a:p>
                  </a:txBody>
                  <a:tcPr/>
                </a:tc>
                <a:extLst>
                  <a:ext uri="{0D108BD9-81ED-4DB2-BD59-A6C34878D82A}">
                    <a16:rowId xmlns:a16="http://schemas.microsoft.com/office/drawing/2014/main" val="10003"/>
                  </a:ext>
                </a:extLst>
              </a:tr>
              <a:tr h="370840">
                <a:tc>
                  <a:txBody>
                    <a:bodyPr/>
                    <a:lstStyle/>
                    <a:p>
                      <a:r>
                        <a:rPr lang="fr-FR" dirty="0"/>
                        <a:t>Autorités réglementaires + comités d'éthique</a:t>
                      </a:r>
                    </a:p>
                  </a:txBody>
                  <a:tcPr/>
                </a:tc>
                <a:tc>
                  <a:txBody>
                    <a:bodyPr/>
                    <a:lstStyle/>
                    <a:p>
                      <a:r>
                        <a:rPr lang="fr-FR" dirty="0"/>
                        <a:t>Autorités réglementaires nationales</a:t>
                      </a:r>
                    </a:p>
                  </a:txBody>
                  <a:tcPr/>
                </a:tc>
                <a:extLst>
                  <a:ext uri="{0D108BD9-81ED-4DB2-BD59-A6C34878D82A}">
                    <a16:rowId xmlns:a16="http://schemas.microsoft.com/office/drawing/2014/main" val="10004"/>
                  </a:ext>
                </a:extLst>
              </a:tr>
              <a:tr h="370840">
                <a:tc>
                  <a:txBody>
                    <a:bodyPr/>
                    <a:lstStyle/>
                    <a:p>
                      <a:r>
                        <a:rPr lang="fr-FR" dirty="0"/>
                        <a:t>Impact démontré sur les délais d'évaluation</a:t>
                      </a:r>
                    </a:p>
                  </a:txBody>
                  <a:tcPr/>
                </a:tc>
                <a:tc>
                  <a:txBody>
                    <a:bodyPr/>
                    <a:lstStyle/>
                    <a:p>
                      <a:r>
                        <a:rPr lang="fr-FR" dirty="0"/>
                        <a:t>Potentiel de convergence réglementaire</a:t>
                      </a:r>
                    </a:p>
                  </a:txBody>
                  <a:tcPr/>
                </a:tc>
                <a:extLst>
                  <a:ext uri="{0D108BD9-81ED-4DB2-BD59-A6C34878D82A}">
                    <a16:rowId xmlns:a16="http://schemas.microsoft.com/office/drawing/2014/main" val="10005"/>
                  </a:ext>
                </a:extLst>
              </a:tr>
            </a:tbl>
          </a:graphicData>
        </a:graphic>
      </p:graphicFrame>
      <p:sp>
        <p:nvSpPr>
          <p:cNvPr id="4" name="Espace réservé de la date 3"/>
          <p:cNvSpPr>
            <a:spLocks noGrp="1"/>
          </p:cNvSpPr>
          <p:nvPr>
            <p:ph type="dt" sz="half" idx="10"/>
          </p:nvPr>
        </p:nvSpPr>
        <p:spPr/>
        <p:txBody>
          <a:bodyPr/>
          <a:lstStyle/>
          <a:p>
            <a:fld id="{8BC1498C-312E-440F-AC67-DED75B08FD46}" type="datetime1">
              <a:rPr lang="en-US" smtClean="0"/>
              <a:pPr/>
              <a:t>7/27/2026</a:t>
            </a:fld>
            <a:endParaRPr lang="en-US"/>
          </a:p>
        </p:txBody>
      </p:sp>
      <p:sp>
        <p:nvSpPr>
          <p:cNvPr id="5" name="Espace réservé du pied de page 4"/>
          <p:cNvSpPr>
            <a:spLocks noGrp="1"/>
          </p:cNvSpPr>
          <p:nvPr>
            <p:ph type="ftr" sz="quarter" idx="11"/>
          </p:nvPr>
        </p:nvSpPr>
        <p:spPr/>
        <p:txBody>
          <a:bodyPr/>
          <a:lstStyle/>
          <a:p>
            <a:r>
              <a:rPr lang="en-US"/>
              <a:t>CNCP - 2026 Wafaa Agoumi</a:t>
            </a:r>
          </a:p>
        </p:txBody>
      </p:sp>
      <p:sp>
        <p:nvSpPr>
          <p:cNvPr id="6" name="Espace réservé du numéro de diapositive 5"/>
          <p:cNvSpPr>
            <a:spLocks noGrp="1"/>
          </p:cNvSpPr>
          <p:nvPr>
            <p:ph type="sldNum" sz="quarter" idx="12"/>
          </p:nvPr>
        </p:nvSpPr>
        <p:spPr/>
        <p:txBody>
          <a:bodyPr/>
          <a:lstStyle/>
          <a:p>
            <a:fld id="{C1FF6DA9-008F-8B48-92A6-B652298478BF}" type="slidenum">
              <a:rPr lang="en-US" smtClean="0"/>
              <a:pPr/>
              <a:t>18</a:t>
            </a:fld>
            <a:endParaRPr lang="en-US"/>
          </a:p>
        </p:txBody>
      </p:sp>
      <p:sp>
        <p:nvSpPr>
          <p:cNvPr id="8" name="ZoneTexte 7"/>
          <p:cNvSpPr txBox="1"/>
          <p:nvPr/>
        </p:nvSpPr>
        <p:spPr>
          <a:xfrm>
            <a:off x="1060314" y="5216067"/>
            <a:ext cx="7869675" cy="969496"/>
          </a:xfrm>
          <a:prstGeom prst="rect">
            <a:avLst/>
          </a:prstGeom>
          <a:noFill/>
        </p:spPr>
        <p:txBody>
          <a:bodyPr wrap="square" rtlCol="0">
            <a:spAutoFit/>
          </a:bodyPr>
          <a:lstStyle/>
          <a:p>
            <a:pPr algn="just"/>
            <a:r>
              <a:rPr lang="fr-FR" sz="1900" dirty="0"/>
              <a:t>AVAREF apporte aujourd'hui la capacité opérationnelle en matière d'essais cliniques ; L'AMA pourrait demain lui offrir un cadre institutionnel continental plus robuste.</a:t>
            </a:r>
          </a:p>
        </p:txBody>
      </p:sp>
      <p:sp>
        <p:nvSpPr>
          <p:cNvPr id="9" name="Flèche droite rayée 8"/>
          <p:cNvSpPr/>
          <p:nvPr/>
        </p:nvSpPr>
        <p:spPr>
          <a:xfrm>
            <a:off x="301556" y="5550201"/>
            <a:ext cx="580946" cy="265814"/>
          </a:xfrm>
          <a:prstGeom prst="striped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457200"/>
            <a:ext cx="8229600" cy="1143000"/>
          </a:xfrm>
        </p:spPr>
        <p:txBody>
          <a:bodyPr>
            <a:normAutofit/>
          </a:bodyPr>
          <a:lstStyle/>
          <a:p>
            <a:r>
              <a:rPr lang="fr-FR" sz="3200" b="1" dirty="0"/>
              <a:t>Répartition des 25889 études cliniques en Afrique au 11 juin 2026 selon clinicaltrials.gov </a:t>
            </a:r>
          </a:p>
        </p:txBody>
      </p:sp>
      <p:graphicFrame>
        <p:nvGraphicFramePr>
          <p:cNvPr id="10" name="Espace réservé du contenu 9"/>
          <p:cNvGraphicFramePr>
            <a:graphicFrameLocks noGrp="1"/>
          </p:cNvGraphicFramePr>
          <p:nvPr>
            <p:ph idx="1"/>
          </p:nvPr>
        </p:nvGraphicFramePr>
        <p:xfrm>
          <a:off x="5507665" y="1600201"/>
          <a:ext cx="3413052" cy="3880275"/>
        </p:xfrm>
        <a:graphic>
          <a:graphicData uri="http://schemas.openxmlformats.org/drawingml/2006/table">
            <a:tbl>
              <a:tblPr firstRow="1" bandRow="1">
                <a:tableStyleId>{5C22544A-7EE6-4342-B048-85BDC9FD1C3A}</a:tableStyleId>
              </a:tblPr>
              <a:tblGrid>
                <a:gridCol w="1706526">
                  <a:extLst>
                    <a:ext uri="{9D8B030D-6E8A-4147-A177-3AD203B41FA5}">
                      <a16:colId xmlns:a16="http://schemas.microsoft.com/office/drawing/2014/main" val="20000"/>
                    </a:ext>
                  </a:extLst>
                </a:gridCol>
                <a:gridCol w="1706526">
                  <a:extLst>
                    <a:ext uri="{9D8B030D-6E8A-4147-A177-3AD203B41FA5}">
                      <a16:colId xmlns:a16="http://schemas.microsoft.com/office/drawing/2014/main" val="20001"/>
                    </a:ext>
                  </a:extLst>
                </a:gridCol>
              </a:tblGrid>
              <a:tr h="536943">
                <a:tc>
                  <a:txBody>
                    <a:bodyPr/>
                    <a:lstStyle/>
                    <a:p>
                      <a:r>
                        <a:rPr lang="fr-FR" dirty="0"/>
                        <a:t>Lieu</a:t>
                      </a:r>
                    </a:p>
                  </a:txBody>
                  <a:tcPr/>
                </a:tc>
                <a:tc>
                  <a:txBody>
                    <a:bodyPr/>
                    <a:lstStyle/>
                    <a:p>
                      <a:r>
                        <a:rPr lang="fr-FR" sz="1400" dirty="0"/>
                        <a:t>Nombre d’études cliniques</a:t>
                      </a:r>
                    </a:p>
                  </a:txBody>
                  <a:tcPr/>
                </a:tc>
                <a:extLst>
                  <a:ext uri="{0D108BD9-81ED-4DB2-BD59-A6C34878D82A}">
                    <a16:rowId xmlns:a16="http://schemas.microsoft.com/office/drawing/2014/main" val="10000"/>
                  </a:ext>
                </a:extLst>
              </a:tr>
              <a:tr h="331128">
                <a:tc>
                  <a:txBody>
                    <a:bodyPr/>
                    <a:lstStyle/>
                    <a:p>
                      <a:r>
                        <a:rPr lang="fr-FR" dirty="0"/>
                        <a:t>Egypte</a:t>
                      </a:r>
                    </a:p>
                  </a:txBody>
                  <a:tcPr/>
                </a:tc>
                <a:tc>
                  <a:txBody>
                    <a:bodyPr/>
                    <a:lstStyle/>
                    <a:p>
                      <a:r>
                        <a:rPr lang="fr-FR" dirty="0"/>
                        <a:t>16424 </a:t>
                      </a:r>
                      <a:r>
                        <a:rPr lang="fr-MA" sz="900" kern="1200" dirty="0">
                          <a:solidFill>
                            <a:schemeClr val="dk1"/>
                          </a:solidFill>
                          <a:latin typeface="+mn-lt"/>
                          <a:ea typeface="+mn-ea"/>
                          <a:cs typeface="+mn-cs"/>
                        </a:rPr>
                        <a:t>(1er Afrique)</a:t>
                      </a:r>
                      <a:endParaRPr lang="fr-FR" sz="900" kern="1200" dirty="0">
                        <a:solidFill>
                          <a:schemeClr val="dk1"/>
                        </a:solidFill>
                        <a:latin typeface="+mn-lt"/>
                        <a:ea typeface="+mn-ea"/>
                        <a:cs typeface="+mn-cs"/>
                      </a:endParaRPr>
                    </a:p>
                  </a:txBody>
                  <a:tcPr/>
                </a:tc>
                <a:extLst>
                  <a:ext uri="{0D108BD9-81ED-4DB2-BD59-A6C34878D82A}">
                    <a16:rowId xmlns:a16="http://schemas.microsoft.com/office/drawing/2014/main" val="10001"/>
                  </a:ext>
                </a:extLst>
              </a:tr>
              <a:tr h="417252">
                <a:tc>
                  <a:txBody>
                    <a:bodyPr/>
                    <a:lstStyle/>
                    <a:p>
                      <a:r>
                        <a:rPr lang="fr-FR" dirty="0"/>
                        <a:t>Afrique du sud</a:t>
                      </a:r>
                    </a:p>
                  </a:txBody>
                  <a:tcPr/>
                </a:tc>
                <a:tc>
                  <a:txBody>
                    <a:bodyPr/>
                    <a:lstStyle/>
                    <a:p>
                      <a:r>
                        <a:rPr lang="fr-FR" dirty="0"/>
                        <a:t>3871</a:t>
                      </a:r>
                    </a:p>
                  </a:txBody>
                  <a:tcPr/>
                </a:tc>
                <a:extLst>
                  <a:ext uri="{0D108BD9-81ED-4DB2-BD59-A6C34878D82A}">
                    <a16:rowId xmlns:a16="http://schemas.microsoft.com/office/drawing/2014/main" val="10002"/>
                  </a:ext>
                </a:extLst>
              </a:tr>
              <a:tr h="331128">
                <a:tc>
                  <a:txBody>
                    <a:bodyPr/>
                    <a:lstStyle/>
                    <a:p>
                      <a:r>
                        <a:rPr lang="fr-FR" dirty="0"/>
                        <a:t>Ouganda</a:t>
                      </a:r>
                    </a:p>
                  </a:txBody>
                  <a:tcPr/>
                </a:tc>
                <a:tc>
                  <a:txBody>
                    <a:bodyPr/>
                    <a:lstStyle/>
                    <a:p>
                      <a:r>
                        <a:rPr lang="fr-FR" dirty="0"/>
                        <a:t>955</a:t>
                      </a:r>
                    </a:p>
                  </a:txBody>
                  <a:tcPr/>
                </a:tc>
                <a:extLst>
                  <a:ext uri="{0D108BD9-81ED-4DB2-BD59-A6C34878D82A}">
                    <a16:rowId xmlns:a16="http://schemas.microsoft.com/office/drawing/2014/main" val="10003"/>
                  </a:ext>
                </a:extLst>
              </a:tr>
              <a:tr h="331128">
                <a:tc>
                  <a:txBody>
                    <a:bodyPr/>
                    <a:lstStyle/>
                    <a:p>
                      <a:r>
                        <a:rPr lang="fr-FR" dirty="0"/>
                        <a:t>Kenya</a:t>
                      </a:r>
                    </a:p>
                  </a:txBody>
                  <a:tcPr/>
                </a:tc>
                <a:tc>
                  <a:txBody>
                    <a:bodyPr/>
                    <a:lstStyle/>
                    <a:p>
                      <a:r>
                        <a:rPr lang="fr-FR" dirty="0"/>
                        <a:t>869</a:t>
                      </a:r>
                    </a:p>
                  </a:txBody>
                  <a:tcPr/>
                </a:tc>
                <a:extLst>
                  <a:ext uri="{0D108BD9-81ED-4DB2-BD59-A6C34878D82A}">
                    <a16:rowId xmlns:a16="http://schemas.microsoft.com/office/drawing/2014/main" val="10004"/>
                  </a:ext>
                </a:extLst>
              </a:tr>
              <a:tr h="331128">
                <a:tc>
                  <a:txBody>
                    <a:bodyPr/>
                    <a:lstStyle/>
                    <a:p>
                      <a:r>
                        <a:rPr lang="fr-FR" dirty="0"/>
                        <a:t>Tunisie </a:t>
                      </a:r>
                    </a:p>
                  </a:txBody>
                  <a:tcPr/>
                </a:tc>
                <a:tc>
                  <a:txBody>
                    <a:bodyPr/>
                    <a:lstStyle/>
                    <a:p>
                      <a:r>
                        <a:rPr lang="fr-FR" dirty="0"/>
                        <a:t>636</a:t>
                      </a:r>
                    </a:p>
                  </a:txBody>
                  <a:tcPr/>
                </a:tc>
                <a:extLst>
                  <a:ext uri="{0D108BD9-81ED-4DB2-BD59-A6C34878D82A}">
                    <a16:rowId xmlns:a16="http://schemas.microsoft.com/office/drawing/2014/main" val="10005"/>
                  </a:ext>
                </a:extLst>
              </a:tr>
              <a:tr h="331128">
                <a:tc>
                  <a:txBody>
                    <a:bodyPr/>
                    <a:lstStyle/>
                    <a:p>
                      <a:r>
                        <a:rPr lang="fr-FR" dirty="0"/>
                        <a:t>Tanzanie</a:t>
                      </a:r>
                    </a:p>
                  </a:txBody>
                  <a:tcPr/>
                </a:tc>
                <a:tc>
                  <a:txBody>
                    <a:bodyPr/>
                    <a:lstStyle/>
                    <a:p>
                      <a:r>
                        <a:rPr lang="fr-FR" dirty="0"/>
                        <a:t>520</a:t>
                      </a:r>
                    </a:p>
                  </a:txBody>
                  <a:tcPr/>
                </a:tc>
                <a:extLst>
                  <a:ext uri="{0D108BD9-81ED-4DB2-BD59-A6C34878D82A}">
                    <a16:rowId xmlns:a16="http://schemas.microsoft.com/office/drawing/2014/main" val="10006"/>
                  </a:ext>
                </a:extLst>
              </a:tr>
              <a:tr h="331128">
                <a:tc>
                  <a:txBody>
                    <a:bodyPr/>
                    <a:lstStyle/>
                    <a:p>
                      <a:r>
                        <a:rPr lang="fr-FR" dirty="0"/>
                        <a:t>Nigéria</a:t>
                      </a:r>
                    </a:p>
                  </a:txBody>
                  <a:tcPr/>
                </a:tc>
                <a:tc>
                  <a:txBody>
                    <a:bodyPr/>
                    <a:lstStyle/>
                    <a:p>
                      <a:r>
                        <a:rPr lang="fr-FR" dirty="0"/>
                        <a:t>448</a:t>
                      </a:r>
                    </a:p>
                  </a:txBody>
                  <a:tcPr/>
                </a:tc>
                <a:extLst>
                  <a:ext uri="{0D108BD9-81ED-4DB2-BD59-A6C34878D82A}">
                    <a16:rowId xmlns:a16="http://schemas.microsoft.com/office/drawing/2014/main" val="10007"/>
                  </a:ext>
                </a:extLst>
              </a:tr>
              <a:tr h="167387">
                <a:tc>
                  <a:txBody>
                    <a:bodyPr/>
                    <a:lstStyle/>
                    <a:p>
                      <a:r>
                        <a:rPr lang="fr-FR" dirty="0"/>
                        <a:t>….</a:t>
                      </a:r>
                    </a:p>
                  </a:txBody>
                  <a:tcPr/>
                </a:tc>
                <a:tc>
                  <a:txBody>
                    <a:bodyPr/>
                    <a:lstStyle/>
                    <a:p>
                      <a:endParaRPr lang="fr-FR" dirty="0"/>
                    </a:p>
                  </a:txBody>
                  <a:tcPr/>
                </a:tc>
                <a:extLst>
                  <a:ext uri="{0D108BD9-81ED-4DB2-BD59-A6C34878D82A}">
                    <a16:rowId xmlns:a16="http://schemas.microsoft.com/office/drawing/2014/main" val="10008"/>
                  </a:ext>
                </a:extLst>
              </a:tr>
              <a:tr h="331128">
                <a:tc>
                  <a:txBody>
                    <a:bodyPr/>
                    <a:lstStyle/>
                    <a:p>
                      <a:r>
                        <a:rPr lang="fr-FR" dirty="0"/>
                        <a:t>Maroc</a:t>
                      </a:r>
                    </a:p>
                  </a:txBody>
                  <a:tcPr/>
                </a:tc>
                <a:tc>
                  <a:txBody>
                    <a:bodyPr/>
                    <a:lstStyle/>
                    <a:p>
                      <a:r>
                        <a:rPr lang="fr-FR" dirty="0"/>
                        <a:t>174 </a:t>
                      </a:r>
                      <a:r>
                        <a:rPr lang="fr-FR" sz="900" dirty="0"/>
                        <a:t>(</a:t>
                      </a:r>
                      <a:r>
                        <a:rPr lang="fr-FR" sz="900" kern="1200" dirty="0">
                          <a:solidFill>
                            <a:schemeClr val="dk1"/>
                          </a:solidFill>
                          <a:latin typeface="+mn-lt"/>
                          <a:ea typeface="+mn-ea"/>
                          <a:cs typeface="+mn-cs"/>
                        </a:rPr>
                        <a:t>16 place)</a:t>
                      </a:r>
                    </a:p>
                  </a:txBody>
                  <a:tcPr/>
                </a:tc>
                <a:extLst>
                  <a:ext uri="{0D108BD9-81ED-4DB2-BD59-A6C34878D82A}">
                    <a16:rowId xmlns:a16="http://schemas.microsoft.com/office/drawing/2014/main" val="10009"/>
                  </a:ext>
                </a:extLst>
              </a:tr>
            </a:tbl>
          </a:graphicData>
        </a:graphic>
      </p:graphicFrame>
      <p:sp>
        <p:nvSpPr>
          <p:cNvPr id="4" name="Espace réservé de la date 3"/>
          <p:cNvSpPr>
            <a:spLocks noGrp="1"/>
          </p:cNvSpPr>
          <p:nvPr>
            <p:ph type="dt" sz="half" idx="10"/>
          </p:nvPr>
        </p:nvSpPr>
        <p:spPr/>
        <p:txBody>
          <a:bodyPr/>
          <a:lstStyle/>
          <a:p>
            <a:fld id="{EDD421DE-1A6A-43DE-912D-94E261F028ED}" type="datetime1">
              <a:rPr lang="en-US" smtClean="0"/>
              <a:pPr/>
              <a:t>7/27/2026</a:t>
            </a:fld>
            <a:endParaRPr lang="en-US"/>
          </a:p>
        </p:txBody>
      </p:sp>
      <p:sp>
        <p:nvSpPr>
          <p:cNvPr id="5" name="Espace réservé du pied de page 4"/>
          <p:cNvSpPr>
            <a:spLocks noGrp="1"/>
          </p:cNvSpPr>
          <p:nvPr>
            <p:ph type="ftr" sz="quarter" idx="11"/>
          </p:nvPr>
        </p:nvSpPr>
        <p:spPr/>
        <p:txBody>
          <a:bodyPr/>
          <a:lstStyle/>
          <a:p>
            <a:r>
              <a:rPr lang="en-US"/>
              <a:t>CNCP - 2026 Wafaa Agoumi</a:t>
            </a:r>
          </a:p>
        </p:txBody>
      </p:sp>
      <p:sp>
        <p:nvSpPr>
          <p:cNvPr id="6" name="Espace réservé du numéro de diapositive 5"/>
          <p:cNvSpPr>
            <a:spLocks noGrp="1"/>
          </p:cNvSpPr>
          <p:nvPr>
            <p:ph type="sldNum" sz="quarter" idx="12"/>
          </p:nvPr>
        </p:nvSpPr>
        <p:spPr/>
        <p:txBody>
          <a:bodyPr/>
          <a:lstStyle/>
          <a:p>
            <a:fld id="{C1FF6DA9-008F-8B48-92A6-B652298478BF}" type="slidenum">
              <a:rPr lang="en-US" smtClean="0"/>
              <a:pPr/>
              <a:t>19</a:t>
            </a:fld>
            <a:endParaRPr lang="en-US"/>
          </a:p>
        </p:txBody>
      </p:sp>
      <p:pic>
        <p:nvPicPr>
          <p:cNvPr id="1026" name="Picture 2" descr="C:\Users\ritaa\Downloads\image (2).png"/>
          <p:cNvPicPr>
            <a:picLocks noChangeAspect="1" noChangeArrowheads="1"/>
          </p:cNvPicPr>
          <p:nvPr/>
        </p:nvPicPr>
        <p:blipFill>
          <a:blip r:embed="rId3"/>
          <a:srcRect/>
          <a:stretch>
            <a:fillRect/>
          </a:stretch>
        </p:blipFill>
        <p:spPr bwMode="auto">
          <a:xfrm>
            <a:off x="457200" y="1600201"/>
            <a:ext cx="5050465" cy="3880275"/>
          </a:xfrm>
          <a:prstGeom prst="rect">
            <a:avLst/>
          </a:prstGeom>
          <a:noFill/>
        </p:spPr>
      </p:pic>
      <p:sp>
        <p:nvSpPr>
          <p:cNvPr id="8" name="ZoneTexte 7"/>
          <p:cNvSpPr txBox="1"/>
          <p:nvPr/>
        </p:nvSpPr>
        <p:spPr>
          <a:xfrm>
            <a:off x="3838353" y="4678326"/>
            <a:ext cx="184731" cy="369332"/>
          </a:xfrm>
          <a:prstGeom prst="rect">
            <a:avLst/>
          </a:prstGeom>
          <a:noFill/>
        </p:spPr>
        <p:txBody>
          <a:bodyPr wrap="none" rtlCol="0">
            <a:spAutoFit/>
          </a:bodyPr>
          <a:lstStyle/>
          <a:p>
            <a:endParaRPr lang="fr-FR" dirty="0"/>
          </a:p>
        </p:txBody>
      </p:sp>
      <p:sp>
        <p:nvSpPr>
          <p:cNvPr id="9" name="ZoneTexte 8"/>
          <p:cNvSpPr txBox="1"/>
          <p:nvPr/>
        </p:nvSpPr>
        <p:spPr>
          <a:xfrm>
            <a:off x="9328298" y="2931779"/>
            <a:ext cx="2133600" cy="369332"/>
          </a:xfrm>
          <a:prstGeom prst="rect">
            <a:avLst/>
          </a:prstGeom>
          <a:noFill/>
        </p:spPr>
        <p:txBody>
          <a:bodyPr wrap="square" rtlCol="0">
            <a:spAutoFit/>
          </a:bodyPr>
          <a:lstStyle/>
          <a:p>
            <a:endParaRPr lang="fr-FR" dirty="0"/>
          </a:p>
        </p:txBody>
      </p:sp>
      <p:sp>
        <p:nvSpPr>
          <p:cNvPr id="11" name="ZoneTexte 10"/>
          <p:cNvSpPr txBox="1"/>
          <p:nvPr/>
        </p:nvSpPr>
        <p:spPr>
          <a:xfrm>
            <a:off x="457201" y="5480476"/>
            <a:ext cx="8463516" cy="923330"/>
          </a:xfrm>
          <a:prstGeom prst="rect">
            <a:avLst/>
          </a:prstGeom>
          <a:noFill/>
        </p:spPr>
        <p:txBody>
          <a:bodyPr wrap="square" rtlCol="0">
            <a:spAutoFit/>
          </a:bodyPr>
          <a:lstStyle/>
          <a:p>
            <a:pPr algn="ctr"/>
            <a:r>
              <a:rPr lang="fr-FR" b="1" dirty="0"/>
              <a:t>Une majorité des pays africains les plus actifs en recherche clinique participent à des initiatives régionales d'harmonisation réglementaire et de coopération sanitaire soutenus par l'AMRH et l'AVAREF.</a:t>
            </a:r>
            <a:r>
              <a:rPr lang="fr-FR" dirty="0"/>
              <a:t>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sz="3600" b="1"/>
              <a:t>Contexte </a:t>
            </a:r>
            <a:r>
              <a:rPr lang="fr-FR" sz="3600" b="1" dirty="0"/>
              <a:t>global</a:t>
            </a:r>
            <a:endParaRPr sz="3600" b="1"/>
          </a:p>
        </p:txBody>
      </p:sp>
      <p:sp>
        <p:nvSpPr>
          <p:cNvPr id="3" name="Content Placeholder 2"/>
          <p:cNvSpPr>
            <a:spLocks noGrp="1"/>
          </p:cNvSpPr>
          <p:nvPr>
            <p:ph idx="1"/>
          </p:nvPr>
        </p:nvSpPr>
        <p:spPr>
          <a:xfrm>
            <a:off x="457200" y="1600200"/>
            <a:ext cx="8229600" cy="4525963"/>
          </a:xfrm>
        </p:spPr>
        <p:txBody>
          <a:bodyPr>
            <a:normAutofit fontScale="55000" lnSpcReduction="20000"/>
          </a:bodyPr>
          <a:lstStyle/>
          <a:p>
            <a:r>
              <a:rPr lang="fr-FR" dirty="0"/>
              <a:t>L’Afrique représente </a:t>
            </a:r>
            <a:r>
              <a:rPr lang="fr-FR" b="1" dirty="0"/>
              <a:t>moins de 3 % des essais cliniques mondiaux</a:t>
            </a:r>
            <a:r>
              <a:rPr lang="fr-FR" dirty="0"/>
              <a:t> malgré une forte charge de morbidité.</a:t>
            </a:r>
          </a:p>
          <a:p>
            <a:pPr>
              <a:buNone/>
            </a:pPr>
            <a:endParaRPr lang="fr-FR" dirty="0"/>
          </a:p>
          <a:p>
            <a:r>
              <a:rPr lang="fr-FR" dirty="0"/>
              <a:t>La fragmentation des cadres réglementaires et éthiques a longtemps limité le développement des essais multicentriques.</a:t>
            </a:r>
          </a:p>
          <a:p>
            <a:pPr>
              <a:buNone/>
            </a:pPr>
            <a:endParaRPr lang="fr-FR" dirty="0"/>
          </a:p>
          <a:p>
            <a:r>
              <a:rPr lang="fr-FR" dirty="0"/>
              <a:t>Augmentation progressive des essais multicentriques, notamment : </a:t>
            </a:r>
          </a:p>
          <a:p>
            <a:pPr lvl="1"/>
            <a:r>
              <a:rPr lang="fr-FR" dirty="0"/>
              <a:t>vaccins </a:t>
            </a:r>
          </a:p>
          <a:p>
            <a:pPr lvl="1"/>
            <a:r>
              <a:rPr lang="fr-FR" dirty="0"/>
              <a:t>maladies infectieuses </a:t>
            </a:r>
          </a:p>
          <a:p>
            <a:pPr lvl="1"/>
            <a:r>
              <a:rPr lang="fr-FR" dirty="0"/>
              <a:t>oncologie émergente</a:t>
            </a:r>
          </a:p>
          <a:p>
            <a:pPr>
              <a:buNone/>
            </a:pPr>
            <a:endParaRPr lang="fr-FR" dirty="0"/>
          </a:p>
          <a:p>
            <a:r>
              <a:rPr lang="fr-FR" dirty="0"/>
              <a:t>Exemple : augmentation significative des essais pendant Ebola et COVID-19 (effet catalyseur des mécanismes collaboratifs)</a:t>
            </a:r>
          </a:p>
          <a:p>
            <a:pPr>
              <a:buNone/>
            </a:pPr>
            <a:endParaRPr lang="fr-FR" dirty="0"/>
          </a:p>
          <a:p>
            <a:r>
              <a:rPr lang="fr-FR" dirty="0"/>
              <a:t>Les initiatives africaines visent à améliorer la coordination, la qualité et les délais d’autorisation.</a:t>
            </a:r>
          </a:p>
        </p:txBody>
      </p:sp>
      <p:sp>
        <p:nvSpPr>
          <p:cNvPr id="4" name="TextBox 3"/>
          <p:cNvSpPr txBox="1"/>
          <p:nvPr/>
        </p:nvSpPr>
        <p:spPr>
          <a:xfrm>
            <a:off x="0" y="6096000"/>
            <a:ext cx="9144000" cy="762000"/>
          </a:xfrm>
          <a:prstGeom prst="rect">
            <a:avLst/>
          </a:prstGeom>
          <a:noFill/>
        </p:spPr>
        <p:txBody>
          <a:bodyPr wrap="none">
            <a:spAutoFit/>
          </a:bodyPr>
          <a:lstStyle/>
          <a:p>
            <a:pPr>
              <a:defRPr sz="1000"/>
            </a:pPr>
            <a:r>
              <a:t>Références : WHO Global Observatory 2022; Nature Medicine 2020</a:t>
            </a:r>
          </a:p>
        </p:txBody>
      </p:sp>
      <p:sp>
        <p:nvSpPr>
          <p:cNvPr id="5" name="Espace réservé de la date 4"/>
          <p:cNvSpPr>
            <a:spLocks noGrp="1"/>
          </p:cNvSpPr>
          <p:nvPr>
            <p:ph type="dt" sz="half" idx="10"/>
          </p:nvPr>
        </p:nvSpPr>
        <p:spPr/>
        <p:txBody>
          <a:bodyPr/>
          <a:lstStyle/>
          <a:p>
            <a:fld id="{22D95940-7FB2-4E07-8457-179D8290FAED}" type="datetime1">
              <a:rPr lang="en-US" smtClean="0"/>
              <a:pPr/>
              <a:t>7/27/2026</a:t>
            </a:fld>
            <a:endParaRPr lang="en-US"/>
          </a:p>
        </p:txBody>
      </p:sp>
      <p:sp>
        <p:nvSpPr>
          <p:cNvPr id="6" name="Espace réservé du numéro de diapositive 5"/>
          <p:cNvSpPr>
            <a:spLocks noGrp="1"/>
          </p:cNvSpPr>
          <p:nvPr>
            <p:ph type="sldNum" sz="quarter" idx="12"/>
          </p:nvPr>
        </p:nvSpPr>
        <p:spPr/>
        <p:txBody>
          <a:bodyPr/>
          <a:lstStyle/>
          <a:p>
            <a:fld id="{C1FF6DA9-008F-8B48-92A6-B652298478BF}" type="slidenum">
              <a:rPr lang="en-US" smtClean="0"/>
              <a:pPr/>
              <a:t>2</a:t>
            </a:fld>
            <a:endParaRPr lang="en-US"/>
          </a:p>
        </p:txBody>
      </p:sp>
      <p:sp>
        <p:nvSpPr>
          <p:cNvPr id="7" name="Espace réservé du pied de page 6"/>
          <p:cNvSpPr>
            <a:spLocks noGrp="1"/>
          </p:cNvSpPr>
          <p:nvPr>
            <p:ph type="ftr" sz="quarter" idx="11"/>
          </p:nvPr>
        </p:nvSpPr>
        <p:spPr/>
        <p:txBody>
          <a:bodyPr/>
          <a:lstStyle/>
          <a:p>
            <a:r>
              <a:rPr lang="en-US"/>
              <a:t>CNCP - 2026 Wafaa Agoumi</a:t>
            </a: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b="1"/>
              <a:t>Maroc – Cadre légal et réforme 2026</a:t>
            </a:r>
          </a:p>
        </p:txBody>
      </p:sp>
      <p:sp>
        <p:nvSpPr>
          <p:cNvPr id="3" name="Content Placeholder 2"/>
          <p:cNvSpPr>
            <a:spLocks noGrp="1"/>
          </p:cNvSpPr>
          <p:nvPr>
            <p:ph idx="1"/>
          </p:nvPr>
        </p:nvSpPr>
        <p:spPr>
          <a:xfrm>
            <a:off x="457200" y="1383222"/>
            <a:ext cx="8229600" cy="4973128"/>
          </a:xfrm>
        </p:spPr>
        <p:txBody>
          <a:bodyPr>
            <a:noAutofit/>
          </a:bodyPr>
          <a:lstStyle/>
          <a:p>
            <a:pPr>
              <a:buFont typeface="Arial" pitchFamily="34" charset="0"/>
              <a:buChar char="•"/>
            </a:pPr>
            <a:r>
              <a:rPr sz="1650"/>
              <a:t>La loi 28-13 relative à la protection des personnes participant à la recherche biomédicale constitue le socle juridique des essais cliniques au Maroc.</a:t>
            </a:r>
            <a:endParaRPr lang="fr-FR" sz="1650" dirty="0"/>
          </a:p>
          <a:p>
            <a:pPr>
              <a:buFont typeface="Arial" pitchFamily="34" charset="0"/>
              <a:buChar char="•"/>
            </a:pPr>
            <a:r>
              <a:rPr lang="fr-FR" sz="1650" dirty="0"/>
              <a:t>La loi 9-08 relative à la protection des données personnelles , sous l’autorité de la CNDP (Commission Nationale de Contrôle de la Protection des Données à Caractère Personnel)</a:t>
            </a:r>
            <a:endParaRPr sz="1650"/>
          </a:p>
          <a:p>
            <a:endParaRPr sz="1650"/>
          </a:p>
          <a:p>
            <a:r>
              <a:rPr sz="1650"/>
              <a:t>Le système repose sur :</a:t>
            </a:r>
          </a:p>
          <a:p>
            <a:pPr>
              <a:buNone/>
            </a:pPr>
            <a:r>
              <a:rPr lang="fr-FR" sz="1650" dirty="0"/>
              <a:t>        </a:t>
            </a:r>
            <a:r>
              <a:rPr sz="1650"/>
              <a:t>• un avis éthique préalable</a:t>
            </a:r>
            <a:r>
              <a:rPr lang="fr-FR" sz="1650" dirty="0"/>
              <a:t> obligatoire</a:t>
            </a:r>
            <a:endParaRPr sz="1650"/>
          </a:p>
          <a:p>
            <a:pPr>
              <a:buNone/>
            </a:pPr>
            <a:r>
              <a:rPr lang="fr-FR" sz="1650" dirty="0"/>
              <a:t>        • une autorisation de la CNDP pour la protection des données personnelles</a:t>
            </a:r>
          </a:p>
          <a:p>
            <a:pPr>
              <a:buNone/>
            </a:pPr>
            <a:r>
              <a:rPr lang="fr-FR" sz="1650" dirty="0"/>
              <a:t>        • une autorisation réglementaire délivrée par l’AMMPS</a:t>
            </a:r>
            <a:endParaRPr sz="1650"/>
          </a:p>
          <a:p>
            <a:endParaRPr sz="1650"/>
          </a:p>
          <a:p>
            <a:r>
              <a:rPr sz="1650"/>
              <a:t>La réforme 2026 (décret 2.26.223 et décision AMMPS n°30) introduit :</a:t>
            </a:r>
          </a:p>
          <a:p>
            <a:pPr>
              <a:buNone/>
            </a:pPr>
            <a:r>
              <a:rPr lang="fr-FR" sz="1650" dirty="0"/>
              <a:t>        </a:t>
            </a:r>
            <a:r>
              <a:rPr sz="1650"/>
              <a:t>• gouvernance renforcée</a:t>
            </a:r>
          </a:p>
          <a:p>
            <a:pPr>
              <a:buNone/>
            </a:pPr>
            <a:r>
              <a:rPr lang="fr-FR" sz="1650" dirty="0"/>
              <a:t>        </a:t>
            </a:r>
            <a:r>
              <a:rPr sz="1650"/>
              <a:t>• digitalisation des procédures</a:t>
            </a:r>
          </a:p>
          <a:p>
            <a:pPr>
              <a:buNone/>
            </a:pPr>
            <a:r>
              <a:rPr lang="fr-FR" sz="1650" dirty="0"/>
              <a:t>        </a:t>
            </a:r>
            <a:r>
              <a:rPr sz="1650"/>
              <a:t>• délais réglementaires encadrés</a:t>
            </a:r>
          </a:p>
          <a:p>
            <a:pPr>
              <a:buNone/>
            </a:pPr>
            <a:r>
              <a:rPr lang="fr-FR" sz="1650" dirty="0"/>
              <a:t>        </a:t>
            </a:r>
            <a:r>
              <a:rPr sz="1650"/>
              <a:t>• structuration scientifique de l’évaluation</a:t>
            </a:r>
          </a:p>
          <a:p>
            <a:pPr>
              <a:buNone/>
            </a:pPr>
            <a:endParaRPr sz="1600"/>
          </a:p>
        </p:txBody>
      </p:sp>
      <p:sp>
        <p:nvSpPr>
          <p:cNvPr id="4" name="TextBox 3"/>
          <p:cNvSpPr txBox="1"/>
          <p:nvPr/>
        </p:nvSpPr>
        <p:spPr>
          <a:xfrm>
            <a:off x="0" y="6096000"/>
            <a:ext cx="7830766" cy="553998"/>
          </a:xfrm>
          <a:prstGeom prst="rect">
            <a:avLst/>
          </a:prstGeom>
          <a:noFill/>
        </p:spPr>
        <p:txBody>
          <a:bodyPr wrap="square">
            <a:spAutoFit/>
          </a:bodyPr>
          <a:lstStyle/>
          <a:p>
            <a:pPr>
              <a:defRPr sz="1000"/>
            </a:pPr>
            <a:r>
              <a:t>Références : Loi 28-13 Maroc</a:t>
            </a:r>
            <a:r>
              <a:rPr lang="fr-FR" dirty="0"/>
              <a:t> (2015) ; Loi 0-08 (2009); </a:t>
            </a:r>
            <a:r>
              <a:rPr lang="fr-FR" sz="1000" dirty="0"/>
              <a:t>Décret 2.26.223 (2026) ; Décision AMMPS n°30 (2026)</a:t>
            </a:r>
          </a:p>
          <a:p>
            <a:pPr>
              <a:defRPr sz="1000"/>
            </a:pPr>
            <a:endParaRPr lang="fr-FR" sz="1000" dirty="0"/>
          </a:p>
          <a:p>
            <a:pPr>
              <a:defRPr sz="1000"/>
            </a:pPr>
            <a:endParaRPr/>
          </a:p>
        </p:txBody>
      </p:sp>
      <p:sp>
        <p:nvSpPr>
          <p:cNvPr id="5" name="Espace réservé de la date 4"/>
          <p:cNvSpPr>
            <a:spLocks noGrp="1"/>
          </p:cNvSpPr>
          <p:nvPr>
            <p:ph type="dt" sz="half" idx="10"/>
          </p:nvPr>
        </p:nvSpPr>
        <p:spPr/>
        <p:txBody>
          <a:bodyPr/>
          <a:lstStyle/>
          <a:p>
            <a:fld id="{B8FAB675-4F1B-46C0-A69C-B0AAB69FCE1C}" type="datetime1">
              <a:rPr lang="en-US" smtClean="0"/>
              <a:pPr/>
              <a:t>7/27/2026</a:t>
            </a:fld>
            <a:endParaRPr lang="en-US"/>
          </a:p>
        </p:txBody>
      </p:sp>
      <p:sp>
        <p:nvSpPr>
          <p:cNvPr id="6" name="Espace réservé du numéro de diapositive 5"/>
          <p:cNvSpPr>
            <a:spLocks noGrp="1"/>
          </p:cNvSpPr>
          <p:nvPr>
            <p:ph type="sldNum" sz="quarter" idx="12"/>
          </p:nvPr>
        </p:nvSpPr>
        <p:spPr/>
        <p:txBody>
          <a:bodyPr/>
          <a:lstStyle/>
          <a:p>
            <a:fld id="{C1FF6DA9-008F-8B48-92A6-B652298478BF}" type="slidenum">
              <a:rPr lang="en-US" smtClean="0"/>
              <a:pPr/>
              <a:t>20</a:t>
            </a:fld>
            <a:endParaRPr lang="en-US"/>
          </a:p>
        </p:txBody>
      </p:sp>
      <p:sp>
        <p:nvSpPr>
          <p:cNvPr id="7" name="Espace réservé du pied de page 6"/>
          <p:cNvSpPr>
            <a:spLocks noGrp="1"/>
          </p:cNvSpPr>
          <p:nvPr>
            <p:ph type="ftr" sz="quarter" idx="11"/>
          </p:nvPr>
        </p:nvSpPr>
        <p:spPr/>
        <p:txBody>
          <a:bodyPr/>
          <a:lstStyle/>
          <a:p>
            <a:r>
              <a:rPr lang="en-US"/>
              <a:t>CNCP - 2026 Wafaa Agoumi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370335"/>
            <a:ext cx="8229600" cy="1143000"/>
          </a:xfrm>
        </p:spPr>
        <p:txBody>
          <a:bodyPr>
            <a:noAutofit/>
          </a:bodyPr>
          <a:lstStyle/>
          <a:p>
            <a:r>
              <a:rPr lang="fr-FR" sz="3600" b="1" dirty="0"/>
              <a:t>Maroc – Typologie des recherches biomédicales (Loi 28-13)</a:t>
            </a:r>
          </a:p>
        </p:txBody>
      </p:sp>
      <p:graphicFrame>
        <p:nvGraphicFramePr>
          <p:cNvPr id="4" name="Espace réservé du contenu 3"/>
          <p:cNvGraphicFramePr>
            <a:graphicFrameLocks noGrp="1"/>
          </p:cNvGraphicFramePr>
          <p:nvPr>
            <p:ph idx="1"/>
          </p:nvPr>
        </p:nvGraphicFramePr>
        <p:xfrm>
          <a:off x="457200" y="1624614"/>
          <a:ext cx="8229600" cy="4849945"/>
        </p:xfrm>
        <a:graphic>
          <a:graphicData uri="http://schemas.openxmlformats.org/drawingml/2006/table">
            <a:tbl>
              <a:tblPr firstRow="1" bandRow="1">
                <a:tableStyleId>{5C22544A-7EE6-4342-B048-85BDC9FD1C3A}</a:tableStyleId>
              </a:tblPr>
              <a:tblGrid>
                <a:gridCol w="3511118">
                  <a:extLst>
                    <a:ext uri="{9D8B030D-6E8A-4147-A177-3AD203B41FA5}">
                      <a16:colId xmlns:a16="http://schemas.microsoft.com/office/drawing/2014/main" val="20000"/>
                    </a:ext>
                  </a:extLst>
                </a:gridCol>
                <a:gridCol w="1975282">
                  <a:extLst>
                    <a:ext uri="{9D8B030D-6E8A-4147-A177-3AD203B41FA5}">
                      <a16:colId xmlns:a16="http://schemas.microsoft.com/office/drawing/2014/main" val="20001"/>
                    </a:ext>
                  </a:extLst>
                </a:gridCol>
                <a:gridCol w="2743200">
                  <a:extLst>
                    <a:ext uri="{9D8B030D-6E8A-4147-A177-3AD203B41FA5}">
                      <a16:colId xmlns:a16="http://schemas.microsoft.com/office/drawing/2014/main" val="20002"/>
                    </a:ext>
                  </a:extLst>
                </a:gridCol>
              </a:tblGrid>
              <a:tr h="460825">
                <a:tc>
                  <a:txBody>
                    <a:bodyPr/>
                    <a:lstStyle/>
                    <a:p>
                      <a:pPr algn="ctr"/>
                      <a:r>
                        <a:rPr lang="fr-FR" dirty="0"/>
                        <a:t>Type de recherche</a:t>
                      </a:r>
                    </a:p>
                  </a:txBody>
                  <a:tcPr/>
                </a:tc>
                <a:tc>
                  <a:txBody>
                    <a:bodyPr/>
                    <a:lstStyle/>
                    <a:p>
                      <a:pPr algn="ctr"/>
                      <a:r>
                        <a:rPr lang="fr-FR" dirty="0"/>
                        <a:t>Définition</a:t>
                      </a:r>
                    </a:p>
                  </a:txBody>
                  <a:tcPr/>
                </a:tc>
                <a:tc>
                  <a:txBody>
                    <a:bodyPr/>
                    <a:lstStyle/>
                    <a:p>
                      <a:pPr algn="ctr"/>
                      <a:r>
                        <a:rPr lang="fr-FR" dirty="0"/>
                        <a:t>Niveau réglementaire</a:t>
                      </a:r>
                    </a:p>
                  </a:txBody>
                  <a:tcPr/>
                </a:tc>
                <a:extLst>
                  <a:ext uri="{0D108BD9-81ED-4DB2-BD59-A6C34878D82A}">
                    <a16:rowId xmlns:a16="http://schemas.microsoft.com/office/drawing/2014/main" val="10000"/>
                  </a:ext>
                </a:extLst>
              </a:tr>
              <a:tr h="795396">
                <a:tc>
                  <a:txBody>
                    <a:bodyPr/>
                    <a:lstStyle/>
                    <a:p>
                      <a:pPr algn="l"/>
                      <a:r>
                        <a:rPr lang="fr-FR" b="1" dirty="0"/>
                        <a:t>Recherche interventionnelle</a:t>
                      </a:r>
                    </a:p>
                    <a:p>
                      <a:pPr algn="l"/>
                      <a:r>
                        <a:rPr lang="fr-FR" dirty="0"/>
                        <a:t>➡</a:t>
                      </a:r>
                      <a:r>
                        <a:rPr lang="fr-FR" baseline="0" dirty="0"/>
                        <a:t> I</a:t>
                      </a:r>
                      <a:r>
                        <a:rPr lang="fr-FR" dirty="0"/>
                        <a:t>ntervention sur la personne</a:t>
                      </a:r>
                      <a:br>
                        <a:rPr lang="fr-FR" dirty="0"/>
                      </a:br>
                      <a:r>
                        <a:rPr lang="fr-FR" dirty="0"/>
                        <a:t>➡ Médicament expérimental</a:t>
                      </a:r>
                      <a:br>
                        <a:rPr lang="fr-FR" dirty="0"/>
                      </a:br>
                      <a:r>
                        <a:rPr lang="fr-FR" dirty="0"/>
                        <a:t>➡</a:t>
                      </a:r>
                      <a:r>
                        <a:rPr lang="fr-FR" baseline="0" dirty="0"/>
                        <a:t> D</a:t>
                      </a:r>
                      <a:r>
                        <a:rPr lang="fr-FR" dirty="0"/>
                        <a:t>ispositif médical</a:t>
                      </a:r>
                      <a:br>
                        <a:rPr lang="fr-FR" dirty="0"/>
                      </a:br>
                      <a:r>
                        <a:rPr lang="fr-FR" dirty="0"/>
                        <a:t>➡</a:t>
                      </a:r>
                      <a:r>
                        <a:rPr lang="fr-FR" baseline="0" dirty="0"/>
                        <a:t> A</a:t>
                      </a:r>
                      <a:r>
                        <a:rPr lang="fr-FR" dirty="0"/>
                        <a:t>cte diagnostique ou thérapeutique</a:t>
                      </a:r>
                    </a:p>
                  </a:txBody>
                  <a:tcPr/>
                </a:tc>
                <a:tc>
                  <a:txBody>
                    <a:bodyPr/>
                    <a:lstStyle/>
                    <a:p>
                      <a:pPr algn="l"/>
                      <a:r>
                        <a:rPr lang="fr-FR" dirty="0"/>
                        <a:t>Intervention non justifiée par la pratique habituelle</a:t>
                      </a:r>
                    </a:p>
                  </a:txBody>
                  <a:tcPr/>
                </a:tc>
                <a:tc>
                  <a:txBody>
                    <a:bodyPr/>
                    <a:lstStyle/>
                    <a:p>
                      <a:pPr algn="l"/>
                      <a:r>
                        <a:rPr lang="fr-FR" dirty="0"/>
                        <a:t>Encadrement complet AMMPS</a:t>
                      </a:r>
                    </a:p>
                  </a:txBody>
                  <a:tcPr/>
                </a:tc>
                <a:extLst>
                  <a:ext uri="{0D108BD9-81ED-4DB2-BD59-A6C34878D82A}">
                    <a16:rowId xmlns:a16="http://schemas.microsoft.com/office/drawing/2014/main" val="10001"/>
                  </a:ext>
                </a:extLst>
              </a:tr>
              <a:tr h="1136280">
                <a:tc>
                  <a:txBody>
                    <a:bodyPr/>
                    <a:lstStyle/>
                    <a:p>
                      <a:pPr algn="l"/>
                      <a:r>
                        <a:rPr lang="fr-FR" b="1" dirty="0"/>
                        <a:t>Recherche non interventionnelle</a:t>
                      </a:r>
                    </a:p>
                    <a:p>
                      <a:pPr algn="l"/>
                      <a:r>
                        <a:rPr lang="fr-FR" dirty="0"/>
                        <a:t>➡ Observationnelles</a:t>
                      </a:r>
                      <a:br>
                        <a:rPr lang="fr-FR" dirty="0"/>
                      </a:br>
                      <a:r>
                        <a:rPr lang="fr-FR" dirty="0"/>
                        <a:t>➡</a:t>
                      </a:r>
                      <a:r>
                        <a:rPr lang="fr-FR" baseline="0" dirty="0"/>
                        <a:t> P</a:t>
                      </a:r>
                      <a:r>
                        <a:rPr lang="fr-FR" dirty="0"/>
                        <a:t>as de modification de la prise en charge habituelle</a:t>
                      </a:r>
                      <a:endParaRPr lang="fr-FR" b="1" dirty="0"/>
                    </a:p>
                  </a:txBody>
                  <a:tcPr/>
                </a:tc>
                <a:tc>
                  <a:txBody>
                    <a:bodyPr/>
                    <a:lstStyle/>
                    <a:p>
                      <a:pPr algn="l"/>
                      <a:r>
                        <a:rPr lang="fr-FR" dirty="0"/>
                        <a:t>Observation sans modification de prise en charge</a:t>
                      </a:r>
                    </a:p>
                  </a:txBody>
                  <a:tcPr/>
                </a:tc>
                <a:tc>
                  <a:txBody>
                    <a:bodyPr/>
                    <a:lstStyle/>
                    <a:p>
                      <a:pPr algn="l"/>
                      <a:r>
                        <a:rPr lang="fr-FR" dirty="0"/>
                        <a:t>Régime plus léger</a:t>
                      </a:r>
                    </a:p>
                  </a:txBody>
                  <a:tcPr/>
                </a:tc>
                <a:extLst>
                  <a:ext uri="{0D108BD9-81ED-4DB2-BD59-A6C34878D82A}">
                    <a16:rowId xmlns:a16="http://schemas.microsoft.com/office/drawing/2014/main" val="10002"/>
                  </a:ext>
                </a:extLst>
              </a:tr>
              <a:tr h="795396">
                <a:tc>
                  <a:txBody>
                    <a:bodyPr/>
                    <a:lstStyle/>
                    <a:p>
                      <a:pPr algn="l"/>
                      <a:r>
                        <a:rPr lang="fr-FR" b="1" dirty="0"/>
                        <a:t>Recherche à risques et contraintes minimes</a:t>
                      </a:r>
                    </a:p>
                    <a:p>
                      <a:pPr marL="0" marR="0" indent="0" algn="l" defTabSz="457200" rtl="0" eaLnBrk="1" fontAlgn="auto" latinLnBrk="0" hangingPunct="1">
                        <a:lnSpc>
                          <a:spcPct val="100000"/>
                        </a:lnSpc>
                        <a:spcBef>
                          <a:spcPts val="0"/>
                        </a:spcBef>
                        <a:spcAft>
                          <a:spcPts val="0"/>
                        </a:spcAft>
                        <a:buClrTx/>
                        <a:buSzTx/>
                        <a:buFontTx/>
                        <a:buNone/>
                        <a:tabLst/>
                        <a:defRPr/>
                      </a:pPr>
                      <a:r>
                        <a:rPr lang="fr-FR" dirty="0"/>
                        <a:t>➡</a:t>
                      </a:r>
                      <a:r>
                        <a:rPr lang="fr-FR" baseline="0" dirty="0"/>
                        <a:t> N</a:t>
                      </a:r>
                      <a:r>
                        <a:rPr lang="fr-FR" dirty="0"/>
                        <a:t>iveau de risque très faible</a:t>
                      </a:r>
                      <a:br>
                        <a:rPr lang="fr-FR" dirty="0"/>
                      </a:br>
                      <a:r>
                        <a:rPr lang="fr-FR" dirty="0"/>
                        <a:t>➡</a:t>
                      </a:r>
                      <a:r>
                        <a:rPr lang="fr-FR" baseline="0" dirty="0"/>
                        <a:t> P</a:t>
                      </a:r>
                      <a:r>
                        <a:rPr lang="fr-FR" dirty="0"/>
                        <a:t>rocédures allégées possibles</a:t>
                      </a:r>
                    </a:p>
                    <a:p>
                      <a:pPr algn="l"/>
                      <a:endParaRPr lang="fr-FR" dirty="0"/>
                    </a:p>
                  </a:txBody>
                  <a:tcPr/>
                </a:tc>
                <a:tc>
                  <a:txBody>
                    <a:bodyPr/>
                    <a:lstStyle/>
                    <a:p>
                      <a:pPr algn="l"/>
                      <a:r>
                        <a:rPr lang="fr-FR" dirty="0"/>
                        <a:t>Risque faible pour les participants</a:t>
                      </a:r>
                    </a:p>
                  </a:txBody>
                  <a:tcPr/>
                </a:tc>
                <a:tc>
                  <a:txBody>
                    <a:bodyPr/>
                    <a:lstStyle/>
                    <a:p>
                      <a:pPr algn="l"/>
                      <a:r>
                        <a:rPr lang="fr-FR" dirty="0"/>
                        <a:t>Procédures adaptées</a:t>
                      </a:r>
                    </a:p>
                  </a:txBody>
                  <a:tcPr/>
                </a:tc>
                <a:extLst>
                  <a:ext uri="{0D108BD9-81ED-4DB2-BD59-A6C34878D82A}">
                    <a16:rowId xmlns:a16="http://schemas.microsoft.com/office/drawing/2014/main" val="10003"/>
                  </a:ext>
                </a:extLst>
              </a:tr>
            </a:tbl>
          </a:graphicData>
        </a:graphic>
      </p:graphicFrame>
      <p:sp>
        <p:nvSpPr>
          <p:cNvPr id="5" name="Espace réservé de la date 4"/>
          <p:cNvSpPr>
            <a:spLocks noGrp="1"/>
          </p:cNvSpPr>
          <p:nvPr>
            <p:ph type="dt" sz="half" idx="10"/>
          </p:nvPr>
        </p:nvSpPr>
        <p:spPr/>
        <p:txBody>
          <a:bodyPr/>
          <a:lstStyle/>
          <a:p>
            <a:fld id="{C2A75369-1729-418A-9BEF-F1508195F948}" type="datetime1">
              <a:rPr lang="en-US" smtClean="0"/>
              <a:pPr/>
              <a:t>7/27/2026</a:t>
            </a:fld>
            <a:endParaRPr lang="en-US"/>
          </a:p>
        </p:txBody>
      </p:sp>
      <p:sp>
        <p:nvSpPr>
          <p:cNvPr id="6" name="Espace réservé du numéro de diapositive 5"/>
          <p:cNvSpPr>
            <a:spLocks noGrp="1"/>
          </p:cNvSpPr>
          <p:nvPr>
            <p:ph type="sldNum" sz="quarter" idx="12"/>
          </p:nvPr>
        </p:nvSpPr>
        <p:spPr/>
        <p:txBody>
          <a:bodyPr/>
          <a:lstStyle/>
          <a:p>
            <a:fld id="{C1FF6DA9-008F-8B48-92A6-B652298478BF}" type="slidenum">
              <a:rPr lang="en-US" smtClean="0"/>
              <a:pPr/>
              <a:t>21</a:t>
            </a:fld>
            <a:endParaRPr lang="en-US"/>
          </a:p>
        </p:txBody>
      </p:sp>
      <p:sp>
        <p:nvSpPr>
          <p:cNvPr id="7" name="Espace réservé du pied de page 6"/>
          <p:cNvSpPr>
            <a:spLocks noGrp="1"/>
          </p:cNvSpPr>
          <p:nvPr>
            <p:ph type="ftr" sz="quarter" idx="11"/>
          </p:nvPr>
        </p:nvSpPr>
        <p:spPr/>
        <p:txBody>
          <a:bodyPr/>
          <a:lstStyle/>
          <a:p>
            <a:r>
              <a:rPr lang="en-US"/>
              <a:t>CNCP - 2026 Wafaa Agoumi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476665"/>
            <a:ext cx="8229600" cy="1143000"/>
          </a:xfrm>
        </p:spPr>
        <p:txBody>
          <a:bodyPr>
            <a:noAutofit/>
          </a:bodyPr>
          <a:lstStyle/>
          <a:p>
            <a:r>
              <a:rPr sz="3600" b="1"/>
              <a:t>Évolution réglementaire : rôle central de l’AMMPS</a:t>
            </a:r>
          </a:p>
        </p:txBody>
      </p:sp>
      <p:sp>
        <p:nvSpPr>
          <p:cNvPr id="3" name="Espace réservé du contenu 2"/>
          <p:cNvSpPr>
            <a:spLocks noGrp="1"/>
          </p:cNvSpPr>
          <p:nvPr>
            <p:ph idx="1"/>
          </p:nvPr>
        </p:nvSpPr>
        <p:spPr>
          <a:xfrm>
            <a:off x="457200" y="1727796"/>
            <a:ext cx="8463064" cy="4525963"/>
          </a:xfrm>
        </p:spPr>
        <p:txBody>
          <a:bodyPr>
            <a:normAutofit fontScale="70000" lnSpcReduction="20000"/>
          </a:bodyPr>
          <a:lstStyle/>
          <a:p>
            <a:pPr algn="just"/>
            <a:r>
              <a:t>Transformation de la DMP</a:t>
            </a:r>
            <a:r>
              <a:rPr lang="fr-FR" dirty="0"/>
              <a:t>*</a:t>
            </a:r>
            <a:r>
              <a:t> vers l’AMMPS</a:t>
            </a:r>
            <a:r>
              <a:rPr lang="fr-FR" dirty="0"/>
              <a:t>**</a:t>
            </a:r>
            <a:r>
              <a:t>.</a:t>
            </a:r>
          </a:p>
          <a:p>
            <a:pPr algn="just"/>
            <a:endParaRPr/>
          </a:p>
          <a:p>
            <a:pPr algn="just"/>
            <a:r>
              <a:t>Objectifs :</a:t>
            </a:r>
          </a:p>
          <a:p>
            <a:pPr algn="just">
              <a:buNone/>
            </a:pPr>
            <a:r>
              <a:rPr lang="fr-FR" dirty="0"/>
              <a:t>        </a:t>
            </a:r>
            <a:r>
              <a:t>• </a:t>
            </a:r>
            <a:r>
              <a:rPr lang="fr-FR" dirty="0"/>
              <a:t>R</a:t>
            </a:r>
            <a:r>
              <a:t>enforcer</a:t>
            </a:r>
            <a:r>
              <a:rPr lang="fr-FR" dirty="0"/>
              <a:t> et moderniser</a:t>
            </a:r>
            <a:r>
              <a:t> la gouvernance réglementaire</a:t>
            </a:r>
            <a:endParaRPr lang="fr-FR" dirty="0"/>
          </a:p>
          <a:p>
            <a:pPr algn="just">
              <a:buNone/>
            </a:pPr>
            <a:r>
              <a:rPr lang="fr-FR" dirty="0"/>
              <a:t>        • Accélérer l'innovation et la transformation numérique</a:t>
            </a:r>
            <a:endParaRPr/>
          </a:p>
          <a:p>
            <a:pPr algn="just">
              <a:buNone/>
            </a:pPr>
            <a:r>
              <a:rPr lang="fr-FR" dirty="0"/>
              <a:t>        </a:t>
            </a:r>
            <a:r>
              <a:t>• </a:t>
            </a:r>
            <a:r>
              <a:rPr lang="fr-FR" dirty="0"/>
              <a:t>A</a:t>
            </a:r>
            <a:r>
              <a:t>méliorer la supervision scientifique</a:t>
            </a:r>
          </a:p>
          <a:p>
            <a:pPr algn="just">
              <a:buNone/>
            </a:pPr>
            <a:r>
              <a:rPr lang="fr-FR" dirty="0"/>
              <a:t>        </a:t>
            </a:r>
            <a:r>
              <a:t>• </a:t>
            </a:r>
            <a:r>
              <a:rPr lang="fr-FR" dirty="0"/>
              <a:t>S</a:t>
            </a:r>
            <a:r>
              <a:t>tructurer les autorisations des recherches</a:t>
            </a:r>
            <a:r>
              <a:rPr lang="fr-FR" dirty="0"/>
              <a:t> biomédicales</a:t>
            </a:r>
            <a:r>
              <a:t> </a:t>
            </a:r>
            <a:r>
              <a:rPr lang="fr-FR" dirty="0"/>
              <a:t>	</a:t>
            </a:r>
            <a:endParaRPr/>
          </a:p>
          <a:p>
            <a:pPr algn="just">
              <a:buNone/>
            </a:pPr>
            <a:r>
              <a:rPr lang="fr-FR" dirty="0"/>
              <a:t>        </a:t>
            </a:r>
            <a:r>
              <a:t>• </a:t>
            </a:r>
            <a:r>
              <a:rPr lang="fr-FR" dirty="0"/>
              <a:t>S’a</a:t>
            </a:r>
            <a:r>
              <a:t>lign</a:t>
            </a:r>
            <a:r>
              <a:rPr lang="fr-FR" dirty="0"/>
              <a:t>er</a:t>
            </a:r>
            <a:r>
              <a:t> progressi</a:t>
            </a:r>
            <a:r>
              <a:rPr lang="fr-FR" dirty="0" err="1"/>
              <a:t>vement</a:t>
            </a:r>
            <a:r>
              <a:t> avec les standards OMS</a:t>
            </a:r>
            <a:endParaRPr lang="fr-FR" dirty="0"/>
          </a:p>
          <a:p>
            <a:pPr algn="just">
              <a:buNone/>
            </a:pPr>
            <a:r>
              <a:rPr lang="fr-FR" dirty="0"/>
              <a:t>        • Renforcer la souveraineté sanitaire du Royaume</a:t>
            </a:r>
          </a:p>
          <a:p>
            <a:pPr algn="just">
              <a:buNone/>
            </a:pPr>
            <a:r>
              <a:rPr lang="fr-FR" dirty="0"/>
              <a:t>        • Améliorer l’attractivité du Maroc pour l’innovation et la recherche   clinique</a:t>
            </a:r>
          </a:p>
          <a:p>
            <a:pPr>
              <a:buNone/>
            </a:pPr>
            <a:endParaRPr/>
          </a:p>
          <a:p>
            <a:pPr>
              <a:buNone/>
            </a:pPr>
            <a:r>
              <a:rPr lang="fr-FR" sz="1000" b="1" dirty="0"/>
              <a:t>*DMP : Direction du Médicament et de la Pharmacie</a:t>
            </a:r>
          </a:p>
          <a:p>
            <a:pPr>
              <a:buNone/>
            </a:pPr>
            <a:r>
              <a:rPr lang="fr-FR" sz="1000" b="1" dirty="0"/>
              <a:t>**AMMPS : Agence Marocaine du Médicament et des Produits de Santé</a:t>
            </a:r>
            <a:endParaRPr sz="1000"/>
          </a:p>
          <a:p>
            <a:pPr>
              <a:buNone/>
            </a:pPr>
            <a:endParaRPr/>
          </a:p>
        </p:txBody>
      </p:sp>
      <p:sp>
        <p:nvSpPr>
          <p:cNvPr id="4" name="Espace réservé de la date 3"/>
          <p:cNvSpPr>
            <a:spLocks noGrp="1"/>
          </p:cNvSpPr>
          <p:nvPr>
            <p:ph type="dt" sz="half" idx="10"/>
          </p:nvPr>
        </p:nvSpPr>
        <p:spPr/>
        <p:txBody>
          <a:bodyPr/>
          <a:lstStyle/>
          <a:p>
            <a:fld id="{D99A578E-B93C-4D59-8EC3-BFBED4002958}" type="datetime1">
              <a:rPr lang="en-US" smtClean="0"/>
              <a:pPr/>
              <a:t>7/27/2026</a:t>
            </a:fld>
            <a:endParaRPr lang="en-US"/>
          </a:p>
        </p:txBody>
      </p:sp>
      <p:sp>
        <p:nvSpPr>
          <p:cNvPr id="5" name="Espace réservé du numéro de diapositive 4"/>
          <p:cNvSpPr>
            <a:spLocks noGrp="1"/>
          </p:cNvSpPr>
          <p:nvPr>
            <p:ph type="sldNum" sz="quarter" idx="12"/>
          </p:nvPr>
        </p:nvSpPr>
        <p:spPr/>
        <p:txBody>
          <a:bodyPr/>
          <a:lstStyle/>
          <a:p>
            <a:fld id="{C1FF6DA9-008F-8B48-92A6-B652298478BF}" type="slidenum">
              <a:rPr lang="en-US" smtClean="0"/>
              <a:pPr/>
              <a:t>22</a:t>
            </a:fld>
            <a:endParaRPr lang="en-US"/>
          </a:p>
        </p:txBody>
      </p:sp>
      <p:sp>
        <p:nvSpPr>
          <p:cNvPr id="6" name="Espace réservé du pied de page 5"/>
          <p:cNvSpPr>
            <a:spLocks noGrp="1"/>
          </p:cNvSpPr>
          <p:nvPr>
            <p:ph type="ftr" sz="quarter" idx="11"/>
          </p:nvPr>
        </p:nvSpPr>
        <p:spPr/>
        <p:txBody>
          <a:bodyPr/>
          <a:lstStyle/>
          <a:p>
            <a:r>
              <a:rPr lang="en-US"/>
              <a:t>CNCP - 2026 Wafaa Agoumi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l"/>
            <a:br>
              <a:rPr lang="fr-FR" sz="4000" dirty="0"/>
            </a:br>
            <a:br>
              <a:rPr lang="fr-FR" sz="4000" dirty="0"/>
            </a:br>
            <a:r>
              <a:rPr lang="fr-FR" sz="3100" b="1" dirty="0"/>
              <a:t>Décision de l’AMMPS n°30 du 3 février 2026 :</a:t>
            </a:r>
            <a:br>
              <a:rPr lang="fr-FR" dirty="0"/>
            </a:br>
            <a:r>
              <a:rPr lang="fr-FR" sz="3100" b="1" dirty="0"/>
              <a:t>Réorganisation du dispositif d'autorisation des recherches biomédicales interventionnelles</a:t>
            </a:r>
            <a:br>
              <a:rPr lang="fr-FR" b="1" dirty="0"/>
            </a:br>
            <a:br>
              <a:rPr lang="fr-FR" b="1" dirty="0"/>
            </a:br>
            <a:endParaRPr lang="fr-FR" dirty="0"/>
          </a:p>
        </p:txBody>
      </p:sp>
      <p:sp>
        <p:nvSpPr>
          <p:cNvPr id="3" name="Espace réservé du contenu 2"/>
          <p:cNvSpPr>
            <a:spLocks noGrp="1"/>
          </p:cNvSpPr>
          <p:nvPr>
            <p:ph idx="1"/>
          </p:nvPr>
        </p:nvSpPr>
        <p:spPr>
          <a:xfrm>
            <a:off x="457200" y="1572830"/>
            <a:ext cx="8229600" cy="4296342"/>
          </a:xfrm>
        </p:spPr>
        <p:txBody>
          <a:bodyPr>
            <a:noAutofit/>
          </a:bodyPr>
          <a:lstStyle/>
          <a:p>
            <a:endParaRPr lang="fr-FR" sz="1400" dirty="0"/>
          </a:p>
          <a:p>
            <a:endParaRPr lang="fr-FR" sz="1400" b="1" dirty="0"/>
          </a:p>
          <a:p>
            <a:endParaRPr lang="fr-FR" sz="1400" b="1" dirty="0"/>
          </a:p>
          <a:p>
            <a:endParaRPr lang="fr-FR" sz="1400" b="1" dirty="0"/>
          </a:p>
          <a:p>
            <a:endParaRPr lang="fr-FR" sz="1400" b="1" dirty="0"/>
          </a:p>
          <a:p>
            <a:endParaRPr lang="fr-FR" sz="1400" b="1" dirty="0"/>
          </a:p>
          <a:p>
            <a:endParaRPr lang="fr-FR" sz="1400" b="1" dirty="0"/>
          </a:p>
          <a:p>
            <a:endParaRPr lang="fr-FR" sz="1400" b="1" dirty="0"/>
          </a:p>
          <a:p>
            <a:endParaRPr lang="fr-FR" sz="1400" b="1" dirty="0"/>
          </a:p>
          <a:p>
            <a:endParaRPr lang="fr-FR" sz="1400" b="1" dirty="0"/>
          </a:p>
          <a:p>
            <a:endParaRPr lang="fr-FR" sz="1400" b="1" dirty="0"/>
          </a:p>
          <a:p>
            <a:pPr>
              <a:buNone/>
            </a:pPr>
            <a:endParaRPr lang="fr-FR" sz="1400" b="1" dirty="0"/>
          </a:p>
          <a:p>
            <a:endParaRPr lang="fr-FR" sz="1800" b="1" dirty="0"/>
          </a:p>
          <a:p>
            <a:endParaRPr lang="fr-FR" sz="1800" b="1" dirty="0"/>
          </a:p>
          <a:p>
            <a:pPr>
              <a:buNone/>
            </a:pPr>
            <a:endParaRPr lang="fr-FR" sz="1800" b="1" dirty="0"/>
          </a:p>
          <a:p>
            <a:pPr>
              <a:buNone/>
            </a:pPr>
            <a:endParaRPr lang="fr-FR" sz="1800" dirty="0"/>
          </a:p>
          <a:p>
            <a:pPr>
              <a:buNone/>
            </a:pPr>
            <a:r>
              <a:rPr lang="fr-FR" sz="1800" dirty="0"/>
              <a:t>      </a:t>
            </a:r>
          </a:p>
        </p:txBody>
      </p:sp>
      <p:sp>
        <p:nvSpPr>
          <p:cNvPr id="4" name="Espace réservé de la date 3"/>
          <p:cNvSpPr>
            <a:spLocks noGrp="1"/>
          </p:cNvSpPr>
          <p:nvPr>
            <p:ph type="dt" sz="half" idx="10"/>
          </p:nvPr>
        </p:nvSpPr>
        <p:spPr/>
        <p:txBody>
          <a:bodyPr/>
          <a:lstStyle/>
          <a:p>
            <a:fld id="{040A31D6-8A90-4F4B-BF7C-52139B80FDEE}" type="datetime1">
              <a:rPr lang="en-US" smtClean="0"/>
              <a:pPr/>
              <a:t>7/27/2026</a:t>
            </a:fld>
            <a:endParaRPr lang="en-US" dirty="0"/>
          </a:p>
        </p:txBody>
      </p:sp>
      <p:sp>
        <p:nvSpPr>
          <p:cNvPr id="5" name="Espace réservé du numéro de diapositive 4"/>
          <p:cNvSpPr>
            <a:spLocks noGrp="1"/>
          </p:cNvSpPr>
          <p:nvPr>
            <p:ph type="sldNum" sz="quarter" idx="12"/>
          </p:nvPr>
        </p:nvSpPr>
        <p:spPr/>
        <p:txBody>
          <a:bodyPr/>
          <a:lstStyle/>
          <a:p>
            <a:fld id="{C1FF6DA9-008F-8B48-92A6-B652298478BF}" type="slidenum">
              <a:rPr lang="en-US" smtClean="0"/>
              <a:pPr/>
              <a:t>23</a:t>
            </a:fld>
            <a:endParaRPr lang="en-US" dirty="0"/>
          </a:p>
        </p:txBody>
      </p:sp>
      <p:sp>
        <p:nvSpPr>
          <p:cNvPr id="6" name="Espace réservé du pied de page 5"/>
          <p:cNvSpPr>
            <a:spLocks noGrp="1"/>
          </p:cNvSpPr>
          <p:nvPr>
            <p:ph type="ftr" sz="quarter" idx="11"/>
          </p:nvPr>
        </p:nvSpPr>
        <p:spPr/>
        <p:txBody>
          <a:bodyPr/>
          <a:lstStyle/>
          <a:p>
            <a:r>
              <a:rPr lang="en-US"/>
              <a:t>CNCP - 2026 Wafaa Agoumi</a:t>
            </a:r>
          </a:p>
        </p:txBody>
      </p:sp>
      <p:graphicFrame>
        <p:nvGraphicFramePr>
          <p:cNvPr id="7" name="Tableau 6"/>
          <p:cNvGraphicFramePr>
            <a:graphicFrameLocks noGrp="1"/>
          </p:cNvGraphicFramePr>
          <p:nvPr/>
        </p:nvGraphicFramePr>
        <p:xfrm>
          <a:off x="282101" y="1476006"/>
          <a:ext cx="8706255" cy="4290322"/>
        </p:xfrm>
        <a:graphic>
          <a:graphicData uri="http://schemas.openxmlformats.org/drawingml/2006/table">
            <a:tbl>
              <a:tblPr firstRow="1" bandRow="1">
                <a:tableStyleId>{5C22544A-7EE6-4342-B048-85BDC9FD1C3A}</a:tableStyleId>
              </a:tblPr>
              <a:tblGrid>
                <a:gridCol w="4670090">
                  <a:extLst>
                    <a:ext uri="{9D8B030D-6E8A-4147-A177-3AD203B41FA5}">
                      <a16:colId xmlns:a16="http://schemas.microsoft.com/office/drawing/2014/main" val="20000"/>
                    </a:ext>
                  </a:extLst>
                </a:gridCol>
                <a:gridCol w="4036165">
                  <a:extLst>
                    <a:ext uri="{9D8B030D-6E8A-4147-A177-3AD203B41FA5}">
                      <a16:colId xmlns:a16="http://schemas.microsoft.com/office/drawing/2014/main" val="20001"/>
                    </a:ext>
                  </a:extLst>
                </a:gridCol>
              </a:tblGrid>
              <a:tr h="354680">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fr-FR" sz="1800" b="1" dirty="0"/>
                        <a:t>La décision  n°30</a:t>
                      </a: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fr-FR" sz="1800" b="1" dirty="0"/>
                        <a:t>Composition multidisciplinaire</a:t>
                      </a:r>
                    </a:p>
                  </a:txBody>
                  <a:tcPr/>
                </a:tc>
                <a:extLst>
                  <a:ext uri="{0D108BD9-81ED-4DB2-BD59-A6C34878D82A}">
                    <a16:rowId xmlns:a16="http://schemas.microsoft.com/office/drawing/2014/main" val="10000"/>
                  </a:ext>
                </a:extLst>
              </a:tr>
              <a:tr h="2689659">
                <a:tc>
                  <a:txBody>
                    <a:bodyPr/>
                    <a:lstStyle/>
                    <a:p>
                      <a:pPr lvl="0">
                        <a:buFont typeface="Arial" pitchFamily="34" charset="0"/>
                        <a:buChar char="•"/>
                      </a:pPr>
                      <a:r>
                        <a:rPr lang="fr-FR" sz="1600" dirty="0"/>
                        <a:t>Abroge et remplace la décision n°54 de 2022 ; </a:t>
                      </a:r>
                    </a:p>
                    <a:p>
                      <a:pPr lvl="0">
                        <a:buFont typeface="Arial" pitchFamily="34" charset="0"/>
                        <a:buChar char="•"/>
                      </a:pPr>
                      <a:r>
                        <a:rPr lang="fr-FR" sz="1600" dirty="0"/>
                        <a:t>Adapte le fonctionnement de la commission au nouveau cadre AMMPS ;</a:t>
                      </a:r>
                    </a:p>
                    <a:p>
                      <a:pPr lvl="0">
                        <a:buFont typeface="Arial" pitchFamily="34" charset="0"/>
                        <a:buChar char="•"/>
                      </a:pPr>
                      <a:r>
                        <a:rPr lang="fr-FR" sz="1600" dirty="0"/>
                        <a:t>Précise les modalités d'instruction des dossiers ; </a:t>
                      </a:r>
                    </a:p>
                    <a:p>
                      <a:pPr lvl="0">
                        <a:buFont typeface="Arial" pitchFamily="34" charset="0"/>
                        <a:buChar char="•"/>
                      </a:pPr>
                      <a:r>
                        <a:rPr lang="fr-FR" sz="1600" dirty="0"/>
                        <a:t>Formalise le dépôt électronique ;</a:t>
                      </a:r>
                    </a:p>
                    <a:p>
                      <a:pPr lvl="0">
                        <a:buFont typeface="Arial" pitchFamily="34" charset="0"/>
                        <a:buChar char="•"/>
                      </a:pPr>
                      <a:r>
                        <a:rPr lang="fr-FR" sz="1600" dirty="0"/>
                        <a:t>Actualise la composition et le fonctionnement de la commission.</a:t>
                      </a:r>
                    </a:p>
                    <a:p>
                      <a:pPr lvl="0">
                        <a:buFont typeface="Arial" pitchFamily="34" charset="0"/>
                        <a:buNone/>
                      </a:pPr>
                      <a:endParaRPr lang="fr-FR" sz="1600" dirty="0"/>
                    </a:p>
                  </a:txBody>
                  <a:tcPr anchor="ctr"/>
                </a:tc>
                <a:tc>
                  <a:txBody>
                    <a:bodyPr/>
                    <a:lstStyle/>
                    <a:p>
                      <a:pPr lvl="0">
                        <a:buFont typeface="Arial" pitchFamily="34" charset="0"/>
                        <a:buChar char="•"/>
                      </a:pPr>
                      <a:r>
                        <a:rPr lang="fr-FR" sz="1600" dirty="0"/>
                        <a:t>Épidémiologie clinique </a:t>
                      </a:r>
                    </a:p>
                    <a:p>
                      <a:pPr lvl="0">
                        <a:buFont typeface="Arial" pitchFamily="34" charset="0"/>
                        <a:buChar char="•"/>
                      </a:pPr>
                      <a:r>
                        <a:rPr lang="fr-FR" sz="1600" dirty="0"/>
                        <a:t>Médecine communautaire ou santé publique</a:t>
                      </a:r>
                    </a:p>
                    <a:p>
                      <a:pPr lvl="0">
                        <a:buFont typeface="Arial" pitchFamily="34" charset="0"/>
                        <a:buChar char="•"/>
                      </a:pPr>
                      <a:r>
                        <a:rPr lang="fr-FR" sz="1600" dirty="0"/>
                        <a:t>Réanimation</a:t>
                      </a:r>
                    </a:p>
                    <a:p>
                      <a:pPr lvl="0">
                        <a:buFont typeface="Arial" pitchFamily="34" charset="0"/>
                        <a:buChar char="•"/>
                      </a:pPr>
                      <a:r>
                        <a:rPr lang="fr-FR" sz="1600" dirty="0"/>
                        <a:t>Pharmacologie </a:t>
                      </a:r>
                    </a:p>
                    <a:p>
                      <a:pPr lvl="0">
                        <a:buFont typeface="Arial" pitchFamily="34" charset="0"/>
                        <a:buChar char="•"/>
                      </a:pPr>
                      <a:r>
                        <a:rPr lang="fr-FR" sz="1600" dirty="0"/>
                        <a:t>Oncologie médicale</a:t>
                      </a:r>
                    </a:p>
                    <a:p>
                      <a:pPr lvl="0">
                        <a:buFont typeface="Arial" pitchFamily="34" charset="0"/>
                        <a:buChar char="•"/>
                      </a:pPr>
                      <a:r>
                        <a:rPr lang="fr-FR" sz="1600" dirty="0"/>
                        <a:t>Maladies infectieuses </a:t>
                      </a:r>
                    </a:p>
                    <a:p>
                      <a:pPr lvl="0">
                        <a:buFont typeface="Arial" pitchFamily="34" charset="0"/>
                        <a:buChar char="•"/>
                      </a:pPr>
                      <a:r>
                        <a:rPr lang="fr-FR" sz="1600" dirty="0"/>
                        <a:t>Pédiatrie</a:t>
                      </a:r>
                    </a:p>
                    <a:p>
                      <a:pPr lvl="0">
                        <a:buFont typeface="Arial" pitchFamily="34" charset="0"/>
                        <a:buChar char="•"/>
                      </a:pPr>
                      <a:r>
                        <a:rPr lang="fr-FR" sz="1600" dirty="0"/>
                        <a:t>Pharmacie hospitalière ou clinique </a:t>
                      </a:r>
                    </a:p>
                    <a:p>
                      <a:pPr lvl="0">
                        <a:buFont typeface="Arial" pitchFamily="34" charset="0"/>
                        <a:buChar char="•"/>
                      </a:pPr>
                      <a:r>
                        <a:rPr lang="fr-FR" sz="1600" dirty="0"/>
                        <a:t>Chirurgie dentaire</a:t>
                      </a:r>
                    </a:p>
                    <a:p>
                      <a:pPr lvl="0">
                        <a:buFont typeface="Arial" pitchFamily="34" charset="0"/>
                        <a:buChar char="•"/>
                      </a:pPr>
                      <a:r>
                        <a:rPr lang="fr-FR" sz="1600" dirty="0"/>
                        <a:t>Vigilance sanitaire </a:t>
                      </a:r>
                    </a:p>
                    <a:p>
                      <a:pPr lvl="0">
                        <a:buFont typeface="Arial" pitchFamily="34" charset="0"/>
                        <a:buChar char="•"/>
                      </a:pPr>
                      <a:r>
                        <a:rPr lang="fr-FR" sz="1600" dirty="0"/>
                        <a:t>Biologie médicale</a:t>
                      </a:r>
                    </a:p>
                  </a:txBody>
                  <a:tcPr anchor="ctr"/>
                </a:tc>
                <a:extLst>
                  <a:ext uri="{0D108BD9-81ED-4DB2-BD59-A6C34878D82A}">
                    <a16:rowId xmlns:a16="http://schemas.microsoft.com/office/drawing/2014/main" val="10001"/>
                  </a:ext>
                </a:extLst>
              </a:tr>
              <a:tr h="1150882">
                <a:tc>
                  <a:txBody>
                    <a:bodyPr/>
                    <a:lstStyle/>
                    <a:p>
                      <a:pPr lvl="0">
                        <a:buFont typeface="Arial" pitchFamily="34" charset="0"/>
                        <a:buNone/>
                      </a:pPr>
                      <a:r>
                        <a:rPr lang="fr-FR" sz="1600" dirty="0"/>
                        <a:t>La décision n°30 constitue l'instrument opérationnel de mise en œuvre de la réforme introduite par le décret 2.26.223.</a:t>
                      </a:r>
                    </a:p>
                  </a:txBody>
                  <a:tcPr anchor="ctr"/>
                </a:tc>
                <a:tc>
                  <a:txBody>
                    <a:bodyPr/>
                    <a:lstStyle/>
                    <a:p>
                      <a:pPr lvl="0"/>
                      <a:r>
                        <a:rPr lang="fr-FR" sz="1600" u="sng" dirty="0"/>
                        <a:t>Missions</a:t>
                      </a:r>
                      <a:r>
                        <a:rPr lang="fr-FR" sz="1600" u="sng" baseline="0" dirty="0"/>
                        <a:t> :</a:t>
                      </a:r>
                      <a:endParaRPr lang="fr-FR" sz="1600" u="sng" dirty="0"/>
                    </a:p>
                    <a:p>
                      <a:pPr lvl="0">
                        <a:buFont typeface="Wingdings" pitchFamily="2" charset="2"/>
                        <a:buChar char="ü"/>
                      </a:pPr>
                      <a:r>
                        <a:rPr lang="fr-FR" sz="1600" dirty="0"/>
                        <a:t>Analyse scientifique des dossiers </a:t>
                      </a:r>
                    </a:p>
                    <a:p>
                      <a:pPr lvl="0">
                        <a:buFont typeface="Wingdings" pitchFamily="2" charset="2"/>
                        <a:buChar char="ü"/>
                      </a:pPr>
                      <a:r>
                        <a:rPr lang="fr-FR" sz="1600" dirty="0"/>
                        <a:t>Évaluation des bénéfices/risques </a:t>
                      </a:r>
                    </a:p>
                    <a:p>
                      <a:pPr lvl="0">
                        <a:buFont typeface="Wingdings" pitchFamily="2" charset="2"/>
                        <a:buChar char="ü"/>
                      </a:pPr>
                      <a:r>
                        <a:rPr lang="fr-FR" sz="1600" dirty="0"/>
                        <a:t>Recommandation à l'AMMPS </a:t>
                      </a:r>
                    </a:p>
                  </a:txBody>
                  <a:tcPr/>
                </a:tc>
                <a:extLst>
                  <a:ext uri="{0D108BD9-81ED-4DB2-BD59-A6C34878D82A}">
                    <a16:rowId xmlns:a16="http://schemas.microsoft.com/office/drawing/2014/main" val="10002"/>
                  </a:ext>
                </a:extLst>
              </a:tr>
            </a:tbl>
          </a:graphicData>
        </a:graphic>
      </p:graphicFrame>
      <p:sp>
        <p:nvSpPr>
          <p:cNvPr id="8" name="Flèche droite rayée 7"/>
          <p:cNvSpPr/>
          <p:nvPr/>
        </p:nvSpPr>
        <p:spPr>
          <a:xfrm>
            <a:off x="282101" y="6051851"/>
            <a:ext cx="366485" cy="231997"/>
          </a:xfrm>
          <a:prstGeom prst="striped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0" name="ZoneTexte 9"/>
          <p:cNvSpPr txBox="1"/>
          <p:nvPr/>
        </p:nvSpPr>
        <p:spPr>
          <a:xfrm>
            <a:off x="839972" y="5843719"/>
            <a:ext cx="8148384" cy="646331"/>
          </a:xfrm>
          <a:prstGeom prst="rect">
            <a:avLst/>
          </a:prstGeom>
          <a:noFill/>
        </p:spPr>
        <p:txBody>
          <a:bodyPr wrap="square" rtlCol="0">
            <a:spAutoFit/>
          </a:bodyPr>
          <a:lstStyle/>
          <a:p>
            <a:r>
              <a:rPr lang="fr-FR" dirty="0"/>
              <a:t>Renforcement de l'intégration de l'expertise scientifique dans le nouveau dispositif piloté par l'AMMPS.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br>
              <a:rPr lang="fr-FR" sz="4000" b="1" dirty="0"/>
            </a:br>
            <a:r>
              <a:rPr lang="fr-FR" sz="4000" b="1" dirty="0"/>
              <a:t>Décret 2.26.223 (2026) :</a:t>
            </a:r>
            <a:br>
              <a:rPr lang="fr-FR" b="1" dirty="0"/>
            </a:br>
            <a:r>
              <a:rPr lang="fr-FR" sz="3100" b="1" dirty="0"/>
              <a:t>Modernisation du cadre des recherches biomédicales interventionnelles</a:t>
            </a:r>
            <a:br>
              <a:rPr lang="fr-FR" b="1" dirty="0"/>
            </a:br>
            <a:endParaRPr lang="fr-FR" dirty="0"/>
          </a:p>
        </p:txBody>
      </p:sp>
      <p:sp>
        <p:nvSpPr>
          <p:cNvPr id="3" name="Espace réservé du contenu 2"/>
          <p:cNvSpPr>
            <a:spLocks noGrp="1"/>
          </p:cNvSpPr>
          <p:nvPr>
            <p:ph idx="1"/>
          </p:nvPr>
        </p:nvSpPr>
        <p:spPr>
          <a:xfrm>
            <a:off x="457200" y="1504503"/>
            <a:ext cx="8229600" cy="4956243"/>
          </a:xfrm>
          <a:noFill/>
        </p:spPr>
        <p:txBody>
          <a:bodyPr>
            <a:noAutofit/>
          </a:bodyPr>
          <a:lstStyle/>
          <a:p>
            <a:pPr>
              <a:buNone/>
            </a:pPr>
            <a:r>
              <a:rPr lang="fr-FR" sz="1300" b="1" dirty="0"/>
              <a:t>Nature Juridique</a:t>
            </a:r>
          </a:p>
          <a:p>
            <a:r>
              <a:rPr lang="fr-FR" sz="1300" dirty="0"/>
              <a:t>Modifie et complète le </a:t>
            </a:r>
            <a:r>
              <a:rPr lang="fr-FR" sz="1300" b="1" dirty="0"/>
              <a:t>Décret 2-20-326</a:t>
            </a:r>
            <a:r>
              <a:rPr lang="fr-FR" sz="1300" dirty="0"/>
              <a:t> du 5 avril 2021 en application de la </a:t>
            </a:r>
            <a:r>
              <a:rPr lang="fr-FR" sz="1300" b="1" dirty="0"/>
              <a:t>Loi 28-13</a:t>
            </a:r>
          </a:p>
          <a:p>
            <a:pPr>
              <a:buNone/>
            </a:pPr>
            <a:r>
              <a:rPr lang="fr-FR" sz="1300" b="1" dirty="0"/>
              <a:t>Principales évolutions</a:t>
            </a:r>
          </a:p>
          <a:p>
            <a:pPr>
              <a:buFont typeface="Arial" pitchFamily="34" charset="0"/>
              <a:buChar char="•"/>
            </a:pPr>
            <a:r>
              <a:rPr lang="fr-FR" sz="1300" b="1" dirty="0"/>
              <a:t>Réorganisation institutionnelle du dispositif d’autorisation</a:t>
            </a:r>
          </a:p>
          <a:p>
            <a:pPr lvl="1"/>
            <a:r>
              <a:rPr lang="fr-FR" sz="1300" dirty="0"/>
              <a:t>transfert de nombreuses compétences du Ministre de la Santé vers le Directeur Général de l'AMMPS</a:t>
            </a:r>
          </a:p>
          <a:p>
            <a:pPr lvl="1"/>
            <a:r>
              <a:rPr lang="fr-FR" sz="1300" dirty="0"/>
              <a:t>création d'un pilotage centralisé des autorisations. </a:t>
            </a:r>
          </a:p>
          <a:p>
            <a:pPr lvl="1"/>
            <a:r>
              <a:rPr lang="fr-FR" sz="1300" dirty="0"/>
              <a:t>Harmonisation avec standards ICH-GCP</a:t>
            </a:r>
            <a:endParaRPr lang="fr-FR" sz="1300" b="1" dirty="0"/>
          </a:p>
          <a:p>
            <a:r>
              <a:rPr lang="fr-FR" sz="1300" b="1" dirty="0"/>
              <a:t>Renforcement des comités régionaux</a:t>
            </a:r>
          </a:p>
          <a:p>
            <a:pPr lvl="1"/>
            <a:r>
              <a:rPr lang="fr-FR" sz="1300" dirty="0"/>
              <a:t>Composition revue </a:t>
            </a:r>
          </a:p>
          <a:p>
            <a:pPr lvl="1"/>
            <a:r>
              <a:rPr lang="fr-FR" sz="1300" dirty="0"/>
              <a:t>Intégration de représentants de la société civile</a:t>
            </a:r>
          </a:p>
          <a:p>
            <a:r>
              <a:rPr lang="fr-FR" sz="1300" b="1" dirty="0"/>
              <a:t>Digitalisation</a:t>
            </a:r>
          </a:p>
          <a:p>
            <a:pPr lvl="1"/>
            <a:r>
              <a:rPr lang="fr-FR" sz="1300" dirty="0"/>
              <a:t>Dépôt électronique auprès de l’AMMPS</a:t>
            </a:r>
          </a:p>
          <a:p>
            <a:pPr lvl="1"/>
            <a:r>
              <a:rPr lang="fr-FR" sz="1300" dirty="0"/>
              <a:t>Gestion dématérialisée </a:t>
            </a:r>
          </a:p>
          <a:p>
            <a:r>
              <a:rPr lang="fr-FR" sz="1300" b="1" dirty="0"/>
              <a:t>Délais réglementaires</a:t>
            </a:r>
          </a:p>
          <a:p>
            <a:pPr lvl="1"/>
            <a:r>
              <a:rPr lang="fr-FR" sz="1300" dirty="0"/>
              <a:t>Une inspection préalable des sites d'investigation par l'AMMPS: Possible dans un délai maximal de 30 jours à compter du dépôt de la demande.</a:t>
            </a:r>
          </a:p>
          <a:p>
            <a:pPr lvl="1"/>
            <a:r>
              <a:rPr lang="fr-FR" sz="1300" dirty="0"/>
              <a:t>Autorisation : 60 jours maximum à compter du dépôt d'un dossier complet.</a:t>
            </a:r>
            <a:endParaRPr lang="fr-FR" sz="1300" b="1" dirty="0"/>
          </a:p>
          <a:p>
            <a:pPr>
              <a:buNone/>
            </a:pPr>
            <a:r>
              <a:rPr lang="fr-FR" sz="1300" b="1" dirty="0"/>
              <a:t>Impact attendu</a:t>
            </a:r>
          </a:p>
          <a:p>
            <a:r>
              <a:rPr lang="fr-FR" sz="1300" dirty="0"/>
              <a:t>Simplification des procédures </a:t>
            </a:r>
          </a:p>
          <a:p>
            <a:r>
              <a:rPr lang="fr-FR" sz="1300" dirty="0"/>
              <a:t>Prévisibilité des délais </a:t>
            </a:r>
          </a:p>
          <a:p>
            <a:r>
              <a:rPr lang="fr-FR" sz="1300" dirty="0"/>
              <a:t>Mesures susceptibles d’améliorer la qualité de l’évaluation scientifique et éthique</a:t>
            </a:r>
          </a:p>
        </p:txBody>
      </p:sp>
      <p:sp>
        <p:nvSpPr>
          <p:cNvPr id="4" name="Espace réservé de la date 3"/>
          <p:cNvSpPr>
            <a:spLocks noGrp="1"/>
          </p:cNvSpPr>
          <p:nvPr>
            <p:ph type="dt" sz="half" idx="10"/>
          </p:nvPr>
        </p:nvSpPr>
        <p:spPr/>
        <p:txBody>
          <a:bodyPr/>
          <a:lstStyle/>
          <a:p>
            <a:fld id="{6BED7CEB-D949-483C-83EF-54CA0A6640D6}" type="datetime1">
              <a:rPr lang="en-US" smtClean="0"/>
              <a:pPr/>
              <a:t>7/27/2026</a:t>
            </a:fld>
            <a:endParaRPr lang="en-US"/>
          </a:p>
        </p:txBody>
      </p:sp>
      <p:sp>
        <p:nvSpPr>
          <p:cNvPr id="5" name="Espace réservé du numéro de diapositive 4"/>
          <p:cNvSpPr>
            <a:spLocks noGrp="1"/>
          </p:cNvSpPr>
          <p:nvPr>
            <p:ph type="sldNum" sz="quarter" idx="12"/>
          </p:nvPr>
        </p:nvSpPr>
        <p:spPr/>
        <p:txBody>
          <a:bodyPr/>
          <a:lstStyle/>
          <a:p>
            <a:fld id="{C1FF6DA9-008F-8B48-92A6-B652298478BF}" type="slidenum">
              <a:rPr lang="en-US" smtClean="0"/>
              <a:pPr/>
              <a:t>24</a:t>
            </a:fld>
            <a:endParaRPr lang="en-US" dirty="0"/>
          </a:p>
        </p:txBody>
      </p:sp>
      <p:sp>
        <p:nvSpPr>
          <p:cNvPr id="6" name="Espace réservé du pied de page 5"/>
          <p:cNvSpPr>
            <a:spLocks noGrp="1"/>
          </p:cNvSpPr>
          <p:nvPr>
            <p:ph type="ftr" sz="quarter" idx="11"/>
          </p:nvPr>
        </p:nvSpPr>
        <p:spPr/>
        <p:txBody>
          <a:bodyPr/>
          <a:lstStyle/>
          <a:p>
            <a:r>
              <a:rPr lang="en-US"/>
              <a:t>CNCP - 2026 Wafaa Agoumi</a:t>
            </a:r>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3600" b="1"/>
              <a:t>Autorisation des essais cliniques</a:t>
            </a:r>
          </a:p>
        </p:txBody>
      </p:sp>
      <p:sp>
        <p:nvSpPr>
          <p:cNvPr id="3" name="Content Placeholder 2"/>
          <p:cNvSpPr>
            <a:spLocks noGrp="1"/>
          </p:cNvSpPr>
          <p:nvPr>
            <p:ph idx="1"/>
          </p:nvPr>
        </p:nvSpPr>
        <p:spPr/>
        <p:txBody>
          <a:bodyPr>
            <a:normAutofit fontScale="55000" lnSpcReduction="20000"/>
          </a:bodyPr>
          <a:lstStyle/>
          <a:p>
            <a:r>
              <a:rPr lang="fr-FR" dirty="0"/>
              <a:t>Une triple</a:t>
            </a:r>
            <a:r>
              <a:t> </a:t>
            </a:r>
            <a:r>
              <a:rPr lang="fr-FR" dirty="0"/>
              <a:t>évaluation</a:t>
            </a:r>
            <a:r>
              <a:t> :</a:t>
            </a:r>
          </a:p>
          <a:p>
            <a:pPr>
              <a:buNone/>
            </a:pPr>
            <a:r>
              <a:rPr lang="fr-FR" dirty="0"/>
              <a:t>       </a:t>
            </a:r>
            <a:r>
              <a:t>1. Avis </a:t>
            </a:r>
            <a:r>
              <a:rPr lang="fr-FR" dirty="0"/>
              <a:t>préalable obligatoire </a:t>
            </a:r>
            <a:r>
              <a:t>du comité régional de protection des personnes participant à la recherche biomédicale</a:t>
            </a:r>
            <a:endParaRPr lang="fr-FR" dirty="0"/>
          </a:p>
          <a:p>
            <a:pPr>
              <a:buNone/>
            </a:pPr>
            <a:r>
              <a:rPr lang="fr-FR" dirty="0"/>
              <a:t>       2. Autorisation de la CNDP</a:t>
            </a:r>
            <a:endParaRPr/>
          </a:p>
          <a:p>
            <a:pPr>
              <a:buNone/>
            </a:pPr>
            <a:r>
              <a:rPr lang="fr-FR" dirty="0"/>
              <a:t>       3.</a:t>
            </a:r>
            <a:r>
              <a:t> Autorisation réglementaire AMMPS</a:t>
            </a:r>
          </a:p>
          <a:p>
            <a:endParaRPr/>
          </a:p>
          <a:p>
            <a:r>
              <a:t>Nouveautés 2026 :</a:t>
            </a:r>
          </a:p>
          <a:p>
            <a:pPr>
              <a:buNone/>
            </a:pPr>
            <a:r>
              <a:rPr lang="fr-FR" dirty="0"/>
              <a:t>      </a:t>
            </a:r>
            <a:r>
              <a:t>• dépôt électronique des dossiers</a:t>
            </a:r>
          </a:p>
          <a:p>
            <a:pPr>
              <a:buNone/>
            </a:pPr>
            <a:r>
              <a:rPr lang="fr-FR" dirty="0"/>
              <a:t>      </a:t>
            </a:r>
            <a:r>
              <a:t>• instruction </a:t>
            </a:r>
            <a:r>
              <a:rPr lang="fr-FR" dirty="0"/>
              <a:t>scientifique par la commission nationale créée par la décision n°30</a:t>
            </a:r>
            <a:endParaRPr/>
          </a:p>
          <a:p>
            <a:pPr>
              <a:buNone/>
            </a:pPr>
            <a:r>
              <a:rPr lang="fr-FR" dirty="0"/>
              <a:t>      </a:t>
            </a:r>
            <a:r>
              <a:t>• possibilité d’inspections des sites</a:t>
            </a:r>
            <a:r>
              <a:rPr lang="fr-FR" dirty="0"/>
              <a:t> d’investigation</a:t>
            </a:r>
            <a:endParaRPr/>
          </a:p>
          <a:p>
            <a:pPr>
              <a:buNone/>
            </a:pPr>
            <a:r>
              <a:rPr lang="fr-FR" dirty="0"/>
              <a:t>      </a:t>
            </a:r>
            <a:r>
              <a:t>• délais réglementaires encadrés</a:t>
            </a:r>
          </a:p>
          <a:p>
            <a:endParaRPr/>
          </a:p>
          <a:p>
            <a:r>
              <a:t>Délais :</a:t>
            </a:r>
          </a:p>
          <a:p>
            <a:pPr>
              <a:buNone/>
            </a:pPr>
            <a:r>
              <a:rPr lang="fr-FR" dirty="0"/>
              <a:t>      </a:t>
            </a:r>
            <a:r>
              <a:t>• inspection</a:t>
            </a:r>
            <a:r>
              <a:rPr lang="fr-FR" dirty="0"/>
              <a:t> préalable</a:t>
            </a:r>
            <a:r>
              <a:t> : 30 jours</a:t>
            </a:r>
          </a:p>
          <a:p>
            <a:pPr>
              <a:buNone/>
            </a:pPr>
            <a:r>
              <a:rPr lang="fr-FR" dirty="0"/>
              <a:t>      </a:t>
            </a:r>
            <a:r>
              <a:t>• autorisation : 60 jours maximum à compter du</a:t>
            </a:r>
            <a:r>
              <a:rPr lang="fr-FR" dirty="0"/>
              <a:t> dépôt du</a:t>
            </a:r>
            <a:r>
              <a:t> dossier complet</a:t>
            </a:r>
          </a:p>
        </p:txBody>
      </p:sp>
      <p:sp>
        <p:nvSpPr>
          <p:cNvPr id="4" name="Espace réservé de la date 3"/>
          <p:cNvSpPr>
            <a:spLocks noGrp="1"/>
          </p:cNvSpPr>
          <p:nvPr>
            <p:ph type="dt" sz="half" idx="10"/>
          </p:nvPr>
        </p:nvSpPr>
        <p:spPr/>
        <p:txBody>
          <a:bodyPr/>
          <a:lstStyle/>
          <a:p>
            <a:fld id="{DC48FD4A-6FE4-4146-98F8-3547347EC76F}" type="datetime1">
              <a:rPr lang="en-US" smtClean="0"/>
              <a:pPr/>
              <a:t>7/27/2026</a:t>
            </a:fld>
            <a:endParaRPr lang="en-US"/>
          </a:p>
        </p:txBody>
      </p:sp>
      <p:sp>
        <p:nvSpPr>
          <p:cNvPr id="5" name="Espace réservé du numéro de diapositive 4"/>
          <p:cNvSpPr>
            <a:spLocks noGrp="1"/>
          </p:cNvSpPr>
          <p:nvPr>
            <p:ph type="sldNum" sz="quarter" idx="12"/>
          </p:nvPr>
        </p:nvSpPr>
        <p:spPr/>
        <p:txBody>
          <a:bodyPr/>
          <a:lstStyle/>
          <a:p>
            <a:fld id="{C1FF6DA9-008F-8B48-92A6-B652298478BF}" type="slidenum">
              <a:rPr lang="en-US" smtClean="0"/>
              <a:pPr/>
              <a:t>25</a:t>
            </a:fld>
            <a:endParaRPr lang="en-US"/>
          </a:p>
        </p:txBody>
      </p:sp>
      <p:sp>
        <p:nvSpPr>
          <p:cNvPr id="6" name="Espace réservé du pied de page 5"/>
          <p:cNvSpPr>
            <a:spLocks noGrp="1"/>
          </p:cNvSpPr>
          <p:nvPr>
            <p:ph type="ftr" sz="quarter" idx="11"/>
          </p:nvPr>
        </p:nvSpPr>
        <p:spPr/>
        <p:txBody>
          <a:bodyPr/>
          <a:lstStyle/>
          <a:p>
            <a:r>
              <a:rPr lang="en-US"/>
              <a:t>CNCP - 2026 Wafaa Agoumi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444766"/>
            <a:ext cx="8229600" cy="1143000"/>
          </a:xfrm>
        </p:spPr>
        <p:txBody>
          <a:bodyPr>
            <a:normAutofit fontScale="90000"/>
          </a:bodyPr>
          <a:lstStyle/>
          <a:p>
            <a:br>
              <a:rPr lang="fr-FR" sz="3600" dirty="0"/>
            </a:br>
            <a:r>
              <a:rPr lang="fr-FR" sz="3600" b="1" dirty="0"/>
              <a:t>Réforme 2026 : ce qui change concrètement pour les études interventionnelles</a:t>
            </a:r>
            <a:br>
              <a:rPr lang="fr-FR" b="1" dirty="0"/>
            </a:br>
            <a:endParaRPr lang="fr-FR" b="1" dirty="0"/>
          </a:p>
        </p:txBody>
      </p:sp>
      <p:graphicFrame>
        <p:nvGraphicFramePr>
          <p:cNvPr id="7" name="Espace réservé du contenu 6"/>
          <p:cNvGraphicFramePr>
            <a:graphicFrameLocks noGrp="1"/>
          </p:cNvGraphicFramePr>
          <p:nvPr>
            <p:ph idx="1"/>
          </p:nvPr>
        </p:nvGraphicFramePr>
        <p:xfrm>
          <a:off x="457200" y="1685264"/>
          <a:ext cx="8229600" cy="2595880"/>
        </p:xfrm>
        <a:graphic>
          <a:graphicData uri="http://schemas.openxmlformats.org/drawingml/2006/table">
            <a:tbl>
              <a:tblPr firstRow="1" bandRow="1">
                <a:tableStyleId>{5C22544A-7EE6-4342-B048-85BDC9FD1C3A}</a:tableStyleId>
              </a:tblPr>
              <a:tblGrid>
                <a:gridCol w="4114800">
                  <a:extLst>
                    <a:ext uri="{9D8B030D-6E8A-4147-A177-3AD203B41FA5}">
                      <a16:colId xmlns:a16="http://schemas.microsoft.com/office/drawing/2014/main" val="20000"/>
                    </a:ext>
                  </a:extLst>
                </a:gridCol>
                <a:gridCol w="4114800">
                  <a:extLst>
                    <a:ext uri="{9D8B030D-6E8A-4147-A177-3AD203B41FA5}">
                      <a16:colId xmlns:a16="http://schemas.microsoft.com/office/drawing/2014/main" val="20001"/>
                    </a:ext>
                  </a:extLst>
                </a:gridCol>
              </a:tblGrid>
              <a:tr h="370840">
                <a:tc>
                  <a:txBody>
                    <a:bodyPr/>
                    <a:lstStyle/>
                    <a:p>
                      <a:r>
                        <a:rPr lang="fr-FR" dirty="0"/>
                        <a:t>Avant (2021–2025)</a:t>
                      </a:r>
                    </a:p>
                  </a:txBody>
                  <a:tcPr/>
                </a:tc>
                <a:tc>
                  <a:txBody>
                    <a:bodyPr/>
                    <a:lstStyle/>
                    <a:p>
                      <a:r>
                        <a:rPr lang="fr-FR" dirty="0"/>
                        <a:t>Après (2026)</a:t>
                      </a:r>
                    </a:p>
                  </a:txBody>
                  <a:tcPr/>
                </a:tc>
                <a:extLst>
                  <a:ext uri="{0D108BD9-81ED-4DB2-BD59-A6C34878D82A}">
                    <a16:rowId xmlns:a16="http://schemas.microsoft.com/office/drawing/2014/main" val="10000"/>
                  </a:ext>
                </a:extLst>
              </a:tr>
              <a:tr h="370840">
                <a:tc>
                  <a:txBody>
                    <a:bodyPr/>
                    <a:lstStyle/>
                    <a:p>
                      <a:r>
                        <a:rPr lang="fr-FR" dirty="0"/>
                        <a:t>Ministre de la Santé</a:t>
                      </a:r>
                    </a:p>
                  </a:txBody>
                  <a:tcPr/>
                </a:tc>
                <a:tc>
                  <a:txBody>
                    <a:bodyPr/>
                    <a:lstStyle/>
                    <a:p>
                      <a:r>
                        <a:rPr lang="fr-FR" dirty="0"/>
                        <a:t>Directeur Général de l'AMMPS</a:t>
                      </a:r>
                    </a:p>
                  </a:txBody>
                  <a:tcPr/>
                </a:tc>
                <a:extLst>
                  <a:ext uri="{0D108BD9-81ED-4DB2-BD59-A6C34878D82A}">
                    <a16:rowId xmlns:a16="http://schemas.microsoft.com/office/drawing/2014/main" val="10001"/>
                  </a:ext>
                </a:extLst>
              </a:tr>
              <a:tr h="370840">
                <a:tc>
                  <a:txBody>
                    <a:bodyPr/>
                    <a:lstStyle/>
                    <a:p>
                      <a:r>
                        <a:rPr lang="fr-FR" dirty="0"/>
                        <a:t>Décision n°54</a:t>
                      </a:r>
                    </a:p>
                  </a:txBody>
                  <a:tcPr/>
                </a:tc>
                <a:tc>
                  <a:txBody>
                    <a:bodyPr/>
                    <a:lstStyle/>
                    <a:p>
                      <a:r>
                        <a:rPr lang="fr-FR" dirty="0"/>
                        <a:t>Décision n°30</a:t>
                      </a:r>
                    </a:p>
                  </a:txBody>
                  <a:tcPr/>
                </a:tc>
                <a:extLst>
                  <a:ext uri="{0D108BD9-81ED-4DB2-BD59-A6C34878D82A}">
                    <a16:rowId xmlns:a16="http://schemas.microsoft.com/office/drawing/2014/main" val="10002"/>
                  </a:ext>
                </a:extLst>
              </a:tr>
              <a:tr h="370840">
                <a:tc>
                  <a:txBody>
                    <a:bodyPr/>
                    <a:lstStyle/>
                    <a:p>
                      <a:r>
                        <a:rPr lang="fr-FR" dirty="0"/>
                        <a:t>DMP</a:t>
                      </a:r>
                    </a:p>
                  </a:txBody>
                  <a:tcPr/>
                </a:tc>
                <a:tc>
                  <a:txBody>
                    <a:bodyPr/>
                    <a:lstStyle/>
                    <a:p>
                      <a:r>
                        <a:rPr lang="fr-FR" dirty="0"/>
                        <a:t>AMMPS</a:t>
                      </a:r>
                    </a:p>
                  </a:txBody>
                  <a:tcPr/>
                </a:tc>
                <a:extLst>
                  <a:ext uri="{0D108BD9-81ED-4DB2-BD59-A6C34878D82A}">
                    <a16:rowId xmlns:a16="http://schemas.microsoft.com/office/drawing/2014/main" val="10003"/>
                  </a:ext>
                </a:extLst>
              </a:tr>
              <a:tr h="370840">
                <a:tc>
                  <a:txBody>
                    <a:bodyPr/>
                    <a:lstStyle/>
                    <a:p>
                      <a:r>
                        <a:rPr lang="fr-FR" dirty="0"/>
                        <a:t>Commission nationale</a:t>
                      </a:r>
                    </a:p>
                  </a:txBody>
                  <a:tcPr/>
                </a:tc>
                <a:tc>
                  <a:txBody>
                    <a:bodyPr/>
                    <a:lstStyle/>
                    <a:p>
                      <a:r>
                        <a:rPr lang="fr-FR" dirty="0"/>
                        <a:t>Commission réorganisée</a:t>
                      </a:r>
                    </a:p>
                  </a:txBody>
                  <a:tcPr/>
                </a:tc>
                <a:extLst>
                  <a:ext uri="{0D108BD9-81ED-4DB2-BD59-A6C34878D82A}">
                    <a16:rowId xmlns:a16="http://schemas.microsoft.com/office/drawing/2014/main" val="10004"/>
                  </a:ext>
                </a:extLst>
              </a:tr>
              <a:tr h="370840">
                <a:tc>
                  <a:txBody>
                    <a:bodyPr/>
                    <a:lstStyle/>
                    <a:p>
                      <a:r>
                        <a:rPr lang="fr-FR" dirty="0"/>
                        <a:t>Procédure principalement administrative</a:t>
                      </a:r>
                    </a:p>
                  </a:txBody>
                  <a:tcPr/>
                </a:tc>
                <a:tc>
                  <a:txBody>
                    <a:bodyPr/>
                    <a:lstStyle/>
                    <a:p>
                      <a:r>
                        <a:rPr lang="fr-FR" dirty="0"/>
                        <a:t>Procédure pilotée par l'AMMPS</a:t>
                      </a:r>
                    </a:p>
                  </a:txBody>
                  <a:tcPr/>
                </a:tc>
                <a:extLst>
                  <a:ext uri="{0D108BD9-81ED-4DB2-BD59-A6C34878D82A}">
                    <a16:rowId xmlns:a16="http://schemas.microsoft.com/office/drawing/2014/main" val="10005"/>
                  </a:ext>
                </a:extLst>
              </a:tr>
              <a:tr h="370840">
                <a:tc>
                  <a:txBody>
                    <a:bodyPr/>
                    <a:lstStyle/>
                    <a:p>
                      <a:r>
                        <a:rPr lang="fr-FR" dirty="0"/>
                        <a:t>Dossiers papier/électroniques</a:t>
                      </a:r>
                    </a:p>
                  </a:txBody>
                  <a:tcPr/>
                </a:tc>
                <a:tc>
                  <a:txBody>
                    <a:bodyPr/>
                    <a:lstStyle/>
                    <a:p>
                      <a:r>
                        <a:rPr lang="fr-FR" dirty="0"/>
                        <a:t>Plateforme électronique</a:t>
                      </a:r>
                    </a:p>
                  </a:txBody>
                  <a:tcPr/>
                </a:tc>
                <a:extLst>
                  <a:ext uri="{0D108BD9-81ED-4DB2-BD59-A6C34878D82A}">
                    <a16:rowId xmlns:a16="http://schemas.microsoft.com/office/drawing/2014/main" val="10006"/>
                  </a:ext>
                </a:extLst>
              </a:tr>
            </a:tbl>
          </a:graphicData>
        </a:graphic>
      </p:graphicFrame>
      <p:sp>
        <p:nvSpPr>
          <p:cNvPr id="4" name="Espace réservé de la date 3"/>
          <p:cNvSpPr>
            <a:spLocks noGrp="1"/>
          </p:cNvSpPr>
          <p:nvPr>
            <p:ph type="dt" sz="half" idx="10"/>
          </p:nvPr>
        </p:nvSpPr>
        <p:spPr/>
        <p:txBody>
          <a:bodyPr/>
          <a:lstStyle/>
          <a:p>
            <a:fld id="{AA253949-FCC2-40C7-95CE-628BB0AEE50C}" type="datetime1">
              <a:rPr lang="en-US" smtClean="0"/>
              <a:pPr/>
              <a:t>7/27/2026</a:t>
            </a:fld>
            <a:endParaRPr lang="en-US"/>
          </a:p>
        </p:txBody>
      </p:sp>
      <p:sp>
        <p:nvSpPr>
          <p:cNvPr id="5" name="Espace réservé du pied de page 4"/>
          <p:cNvSpPr>
            <a:spLocks noGrp="1"/>
          </p:cNvSpPr>
          <p:nvPr>
            <p:ph type="ftr" sz="quarter" idx="11"/>
          </p:nvPr>
        </p:nvSpPr>
        <p:spPr/>
        <p:txBody>
          <a:bodyPr/>
          <a:lstStyle/>
          <a:p>
            <a:r>
              <a:rPr lang="en-US"/>
              <a:t>CNCP - 2026 Wafaa Agoumi</a:t>
            </a:r>
            <a:endParaRPr lang="en-US" dirty="0"/>
          </a:p>
        </p:txBody>
      </p:sp>
      <p:sp>
        <p:nvSpPr>
          <p:cNvPr id="6" name="Espace réservé du numéro de diapositive 5"/>
          <p:cNvSpPr>
            <a:spLocks noGrp="1"/>
          </p:cNvSpPr>
          <p:nvPr>
            <p:ph type="sldNum" sz="quarter" idx="12"/>
          </p:nvPr>
        </p:nvSpPr>
        <p:spPr/>
        <p:txBody>
          <a:bodyPr/>
          <a:lstStyle/>
          <a:p>
            <a:fld id="{C1FF6DA9-008F-8B48-92A6-B652298478BF}" type="slidenum">
              <a:rPr lang="en-US" smtClean="0"/>
              <a:pPr/>
              <a:t>26</a:t>
            </a:fld>
            <a:endParaRPr lang="en-US"/>
          </a:p>
        </p:txBody>
      </p:sp>
      <p:sp>
        <p:nvSpPr>
          <p:cNvPr id="8" name="ZoneTexte 7"/>
          <p:cNvSpPr txBox="1"/>
          <p:nvPr/>
        </p:nvSpPr>
        <p:spPr>
          <a:xfrm>
            <a:off x="457200" y="4493804"/>
            <a:ext cx="8463516" cy="2031325"/>
          </a:xfrm>
          <a:prstGeom prst="rect">
            <a:avLst/>
          </a:prstGeom>
          <a:noFill/>
        </p:spPr>
        <p:txBody>
          <a:bodyPr wrap="square" rtlCol="0">
            <a:spAutoFit/>
          </a:bodyPr>
          <a:lstStyle/>
          <a:p>
            <a:r>
              <a:rPr lang="fr-FR" b="1" dirty="0"/>
              <a:t>La réforme de 2026 n'a pas créé un système nouveau.</a:t>
            </a:r>
            <a:endParaRPr lang="fr-FR" dirty="0"/>
          </a:p>
          <a:p>
            <a:r>
              <a:rPr lang="fr-FR" dirty="0"/>
              <a:t>Elle a :</a:t>
            </a:r>
          </a:p>
          <a:p>
            <a:pPr>
              <a:buFont typeface="Arial" pitchFamily="34" charset="0"/>
              <a:buChar char="•"/>
            </a:pPr>
            <a:r>
              <a:rPr lang="fr-FR" dirty="0"/>
              <a:t>transféré la gouvernance vers l'AMMPS ; </a:t>
            </a:r>
          </a:p>
          <a:p>
            <a:pPr>
              <a:buFont typeface="Arial" pitchFamily="34" charset="0"/>
              <a:buChar char="•"/>
            </a:pPr>
            <a:r>
              <a:rPr lang="fr-FR" dirty="0"/>
              <a:t>réorganisé un dispositif déjà créé par la loi 28-13, le décret de 2021 et la décision n°54 ; </a:t>
            </a:r>
          </a:p>
          <a:p>
            <a:pPr>
              <a:buFont typeface="Arial" pitchFamily="34" charset="0"/>
              <a:buChar char="•"/>
            </a:pPr>
            <a:r>
              <a:rPr lang="fr-FR" dirty="0"/>
              <a:t>modernisé et dématérialisé les procédures ; </a:t>
            </a:r>
          </a:p>
          <a:p>
            <a:pPr>
              <a:buFont typeface="Arial" pitchFamily="34" charset="0"/>
              <a:buChar char="•"/>
            </a:pPr>
            <a:r>
              <a:rPr lang="fr-FR" dirty="0"/>
              <a:t>maintenu le rôle central des comités régionaux dans la protection des participants.</a:t>
            </a:r>
          </a:p>
          <a:p>
            <a:endParaRPr lang="fr-F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2019"/>
            <a:ext cx="8229600" cy="1143000"/>
          </a:xfrm>
        </p:spPr>
        <p:txBody>
          <a:bodyPr>
            <a:noAutofit/>
          </a:bodyPr>
          <a:lstStyle/>
          <a:p>
            <a:r>
              <a:rPr lang="fr-FR" sz="3200" b="1" dirty="0"/>
              <a:t>Organisation et missions des comités régionaux de protection des personnes au Maroc</a:t>
            </a:r>
            <a:endParaRPr sz="3200" b="1"/>
          </a:p>
        </p:txBody>
      </p:sp>
      <p:sp>
        <p:nvSpPr>
          <p:cNvPr id="3" name="Content Placeholder 2"/>
          <p:cNvSpPr>
            <a:spLocks noGrp="1"/>
          </p:cNvSpPr>
          <p:nvPr>
            <p:ph idx="1"/>
          </p:nvPr>
        </p:nvSpPr>
        <p:spPr>
          <a:xfrm>
            <a:off x="457200" y="1201480"/>
            <a:ext cx="8229600" cy="5195592"/>
          </a:xfrm>
        </p:spPr>
        <p:txBody>
          <a:bodyPr>
            <a:noAutofit/>
          </a:bodyPr>
          <a:lstStyle/>
          <a:p>
            <a:r>
              <a:rPr sz="1600"/>
              <a:t>La loi 28-13 prévoit des comités régionaux de protection des personnes participant à la recherche biomédicale.</a:t>
            </a:r>
          </a:p>
          <a:p>
            <a:endParaRPr sz="1600"/>
          </a:p>
          <a:p>
            <a:r>
              <a:rPr sz="1600"/>
              <a:t>Leur rôle :</a:t>
            </a:r>
            <a:endParaRPr lang="fr-FR" sz="1600" dirty="0"/>
          </a:p>
          <a:p>
            <a:pPr lvl="1">
              <a:buFont typeface="Arial" pitchFamily="34" charset="0"/>
              <a:buChar char="•"/>
            </a:pPr>
            <a:r>
              <a:rPr lang="fr-FR" sz="1600" dirty="0"/>
              <a:t>la pertinence de la recherche</a:t>
            </a:r>
          </a:p>
          <a:p>
            <a:pPr lvl="1">
              <a:buFont typeface="Arial" pitchFamily="34" charset="0"/>
              <a:buChar char="•"/>
            </a:pPr>
            <a:r>
              <a:rPr lang="fr-FR" sz="1600" dirty="0"/>
              <a:t>les modalités du consentement</a:t>
            </a:r>
          </a:p>
          <a:p>
            <a:pPr lvl="1">
              <a:buFont typeface="Arial" pitchFamily="34" charset="0"/>
              <a:buChar char="•"/>
            </a:pPr>
            <a:r>
              <a:rPr lang="fr-FR" sz="1600" dirty="0"/>
              <a:t>la méthodologie au regard de la protection des participants</a:t>
            </a:r>
          </a:p>
          <a:p>
            <a:pPr lvl="1">
              <a:buFont typeface="Arial" pitchFamily="34" charset="0"/>
              <a:buChar char="•"/>
            </a:pPr>
            <a:r>
              <a:rPr lang="fr-FR" sz="1600" dirty="0"/>
              <a:t>Les honoraires des investigateurs </a:t>
            </a:r>
          </a:p>
          <a:p>
            <a:pPr lvl="1">
              <a:buFont typeface="Arial" pitchFamily="34" charset="0"/>
              <a:buChar char="•"/>
            </a:pPr>
            <a:r>
              <a:rPr lang="fr-FR" sz="1600" dirty="0"/>
              <a:t>Les indemnités perçus par les participants</a:t>
            </a:r>
          </a:p>
          <a:p>
            <a:pPr lvl="1">
              <a:buFont typeface="Arial" pitchFamily="34" charset="0"/>
              <a:buChar char="•"/>
            </a:pPr>
            <a:r>
              <a:rPr lang="fr-FR" sz="1600" dirty="0"/>
              <a:t>suivi des amendements et événements indésirables graves</a:t>
            </a:r>
          </a:p>
          <a:p>
            <a:pPr lvl="1">
              <a:buNone/>
            </a:pPr>
            <a:endParaRPr sz="1600">
              <a:solidFill>
                <a:srgbClr val="FF0000"/>
              </a:solidFill>
            </a:endParaRPr>
          </a:p>
          <a:p>
            <a:r>
              <a:rPr sz="1600"/>
              <a:t>Le décret 2.26.223 renforce :</a:t>
            </a:r>
          </a:p>
          <a:p>
            <a:pPr>
              <a:buNone/>
            </a:pPr>
            <a:r>
              <a:rPr lang="fr-FR" sz="1600" dirty="0"/>
              <a:t>       </a:t>
            </a:r>
            <a:r>
              <a:rPr sz="1600"/>
              <a:t>• </a:t>
            </a:r>
            <a:r>
              <a:rPr lang="fr-FR" sz="1600" dirty="0"/>
              <a:t>élargissement de </a:t>
            </a:r>
            <a:r>
              <a:rPr sz="1600"/>
              <a:t>la composition multidisciplinaire</a:t>
            </a:r>
          </a:p>
          <a:p>
            <a:pPr>
              <a:buNone/>
            </a:pPr>
            <a:r>
              <a:rPr lang="fr-FR" sz="1600" dirty="0"/>
              <a:t>       </a:t>
            </a:r>
            <a:r>
              <a:rPr sz="1600"/>
              <a:t>• l’intégration de représentants de la société civile</a:t>
            </a:r>
            <a:endParaRPr lang="fr-FR" sz="1600" dirty="0"/>
          </a:p>
          <a:p>
            <a:pPr>
              <a:buNone/>
            </a:pPr>
            <a:r>
              <a:rPr lang="fr-FR" sz="1600" dirty="0"/>
              <a:t>       • maintien de leur rôle dans l'évaluation éthique préalable des recherches  biomédicales.</a:t>
            </a:r>
          </a:p>
          <a:p>
            <a:pPr>
              <a:buNone/>
            </a:pPr>
            <a:endParaRPr lang="fr-FR" sz="1600" dirty="0"/>
          </a:p>
          <a:p>
            <a:pPr>
              <a:buNone/>
            </a:pPr>
            <a:r>
              <a:rPr lang="fr-FR" sz="1600" dirty="0"/>
              <a:t>         L'avis favorable du comité constitue une condition préalable à l'autorisation réglementaire  délivrée par l'AMMPS.</a:t>
            </a:r>
            <a:endParaRPr sz="1600"/>
          </a:p>
          <a:p>
            <a:pPr>
              <a:buNone/>
            </a:pPr>
            <a:endParaRPr sz="1800"/>
          </a:p>
        </p:txBody>
      </p:sp>
      <p:sp>
        <p:nvSpPr>
          <p:cNvPr id="4" name="Flèche droite rayée 3"/>
          <p:cNvSpPr/>
          <p:nvPr/>
        </p:nvSpPr>
        <p:spPr>
          <a:xfrm>
            <a:off x="457200" y="5980443"/>
            <a:ext cx="411480" cy="155448"/>
          </a:xfrm>
          <a:prstGeom prst="striped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5" name="Espace réservé de la date 4"/>
          <p:cNvSpPr>
            <a:spLocks noGrp="1"/>
          </p:cNvSpPr>
          <p:nvPr>
            <p:ph type="dt" sz="half" idx="10"/>
          </p:nvPr>
        </p:nvSpPr>
        <p:spPr/>
        <p:txBody>
          <a:bodyPr/>
          <a:lstStyle/>
          <a:p>
            <a:fld id="{B9A9CBD4-A593-49B2-8FF8-CC0C7E846A33}" type="datetime1">
              <a:rPr lang="en-US" smtClean="0"/>
              <a:pPr/>
              <a:t>7/27/2026</a:t>
            </a:fld>
            <a:endParaRPr lang="en-US"/>
          </a:p>
        </p:txBody>
      </p:sp>
      <p:sp>
        <p:nvSpPr>
          <p:cNvPr id="6" name="Espace réservé du numéro de diapositive 5"/>
          <p:cNvSpPr>
            <a:spLocks noGrp="1"/>
          </p:cNvSpPr>
          <p:nvPr>
            <p:ph type="sldNum" sz="quarter" idx="12"/>
          </p:nvPr>
        </p:nvSpPr>
        <p:spPr>
          <a:xfrm>
            <a:off x="6553200" y="6375806"/>
            <a:ext cx="2133600" cy="365125"/>
          </a:xfrm>
        </p:spPr>
        <p:txBody>
          <a:bodyPr/>
          <a:lstStyle/>
          <a:p>
            <a:fld id="{C1FF6DA9-008F-8B48-92A6-B652298478BF}" type="slidenum">
              <a:rPr lang="en-US" smtClean="0"/>
              <a:pPr/>
              <a:t>27</a:t>
            </a:fld>
            <a:endParaRPr lang="en-US"/>
          </a:p>
        </p:txBody>
      </p:sp>
      <p:sp>
        <p:nvSpPr>
          <p:cNvPr id="7" name="Espace réservé du pied de page 6"/>
          <p:cNvSpPr>
            <a:spLocks noGrp="1"/>
          </p:cNvSpPr>
          <p:nvPr>
            <p:ph type="ftr" sz="quarter" idx="11"/>
          </p:nvPr>
        </p:nvSpPr>
        <p:spPr/>
        <p:txBody>
          <a:bodyPr/>
          <a:lstStyle/>
          <a:p>
            <a:r>
              <a:rPr lang="en-US"/>
              <a:t>CNCP - 2026 Wafaa Agoumi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402234"/>
            <a:ext cx="8229600" cy="1143000"/>
          </a:xfrm>
        </p:spPr>
        <p:txBody>
          <a:bodyPr>
            <a:normAutofit/>
          </a:bodyPr>
          <a:lstStyle/>
          <a:p>
            <a:r>
              <a:rPr lang="fr-FR" sz="3200" b="1" dirty="0"/>
              <a:t>Implication des comités régionaux dans le suivi des recherches biomédicales</a:t>
            </a:r>
          </a:p>
        </p:txBody>
      </p:sp>
      <p:sp>
        <p:nvSpPr>
          <p:cNvPr id="3" name="Espace réservé du contenu 2"/>
          <p:cNvSpPr>
            <a:spLocks noGrp="1"/>
          </p:cNvSpPr>
          <p:nvPr>
            <p:ph idx="1"/>
          </p:nvPr>
        </p:nvSpPr>
        <p:spPr>
          <a:xfrm>
            <a:off x="170121" y="1600200"/>
            <a:ext cx="8697432" cy="4756150"/>
          </a:xfrm>
        </p:spPr>
        <p:txBody>
          <a:bodyPr>
            <a:noAutofit/>
          </a:bodyPr>
          <a:lstStyle/>
          <a:p>
            <a:pPr>
              <a:buNone/>
            </a:pPr>
            <a:r>
              <a:rPr lang="fr-FR" sz="1800" b="1" dirty="0"/>
              <a:t>Rôle pendant la recherche</a:t>
            </a:r>
          </a:p>
          <a:p>
            <a:pPr>
              <a:buNone/>
            </a:pPr>
            <a:r>
              <a:rPr lang="fr-FR" sz="1800" dirty="0"/>
              <a:t>Les comités régionaux interviennent également au cours de la recherche à travers notamment :</a:t>
            </a:r>
          </a:p>
          <a:p>
            <a:pPr lvl="1"/>
            <a:r>
              <a:rPr lang="fr-FR" sz="1800" dirty="0"/>
              <a:t>l'examen des amendements substantiels ; </a:t>
            </a:r>
          </a:p>
          <a:p>
            <a:pPr lvl="1"/>
            <a:r>
              <a:rPr lang="fr-FR" sz="1800" dirty="0"/>
              <a:t>la réception des informations susceptibles de modifier l'évaluation éthique ; </a:t>
            </a:r>
          </a:p>
          <a:p>
            <a:pPr lvl="1"/>
            <a:r>
              <a:rPr lang="fr-FR" sz="1800" dirty="0"/>
              <a:t>le suivi des événements indésirables graves conformément à l'article 35 de la loi 28-13. </a:t>
            </a:r>
          </a:p>
          <a:p>
            <a:pPr>
              <a:buNone/>
            </a:pPr>
            <a:r>
              <a:rPr lang="fr-FR" sz="1800" b="1" dirty="0"/>
              <a:t>Article 35 – Loi 28-13</a:t>
            </a:r>
          </a:p>
          <a:p>
            <a:pPr>
              <a:buNone/>
            </a:pPr>
            <a:r>
              <a:rPr lang="fr-FR" sz="1800" dirty="0"/>
              <a:t>En cas d'événement indésirable grave, l'investigateur doit informer :</a:t>
            </a:r>
          </a:p>
          <a:p>
            <a:pPr lvl="1"/>
            <a:r>
              <a:rPr lang="fr-FR" sz="1800" dirty="0"/>
              <a:t>le promoteur ; </a:t>
            </a:r>
          </a:p>
          <a:p>
            <a:pPr lvl="1"/>
            <a:r>
              <a:rPr lang="fr-FR" sz="1800" dirty="0"/>
              <a:t>le directeur de l'établissement concerné ; </a:t>
            </a:r>
          </a:p>
          <a:p>
            <a:pPr lvl="1"/>
            <a:r>
              <a:rPr lang="fr-FR" sz="1800" dirty="0"/>
              <a:t>le comité régional de protection des personnes participant à la recherche biomédicale. </a:t>
            </a:r>
            <a:endParaRPr lang="fr-FR" sz="1800" b="1" dirty="0"/>
          </a:p>
          <a:p>
            <a:pPr>
              <a:buNone/>
            </a:pPr>
            <a:r>
              <a:rPr lang="fr-FR" sz="1800" dirty="0"/>
              <a:t>       Les comités régionaux ne jouent pas uniquement un rôle d'évaluation préalable ; ils participent également à la surveillance éthique de la recherche tout au long de son déroulement.</a:t>
            </a:r>
          </a:p>
          <a:p>
            <a:endParaRPr lang="fr-FR" sz="1800" dirty="0"/>
          </a:p>
        </p:txBody>
      </p:sp>
      <p:sp>
        <p:nvSpPr>
          <p:cNvPr id="4" name="Espace réservé de la date 3"/>
          <p:cNvSpPr>
            <a:spLocks noGrp="1"/>
          </p:cNvSpPr>
          <p:nvPr>
            <p:ph type="dt" sz="half" idx="10"/>
          </p:nvPr>
        </p:nvSpPr>
        <p:spPr/>
        <p:txBody>
          <a:bodyPr/>
          <a:lstStyle/>
          <a:p>
            <a:fld id="{EDD421DE-1A6A-43DE-912D-94E261F028ED}" type="datetime1">
              <a:rPr lang="en-US" smtClean="0"/>
              <a:pPr/>
              <a:t>7/27/2026</a:t>
            </a:fld>
            <a:endParaRPr lang="en-US"/>
          </a:p>
        </p:txBody>
      </p:sp>
      <p:sp>
        <p:nvSpPr>
          <p:cNvPr id="5" name="Espace réservé du pied de page 4"/>
          <p:cNvSpPr>
            <a:spLocks noGrp="1"/>
          </p:cNvSpPr>
          <p:nvPr>
            <p:ph type="ftr" sz="quarter" idx="11"/>
          </p:nvPr>
        </p:nvSpPr>
        <p:spPr/>
        <p:txBody>
          <a:bodyPr/>
          <a:lstStyle/>
          <a:p>
            <a:r>
              <a:rPr lang="en-US"/>
              <a:t>CNCP - 2026 Wafaa Agoumi</a:t>
            </a:r>
          </a:p>
        </p:txBody>
      </p:sp>
      <p:sp>
        <p:nvSpPr>
          <p:cNvPr id="6" name="Espace réservé du numéro de diapositive 5"/>
          <p:cNvSpPr>
            <a:spLocks noGrp="1"/>
          </p:cNvSpPr>
          <p:nvPr>
            <p:ph type="sldNum" sz="quarter" idx="12"/>
          </p:nvPr>
        </p:nvSpPr>
        <p:spPr/>
        <p:txBody>
          <a:bodyPr/>
          <a:lstStyle/>
          <a:p>
            <a:fld id="{C1FF6DA9-008F-8B48-92A6-B652298478BF}" type="slidenum">
              <a:rPr lang="en-US" smtClean="0"/>
              <a:pPr/>
              <a:t>28</a:t>
            </a:fld>
            <a:endParaRPr lang="en-US"/>
          </a:p>
        </p:txBody>
      </p:sp>
      <p:sp>
        <p:nvSpPr>
          <p:cNvPr id="7" name="Flèche droite rayée 6"/>
          <p:cNvSpPr/>
          <p:nvPr/>
        </p:nvSpPr>
        <p:spPr>
          <a:xfrm>
            <a:off x="116958" y="6113722"/>
            <a:ext cx="340242" cy="329610"/>
          </a:xfrm>
          <a:prstGeom prst="striped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487298"/>
            <a:ext cx="8229600" cy="1143000"/>
          </a:xfrm>
        </p:spPr>
        <p:txBody>
          <a:bodyPr>
            <a:noAutofit/>
          </a:bodyPr>
          <a:lstStyle/>
          <a:p>
            <a:r>
              <a:rPr lang="fr-FR" sz="3600" b="1" dirty="0"/>
              <a:t>Maroc : une gouvernance tripartite des recherches biomédicales</a:t>
            </a:r>
          </a:p>
        </p:txBody>
      </p:sp>
      <p:sp>
        <p:nvSpPr>
          <p:cNvPr id="3" name="Espace réservé du contenu 2"/>
          <p:cNvSpPr>
            <a:spLocks noGrp="1"/>
          </p:cNvSpPr>
          <p:nvPr>
            <p:ph idx="1"/>
          </p:nvPr>
        </p:nvSpPr>
        <p:spPr/>
        <p:txBody>
          <a:bodyPr>
            <a:normAutofit/>
          </a:bodyPr>
          <a:lstStyle/>
          <a:p>
            <a:pPr>
              <a:buNone/>
            </a:pPr>
            <a:r>
              <a:rPr lang="fr-FR" sz="2000" b="1" dirty="0"/>
              <a:t>Trois niveaux complémentaires</a:t>
            </a:r>
          </a:p>
          <a:p>
            <a:r>
              <a:rPr lang="fr-FR" sz="2000" b="1" dirty="0"/>
              <a:t>AMMPS</a:t>
            </a:r>
          </a:p>
          <a:p>
            <a:pPr lvl="1"/>
            <a:r>
              <a:rPr lang="fr-FR" sz="2000" dirty="0"/>
              <a:t>Évaluation scientifique </a:t>
            </a:r>
          </a:p>
          <a:p>
            <a:pPr lvl="1"/>
            <a:r>
              <a:rPr lang="fr-FR" sz="2000" dirty="0"/>
              <a:t>Autorisation réglementaire </a:t>
            </a:r>
          </a:p>
          <a:p>
            <a:r>
              <a:rPr lang="fr-FR" sz="2000" b="1" dirty="0"/>
              <a:t>Comités régionaux</a:t>
            </a:r>
          </a:p>
          <a:p>
            <a:pPr lvl="1"/>
            <a:r>
              <a:rPr lang="fr-FR" sz="2000" dirty="0"/>
              <a:t>Protection des participants </a:t>
            </a:r>
          </a:p>
          <a:p>
            <a:pPr lvl="1"/>
            <a:r>
              <a:rPr lang="fr-FR" sz="2000" dirty="0"/>
              <a:t>Évaluation éthique </a:t>
            </a:r>
          </a:p>
          <a:p>
            <a:r>
              <a:rPr lang="fr-FR" sz="2000" b="1" dirty="0"/>
              <a:t>CNDP</a:t>
            </a:r>
          </a:p>
          <a:p>
            <a:pPr lvl="1"/>
            <a:r>
              <a:rPr lang="fr-FR" sz="2000" dirty="0"/>
              <a:t>Protection des données personnelles</a:t>
            </a:r>
          </a:p>
          <a:p>
            <a:pPr>
              <a:buNone/>
            </a:pPr>
            <a:endParaRPr lang="fr-FR" dirty="0"/>
          </a:p>
        </p:txBody>
      </p:sp>
      <p:sp>
        <p:nvSpPr>
          <p:cNvPr id="4" name="Espace réservé de la date 3"/>
          <p:cNvSpPr>
            <a:spLocks noGrp="1"/>
          </p:cNvSpPr>
          <p:nvPr>
            <p:ph type="dt" sz="half" idx="10"/>
          </p:nvPr>
        </p:nvSpPr>
        <p:spPr/>
        <p:txBody>
          <a:bodyPr/>
          <a:lstStyle/>
          <a:p>
            <a:fld id="{7FE89212-6B37-4D2D-B5C4-265E2F1C9A6E}" type="datetime1">
              <a:rPr lang="en-US" smtClean="0"/>
              <a:pPr/>
              <a:t>7/27/2026</a:t>
            </a:fld>
            <a:endParaRPr lang="en-US"/>
          </a:p>
        </p:txBody>
      </p:sp>
      <p:sp>
        <p:nvSpPr>
          <p:cNvPr id="5" name="Espace réservé du pied de page 4"/>
          <p:cNvSpPr>
            <a:spLocks noGrp="1"/>
          </p:cNvSpPr>
          <p:nvPr>
            <p:ph type="ftr" sz="quarter" idx="11"/>
          </p:nvPr>
        </p:nvSpPr>
        <p:spPr/>
        <p:txBody>
          <a:bodyPr/>
          <a:lstStyle/>
          <a:p>
            <a:r>
              <a:rPr lang="en-US"/>
              <a:t>CNCP - 2026 Wafaa Agoumi</a:t>
            </a:r>
          </a:p>
        </p:txBody>
      </p:sp>
      <p:sp>
        <p:nvSpPr>
          <p:cNvPr id="6" name="Espace réservé du numéro de diapositive 5"/>
          <p:cNvSpPr>
            <a:spLocks noGrp="1"/>
          </p:cNvSpPr>
          <p:nvPr>
            <p:ph type="sldNum" sz="quarter" idx="12"/>
          </p:nvPr>
        </p:nvSpPr>
        <p:spPr/>
        <p:txBody>
          <a:bodyPr/>
          <a:lstStyle/>
          <a:p>
            <a:fld id="{C1FF6DA9-008F-8B48-92A6-B652298478BF}" type="slidenum">
              <a:rPr lang="en-US" smtClean="0"/>
              <a:pPr/>
              <a:t>29</a:t>
            </a:fld>
            <a:endParaRPr lang="en-US"/>
          </a:p>
        </p:txBody>
      </p:sp>
      <p:sp>
        <p:nvSpPr>
          <p:cNvPr id="7" name="Flèche droite rayée 6"/>
          <p:cNvSpPr/>
          <p:nvPr/>
        </p:nvSpPr>
        <p:spPr>
          <a:xfrm>
            <a:off x="583660" y="5624848"/>
            <a:ext cx="496110" cy="250657"/>
          </a:xfrm>
          <a:prstGeom prst="striped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8" name="ZoneTexte 7"/>
          <p:cNvSpPr txBox="1"/>
          <p:nvPr/>
        </p:nvSpPr>
        <p:spPr>
          <a:xfrm>
            <a:off x="1303506" y="5156020"/>
            <a:ext cx="7110921" cy="1323439"/>
          </a:xfrm>
          <a:prstGeom prst="rect">
            <a:avLst/>
          </a:prstGeom>
          <a:noFill/>
        </p:spPr>
        <p:txBody>
          <a:bodyPr wrap="square" rtlCol="0">
            <a:spAutoFit/>
          </a:bodyPr>
          <a:lstStyle/>
          <a:p>
            <a:pPr algn="just"/>
            <a:r>
              <a:rPr lang="fr-FR" sz="2000" dirty="0"/>
              <a:t>La réforme de 2026 ne centralise pas l'ensemble du processus au sein de l'AMMPS. Elle maintient une gouvernance reposant sur trois expertises complémentaires : scientifique, éthique et protection des données.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600" b="1" dirty="0"/>
              <a:t>Enjeux</a:t>
            </a:r>
            <a:endParaRPr lang="fr-FR" sz="3600" dirty="0"/>
          </a:p>
        </p:txBody>
      </p:sp>
      <p:sp>
        <p:nvSpPr>
          <p:cNvPr id="3" name="Espace réservé du contenu 2"/>
          <p:cNvSpPr>
            <a:spLocks noGrp="1"/>
          </p:cNvSpPr>
          <p:nvPr>
            <p:ph idx="1"/>
          </p:nvPr>
        </p:nvSpPr>
        <p:spPr/>
        <p:txBody>
          <a:bodyPr/>
          <a:lstStyle/>
          <a:p>
            <a:r>
              <a:rPr lang="fr-FR" dirty="0"/>
              <a:t>Sous-représentation des populations africaines dans les essais cliniques mondiaux.</a:t>
            </a:r>
          </a:p>
          <a:p>
            <a:r>
              <a:rPr lang="fr-FR" dirty="0"/>
              <a:t>Délais et complexité des autorisations.</a:t>
            </a:r>
          </a:p>
          <a:p>
            <a:r>
              <a:rPr lang="fr-FR" dirty="0"/>
              <a:t>Hétérogénéité des exigences réglementaires et éthiques.</a:t>
            </a:r>
          </a:p>
          <a:p>
            <a:endParaRPr lang="fr-FR" dirty="0"/>
          </a:p>
        </p:txBody>
      </p:sp>
      <p:sp>
        <p:nvSpPr>
          <p:cNvPr id="4" name="Espace réservé de la date 3"/>
          <p:cNvSpPr>
            <a:spLocks noGrp="1"/>
          </p:cNvSpPr>
          <p:nvPr>
            <p:ph type="dt" sz="half" idx="10"/>
          </p:nvPr>
        </p:nvSpPr>
        <p:spPr/>
        <p:txBody>
          <a:bodyPr/>
          <a:lstStyle/>
          <a:p>
            <a:fld id="{F12320ED-7922-4D4A-94D2-C6EB5B8914BC}" type="datetime1">
              <a:rPr lang="en-US" smtClean="0"/>
              <a:pPr/>
              <a:t>7/27/2026</a:t>
            </a:fld>
            <a:endParaRPr lang="en-US"/>
          </a:p>
        </p:txBody>
      </p:sp>
      <p:sp>
        <p:nvSpPr>
          <p:cNvPr id="5" name="Espace réservé du numéro de diapositive 4"/>
          <p:cNvSpPr>
            <a:spLocks noGrp="1"/>
          </p:cNvSpPr>
          <p:nvPr>
            <p:ph type="sldNum" sz="quarter" idx="12"/>
          </p:nvPr>
        </p:nvSpPr>
        <p:spPr/>
        <p:txBody>
          <a:bodyPr/>
          <a:lstStyle/>
          <a:p>
            <a:fld id="{C1FF6DA9-008F-8B48-92A6-B652298478BF}" type="slidenum">
              <a:rPr lang="en-US" smtClean="0"/>
              <a:pPr/>
              <a:t>3</a:t>
            </a:fld>
            <a:endParaRPr lang="en-US"/>
          </a:p>
        </p:txBody>
      </p:sp>
      <p:sp>
        <p:nvSpPr>
          <p:cNvPr id="6" name="Espace réservé du pied de page 5"/>
          <p:cNvSpPr>
            <a:spLocks noGrp="1"/>
          </p:cNvSpPr>
          <p:nvPr>
            <p:ph type="ftr" sz="quarter" idx="11"/>
          </p:nvPr>
        </p:nvSpPr>
        <p:spPr/>
        <p:txBody>
          <a:bodyPr/>
          <a:lstStyle/>
          <a:p>
            <a:r>
              <a:rPr lang="en-US"/>
              <a:t>CNCP - 2026 Wafaa Agoumi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600" b="1" dirty="0"/>
              <a:t>Dynamiques et perspectives</a:t>
            </a:r>
            <a:endParaRPr lang="fr-FR" sz="3600" dirty="0"/>
          </a:p>
        </p:txBody>
      </p:sp>
      <p:sp>
        <p:nvSpPr>
          <p:cNvPr id="3" name="Espace réservé du contenu 2"/>
          <p:cNvSpPr>
            <a:spLocks noGrp="1"/>
          </p:cNvSpPr>
          <p:nvPr>
            <p:ph idx="1"/>
          </p:nvPr>
        </p:nvSpPr>
        <p:spPr/>
        <p:txBody>
          <a:bodyPr>
            <a:normAutofit fontScale="70000" lnSpcReduction="20000"/>
          </a:bodyPr>
          <a:lstStyle/>
          <a:p>
            <a:pPr algn="just"/>
            <a:r>
              <a:rPr lang="fr-FR" sz="3800" dirty="0"/>
              <a:t>Renforcement attendu avec l’AMMPS </a:t>
            </a:r>
          </a:p>
          <a:p>
            <a:pPr algn="just"/>
            <a:r>
              <a:rPr lang="fr-FR" sz="3800" dirty="0"/>
              <a:t>Possibilité d’intégration progressive dans les mécanismes africains </a:t>
            </a:r>
          </a:p>
          <a:p>
            <a:pPr algn="just"/>
            <a:r>
              <a:rPr lang="fr-FR" sz="3800" dirty="0"/>
              <a:t>Atteindre le niveau ML3* réglementaire selon l’OMS signifie, que le système est considéré comme fonctionnel et crédible à l’échelle internationale, même s’il reste des marges d’amélioration dans son opérationnalisation.</a:t>
            </a:r>
          </a:p>
          <a:p>
            <a:pPr algn="just"/>
            <a:r>
              <a:rPr lang="fr-FR" sz="3800" dirty="0"/>
              <a:t>Opportunité pour le Maroc : </a:t>
            </a:r>
          </a:p>
          <a:p>
            <a:pPr lvl="1" algn="just"/>
            <a:r>
              <a:rPr lang="fr-FR" sz="3800" dirty="0"/>
              <a:t>devenir hub régional des essais cliniques</a:t>
            </a:r>
          </a:p>
          <a:p>
            <a:pPr lvl="1" algn="just">
              <a:buNone/>
            </a:pPr>
            <a:endParaRPr lang="fr-FR" sz="3800" dirty="0"/>
          </a:p>
          <a:p>
            <a:pPr>
              <a:buNone/>
            </a:pPr>
            <a:r>
              <a:rPr lang="fr-FR" sz="1600" dirty="0"/>
              <a:t>*</a:t>
            </a:r>
            <a:r>
              <a:rPr lang="fr-FR" sz="1800" dirty="0"/>
              <a:t>ML3 OMS = système réglementaire reconnu comme stable, performant et fonctionnel à l'échelle internationale</a:t>
            </a:r>
          </a:p>
        </p:txBody>
      </p:sp>
      <p:sp>
        <p:nvSpPr>
          <p:cNvPr id="4" name="Espace réservé de la date 3"/>
          <p:cNvSpPr>
            <a:spLocks noGrp="1"/>
          </p:cNvSpPr>
          <p:nvPr>
            <p:ph type="dt" sz="half" idx="10"/>
          </p:nvPr>
        </p:nvSpPr>
        <p:spPr/>
        <p:txBody>
          <a:bodyPr/>
          <a:lstStyle/>
          <a:p>
            <a:fld id="{636AD71F-39FB-47AE-B037-083925FA4FD4}" type="datetime1">
              <a:rPr lang="en-US" smtClean="0"/>
              <a:pPr/>
              <a:t>7/27/2026</a:t>
            </a:fld>
            <a:endParaRPr lang="en-US"/>
          </a:p>
        </p:txBody>
      </p:sp>
      <p:sp>
        <p:nvSpPr>
          <p:cNvPr id="5" name="Espace réservé du numéro de diapositive 4"/>
          <p:cNvSpPr>
            <a:spLocks noGrp="1"/>
          </p:cNvSpPr>
          <p:nvPr>
            <p:ph type="sldNum" sz="quarter" idx="12"/>
          </p:nvPr>
        </p:nvSpPr>
        <p:spPr/>
        <p:txBody>
          <a:bodyPr/>
          <a:lstStyle/>
          <a:p>
            <a:fld id="{C1FF6DA9-008F-8B48-92A6-B652298478BF}" type="slidenum">
              <a:rPr lang="en-US" smtClean="0"/>
              <a:pPr/>
              <a:t>30</a:t>
            </a:fld>
            <a:endParaRPr lang="en-US"/>
          </a:p>
        </p:txBody>
      </p:sp>
      <p:sp>
        <p:nvSpPr>
          <p:cNvPr id="6" name="Espace réservé du pied de page 5"/>
          <p:cNvSpPr>
            <a:spLocks noGrp="1"/>
          </p:cNvSpPr>
          <p:nvPr>
            <p:ph type="ftr" sz="quarter" idx="11"/>
          </p:nvPr>
        </p:nvSpPr>
        <p:spPr/>
        <p:txBody>
          <a:bodyPr/>
          <a:lstStyle/>
          <a:p>
            <a:r>
              <a:rPr lang="en-US"/>
              <a:t>CNCP - 2026 Wafaa Agoumi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600" b="1" dirty="0"/>
              <a:t>Quelles perspectives pour le Maroc?</a:t>
            </a:r>
          </a:p>
        </p:txBody>
      </p:sp>
      <p:sp>
        <p:nvSpPr>
          <p:cNvPr id="3" name="Espace réservé du contenu 2"/>
          <p:cNvSpPr>
            <a:spLocks noGrp="1"/>
          </p:cNvSpPr>
          <p:nvPr>
            <p:ph idx="1"/>
          </p:nvPr>
        </p:nvSpPr>
        <p:spPr>
          <a:xfrm>
            <a:off x="457200" y="1254642"/>
            <a:ext cx="8229600" cy="5231218"/>
          </a:xfrm>
        </p:spPr>
        <p:txBody>
          <a:bodyPr>
            <a:normAutofit fontScale="40000" lnSpcReduction="20000"/>
          </a:bodyPr>
          <a:lstStyle/>
          <a:p>
            <a:pPr>
              <a:buNone/>
            </a:pPr>
            <a:r>
              <a:rPr lang="fr-FR" sz="4000" dirty="0"/>
              <a:t>L'expérience d'AVAREF montre qu'il est possible d'organiser des évaluations conjointes associant autorités réglementaires et comités d'éthique tout en préservant l'indépendance des décisions nationales.</a:t>
            </a:r>
          </a:p>
          <a:p>
            <a:pPr>
              <a:buNone/>
            </a:pPr>
            <a:r>
              <a:rPr lang="fr-FR" sz="4000" dirty="0"/>
              <a:t>Le dispositif marocain repose aujourd'hui sur une articulation séquentielle entre :</a:t>
            </a:r>
          </a:p>
          <a:p>
            <a:pPr lvl="1">
              <a:buFont typeface="Arial" pitchFamily="34" charset="0"/>
              <a:buChar char="•"/>
            </a:pPr>
            <a:r>
              <a:rPr lang="fr-FR" sz="4000" dirty="0"/>
              <a:t> les comités régionaux de protection des personnes ;</a:t>
            </a:r>
          </a:p>
          <a:p>
            <a:pPr lvl="1">
              <a:buFont typeface="Arial" pitchFamily="34" charset="0"/>
              <a:buChar char="•"/>
            </a:pPr>
            <a:r>
              <a:rPr lang="fr-FR" sz="4000" dirty="0"/>
              <a:t> la commission consultative scientifique ;</a:t>
            </a:r>
          </a:p>
          <a:p>
            <a:pPr lvl="1">
              <a:buFont typeface="Arial" pitchFamily="34" charset="0"/>
              <a:buChar char="•"/>
            </a:pPr>
            <a:r>
              <a:rPr lang="fr-FR" sz="4000" dirty="0"/>
              <a:t> La CNDP;</a:t>
            </a:r>
          </a:p>
          <a:p>
            <a:pPr lvl="1">
              <a:buFont typeface="Arial" pitchFamily="34" charset="0"/>
              <a:buChar char="•"/>
            </a:pPr>
            <a:r>
              <a:rPr lang="fr-FR" sz="4000" dirty="0"/>
              <a:t> l'AMMPS.</a:t>
            </a:r>
          </a:p>
          <a:p>
            <a:r>
              <a:rPr lang="fr-FR" sz="4000" dirty="0"/>
              <a:t>Le principal défi opérationnel de la réforme marocaine est désormais de garantir que les différentes évaluations (éthique, scientifique, réglementaire et protection des données) puissent être conduites de manière coordonnée, parallèle ou conjointe afin de respecter l'objectif réglementaire de 60 jours fixé par le décret 2.26.223.</a:t>
            </a:r>
          </a:p>
          <a:p>
            <a:r>
              <a:rPr lang="fr-FR" sz="4000" dirty="0"/>
              <a:t>L'expérience internationale montre que la réduction des délais ne dépend pas uniquement de l'existence d'un délai réglementaire, mais surtout de la synchronisation des différentes évaluations.</a:t>
            </a:r>
          </a:p>
          <a:p>
            <a:r>
              <a:rPr lang="fr-FR" sz="4000" dirty="0"/>
              <a:t>Objectifs potentiels :</a:t>
            </a:r>
          </a:p>
          <a:p>
            <a:pPr lvl="1">
              <a:buFont typeface="Arial" pitchFamily="34" charset="0"/>
              <a:buChar char="•"/>
            </a:pPr>
            <a:r>
              <a:rPr lang="fr-FR" sz="4000" dirty="0"/>
              <a:t>réduire les délais globaux d'évaluation ;</a:t>
            </a:r>
          </a:p>
          <a:p>
            <a:pPr lvl="1">
              <a:buFont typeface="Arial" pitchFamily="34" charset="0"/>
              <a:buChar char="•"/>
            </a:pPr>
            <a:r>
              <a:rPr lang="fr-FR" sz="4000" dirty="0"/>
              <a:t>éviter certaines demandes redondantes ;</a:t>
            </a:r>
          </a:p>
          <a:p>
            <a:pPr lvl="1">
              <a:buFont typeface="Arial" pitchFamily="34" charset="0"/>
              <a:buChar char="•"/>
            </a:pPr>
            <a:r>
              <a:rPr lang="fr-FR" sz="4000" dirty="0"/>
              <a:t>favoriser une compréhension partagée des enjeux scientifiques et éthiques ;</a:t>
            </a:r>
          </a:p>
          <a:p>
            <a:pPr lvl="1">
              <a:buFont typeface="Arial" pitchFamily="34" charset="0"/>
              <a:buChar char="•"/>
            </a:pPr>
            <a:r>
              <a:rPr lang="fr-FR" sz="4000" dirty="0"/>
              <a:t>renforcer la cohérence des évaluations.</a:t>
            </a:r>
          </a:p>
          <a:p>
            <a:r>
              <a:rPr lang="fr-FR" sz="4000" dirty="0"/>
              <a:t>Toute évolution devrait néanmoins préserver l'indépendance des comités régionaux et le caractère distinct des évaluations scientifiques, réglementaires et éthiques.</a:t>
            </a:r>
          </a:p>
          <a:p>
            <a:endParaRPr lang="fr-FR" dirty="0"/>
          </a:p>
        </p:txBody>
      </p:sp>
      <p:sp>
        <p:nvSpPr>
          <p:cNvPr id="4" name="Espace réservé de la date 3"/>
          <p:cNvSpPr>
            <a:spLocks noGrp="1"/>
          </p:cNvSpPr>
          <p:nvPr>
            <p:ph type="dt" sz="half" idx="10"/>
          </p:nvPr>
        </p:nvSpPr>
        <p:spPr/>
        <p:txBody>
          <a:bodyPr/>
          <a:lstStyle/>
          <a:p>
            <a:fld id="{BB589AD6-EAFA-4E74-AD0D-5E0F77EE5C93}" type="datetime1">
              <a:rPr lang="en-US" smtClean="0"/>
              <a:pPr/>
              <a:t>7/27/2026</a:t>
            </a:fld>
            <a:endParaRPr lang="en-US"/>
          </a:p>
        </p:txBody>
      </p:sp>
      <p:sp>
        <p:nvSpPr>
          <p:cNvPr id="5" name="Espace réservé du pied de page 4"/>
          <p:cNvSpPr>
            <a:spLocks noGrp="1"/>
          </p:cNvSpPr>
          <p:nvPr>
            <p:ph type="ftr" sz="quarter" idx="11"/>
          </p:nvPr>
        </p:nvSpPr>
        <p:spPr/>
        <p:txBody>
          <a:bodyPr/>
          <a:lstStyle/>
          <a:p>
            <a:r>
              <a:rPr lang="en-US"/>
              <a:t>CNCP - 2026 Wafaa Agoumi</a:t>
            </a:r>
          </a:p>
        </p:txBody>
      </p:sp>
      <p:sp>
        <p:nvSpPr>
          <p:cNvPr id="6" name="Espace réservé du numéro de diapositive 5"/>
          <p:cNvSpPr>
            <a:spLocks noGrp="1"/>
          </p:cNvSpPr>
          <p:nvPr>
            <p:ph type="sldNum" sz="quarter" idx="12"/>
          </p:nvPr>
        </p:nvSpPr>
        <p:spPr/>
        <p:txBody>
          <a:bodyPr/>
          <a:lstStyle/>
          <a:p>
            <a:fld id="{C1FF6DA9-008F-8B48-92A6-B652298478BF}" type="slidenum">
              <a:rPr lang="en-US" smtClean="0"/>
              <a:pPr/>
              <a:t>31</a:t>
            </a:fld>
            <a:endParaRPr lang="en-US"/>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3600" b="1"/>
              <a:t>Comparaison Europe / Afrique / Maroc</a:t>
            </a:r>
          </a:p>
        </p:txBody>
      </p:sp>
      <p:sp>
        <p:nvSpPr>
          <p:cNvPr id="3" name="Content Placeholder 2"/>
          <p:cNvSpPr>
            <a:spLocks noGrp="1"/>
          </p:cNvSpPr>
          <p:nvPr>
            <p:ph idx="1"/>
          </p:nvPr>
        </p:nvSpPr>
        <p:spPr>
          <a:xfrm>
            <a:off x="457200" y="1274323"/>
            <a:ext cx="8229600" cy="5082027"/>
          </a:xfrm>
        </p:spPr>
        <p:txBody>
          <a:bodyPr>
            <a:noAutofit/>
          </a:bodyPr>
          <a:lstStyle/>
          <a:p>
            <a:pPr>
              <a:buNone/>
            </a:pPr>
            <a:r>
              <a:rPr sz="1800" b="1"/>
              <a:t>Europe (CTIS)</a:t>
            </a:r>
          </a:p>
          <a:p>
            <a:pPr>
              <a:buNone/>
            </a:pPr>
            <a:r>
              <a:rPr lang="fr-FR" sz="1800" dirty="0"/>
              <a:t>       </a:t>
            </a:r>
            <a:r>
              <a:rPr sz="1800"/>
              <a:t>• coordination réglementaire centralisée</a:t>
            </a:r>
          </a:p>
          <a:p>
            <a:pPr>
              <a:buNone/>
            </a:pPr>
            <a:r>
              <a:rPr lang="fr-FR" sz="1800" dirty="0"/>
              <a:t>       </a:t>
            </a:r>
            <a:r>
              <a:rPr sz="1800"/>
              <a:t>• État membre rapporteur</a:t>
            </a:r>
          </a:p>
          <a:p>
            <a:pPr>
              <a:buNone/>
            </a:pPr>
            <a:r>
              <a:rPr lang="fr-FR" sz="1800" dirty="0"/>
              <a:t>       </a:t>
            </a:r>
            <a:r>
              <a:rPr sz="1800"/>
              <a:t>• articulation nationale des évaluations éthiques</a:t>
            </a:r>
          </a:p>
          <a:p>
            <a:pPr>
              <a:buNone/>
            </a:pPr>
            <a:r>
              <a:rPr sz="1800" b="1"/>
              <a:t>Afrique (AVAREF)</a:t>
            </a:r>
          </a:p>
          <a:p>
            <a:pPr>
              <a:buNone/>
            </a:pPr>
            <a:r>
              <a:rPr lang="fr-FR" sz="1800" dirty="0"/>
              <a:t>       </a:t>
            </a:r>
            <a:r>
              <a:rPr sz="1800"/>
              <a:t>• évaluations conjointes multi-pays</a:t>
            </a:r>
          </a:p>
          <a:p>
            <a:pPr>
              <a:buNone/>
            </a:pPr>
            <a:r>
              <a:rPr lang="fr-FR" sz="1800" dirty="0"/>
              <a:t>       </a:t>
            </a:r>
            <a:r>
              <a:rPr sz="1800"/>
              <a:t>• intégration simultanée autorités réglementaires / comités d’éthique</a:t>
            </a:r>
          </a:p>
          <a:p>
            <a:pPr>
              <a:buNone/>
            </a:pPr>
            <a:r>
              <a:rPr lang="fr-FR" sz="1800" dirty="0"/>
              <a:t>       </a:t>
            </a:r>
            <a:r>
              <a:rPr sz="1800"/>
              <a:t>• décisions nationales conservées</a:t>
            </a:r>
          </a:p>
          <a:p>
            <a:pPr>
              <a:buNone/>
            </a:pPr>
            <a:r>
              <a:rPr sz="1800" b="1"/>
              <a:t>Maroc</a:t>
            </a:r>
          </a:p>
          <a:p>
            <a:pPr>
              <a:buNone/>
            </a:pPr>
            <a:r>
              <a:rPr lang="fr-FR" sz="1800" dirty="0"/>
              <a:t>       </a:t>
            </a:r>
            <a:r>
              <a:rPr sz="1800"/>
              <a:t>•</a:t>
            </a:r>
            <a:r>
              <a:rPr lang="fr-FR" sz="1800" dirty="0"/>
              <a:t> évaluation tripartite</a:t>
            </a:r>
            <a:endParaRPr sz="1800"/>
          </a:p>
          <a:p>
            <a:pPr>
              <a:buNone/>
            </a:pPr>
            <a:r>
              <a:rPr lang="fr-FR" sz="1800" dirty="0"/>
              <a:t>       </a:t>
            </a:r>
            <a:r>
              <a:rPr sz="1800"/>
              <a:t>•</a:t>
            </a:r>
            <a:r>
              <a:rPr lang="fr-FR" sz="1800" dirty="0"/>
              <a:t> articulation entre évaluation éthique, évaluation réglementaire et protection des données personnelles</a:t>
            </a:r>
            <a:endParaRPr sz="1800"/>
          </a:p>
          <a:p>
            <a:pPr>
              <a:buNone/>
            </a:pPr>
            <a:r>
              <a:rPr lang="fr-FR" sz="1800" dirty="0"/>
              <a:t>       </a:t>
            </a:r>
            <a:r>
              <a:rPr sz="1800"/>
              <a:t>• renforcement du rôle de l’AMMPS</a:t>
            </a:r>
          </a:p>
          <a:p>
            <a:pPr>
              <a:buNone/>
            </a:pPr>
            <a:r>
              <a:rPr lang="fr-FR" sz="1800" dirty="0"/>
              <a:t>       </a:t>
            </a:r>
            <a:r>
              <a:rPr sz="1800"/>
              <a:t>• digitalisation et structuration des délais</a:t>
            </a:r>
          </a:p>
        </p:txBody>
      </p:sp>
      <p:sp>
        <p:nvSpPr>
          <p:cNvPr id="4" name="TextBox 3"/>
          <p:cNvSpPr txBox="1"/>
          <p:nvPr/>
        </p:nvSpPr>
        <p:spPr>
          <a:xfrm>
            <a:off x="0" y="6096000"/>
            <a:ext cx="2125903" cy="400110"/>
          </a:xfrm>
          <a:prstGeom prst="rect">
            <a:avLst/>
          </a:prstGeom>
          <a:noFill/>
        </p:spPr>
        <p:txBody>
          <a:bodyPr wrap="none">
            <a:spAutoFit/>
          </a:bodyPr>
          <a:lstStyle/>
          <a:p>
            <a:pPr>
              <a:defRPr sz="1000"/>
            </a:pPr>
            <a:endParaRPr lang="fr-FR" dirty="0"/>
          </a:p>
          <a:p>
            <a:pPr>
              <a:defRPr sz="1000"/>
            </a:pPr>
            <a:r>
              <a:t>Références : EU Regulation 536/2014</a:t>
            </a:r>
          </a:p>
        </p:txBody>
      </p:sp>
      <p:sp>
        <p:nvSpPr>
          <p:cNvPr id="5" name="Espace réservé de la date 4"/>
          <p:cNvSpPr>
            <a:spLocks noGrp="1"/>
          </p:cNvSpPr>
          <p:nvPr>
            <p:ph type="dt" sz="half" idx="10"/>
          </p:nvPr>
        </p:nvSpPr>
        <p:spPr/>
        <p:txBody>
          <a:bodyPr/>
          <a:lstStyle/>
          <a:p>
            <a:fld id="{0AC0A398-FED6-4D98-9AE6-D14B5C46ED9E}" type="datetime1">
              <a:rPr lang="en-US" smtClean="0"/>
              <a:pPr/>
              <a:t>7/27/2026</a:t>
            </a:fld>
            <a:endParaRPr lang="en-US" dirty="0"/>
          </a:p>
        </p:txBody>
      </p:sp>
      <p:sp>
        <p:nvSpPr>
          <p:cNvPr id="6" name="Espace réservé du numéro de diapositive 5"/>
          <p:cNvSpPr>
            <a:spLocks noGrp="1"/>
          </p:cNvSpPr>
          <p:nvPr>
            <p:ph type="sldNum" sz="quarter" idx="12"/>
          </p:nvPr>
        </p:nvSpPr>
        <p:spPr/>
        <p:txBody>
          <a:bodyPr/>
          <a:lstStyle/>
          <a:p>
            <a:fld id="{C1FF6DA9-008F-8B48-92A6-B652298478BF}" type="slidenum">
              <a:rPr lang="en-US" smtClean="0"/>
              <a:pPr/>
              <a:t>32</a:t>
            </a:fld>
            <a:endParaRPr lang="en-US"/>
          </a:p>
        </p:txBody>
      </p:sp>
      <p:sp>
        <p:nvSpPr>
          <p:cNvPr id="7" name="Espace réservé du pied de page 6"/>
          <p:cNvSpPr>
            <a:spLocks noGrp="1"/>
          </p:cNvSpPr>
          <p:nvPr>
            <p:ph type="ftr" sz="quarter" idx="11"/>
          </p:nvPr>
        </p:nvSpPr>
        <p:spPr/>
        <p:txBody>
          <a:bodyPr/>
          <a:lstStyle/>
          <a:p>
            <a:r>
              <a:rPr lang="en-US"/>
              <a:t>CNCP - 2026 Wafaa Agoumi</a:t>
            </a:r>
          </a:p>
        </p:txBody>
      </p:sp>
      <p:sp>
        <p:nvSpPr>
          <p:cNvPr id="8" name="Flèche droite rayée 7"/>
          <p:cNvSpPr/>
          <p:nvPr/>
        </p:nvSpPr>
        <p:spPr>
          <a:xfrm>
            <a:off x="710119" y="6014465"/>
            <a:ext cx="457200" cy="260350"/>
          </a:xfrm>
          <a:prstGeom prst="striped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9" name="ZoneTexte 8"/>
          <p:cNvSpPr txBox="1"/>
          <p:nvPr/>
        </p:nvSpPr>
        <p:spPr>
          <a:xfrm>
            <a:off x="1167320" y="5965825"/>
            <a:ext cx="7840494" cy="646331"/>
          </a:xfrm>
          <a:prstGeom prst="rect">
            <a:avLst/>
          </a:prstGeom>
          <a:noFill/>
        </p:spPr>
        <p:txBody>
          <a:bodyPr wrap="square" rtlCol="0">
            <a:spAutoFit/>
          </a:bodyPr>
          <a:lstStyle/>
          <a:p>
            <a:r>
              <a:rPr lang="fr-FR" dirty="0"/>
              <a:t>Ce n'est donc pas la centralisation qui crée la performance. C'est la coordination.</a:t>
            </a:r>
          </a:p>
          <a:p>
            <a:endParaRPr lang="fr-F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sz="4000" b="1" dirty="0"/>
              <a:t>Messages clés à retenir</a:t>
            </a:r>
            <a:br>
              <a:rPr lang="fr-FR" dirty="0"/>
            </a:br>
            <a:endParaRPr lang="fr-FR" dirty="0"/>
          </a:p>
        </p:txBody>
      </p:sp>
      <p:sp>
        <p:nvSpPr>
          <p:cNvPr id="3" name="Espace réservé du contenu 2"/>
          <p:cNvSpPr>
            <a:spLocks noGrp="1"/>
          </p:cNvSpPr>
          <p:nvPr>
            <p:ph idx="1"/>
          </p:nvPr>
        </p:nvSpPr>
        <p:spPr>
          <a:xfrm>
            <a:off x="457200" y="963038"/>
            <a:ext cx="8229600" cy="5586618"/>
          </a:xfrm>
          <a:noFill/>
        </p:spPr>
        <p:txBody>
          <a:bodyPr>
            <a:noAutofit/>
          </a:bodyPr>
          <a:lstStyle/>
          <a:p>
            <a:pPr algn="just">
              <a:buNone/>
            </a:pPr>
            <a:r>
              <a:rPr lang="fr-FR" sz="1700" b="1" dirty="0"/>
              <a:t>1. Les coopérations africaines ont démontré l'intérêt des évaluations coordonnées</a:t>
            </a:r>
          </a:p>
          <a:p>
            <a:pPr algn="just">
              <a:buNone/>
            </a:pPr>
            <a:r>
              <a:rPr lang="fr-FR" sz="1700" dirty="0"/>
              <a:t>👉 </a:t>
            </a:r>
            <a:r>
              <a:rPr lang="fr-FR" sz="1800" dirty="0"/>
              <a:t>AVAREF a montré qu'il est possible de renforcer la qualité des évaluations tout en réduisant les délais grâce à une collaboration structurée entre autorités réglementaires et comités d'éthique.</a:t>
            </a:r>
            <a:endParaRPr lang="fr-FR" sz="1700" dirty="0"/>
          </a:p>
          <a:p>
            <a:pPr algn="just">
              <a:buNone/>
            </a:pPr>
            <a:r>
              <a:rPr lang="fr-FR" sz="1700" b="1" dirty="0"/>
              <a:t>2. L'AMA représente une nouvelle étape de la gouvernance africaine</a:t>
            </a:r>
          </a:p>
          <a:p>
            <a:pPr algn="just">
              <a:buNone/>
            </a:pPr>
            <a:r>
              <a:rPr lang="fr-FR" sz="1700" dirty="0"/>
              <a:t>👉 Son défi sera de transformer les acquis de l'harmonisation</a:t>
            </a:r>
            <a:r>
              <a:rPr lang="fr-FR" sz="1800" b="1" dirty="0"/>
              <a:t> de l'AMRH et d'AVAREF</a:t>
            </a:r>
            <a:r>
              <a:rPr lang="fr-FR" sz="1700" dirty="0"/>
              <a:t> en mécanismes durables de coopération continentale.</a:t>
            </a:r>
          </a:p>
          <a:p>
            <a:pPr algn="just">
              <a:buNone/>
            </a:pPr>
            <a:r>
              <a:rPr lang="fr-FR" sz="1700" b="1" dirty="0"/>
              <a:t>3. La réforme marocaine de 2026 renforce la gouvernance des recherches biomédicales</a:t>
            </a:r>
          </a:p>
          <a:p>
            <a:pPr algn="just">
              <a:buNone/>
            </a:pPr>
            <a:r>
              <a:rPr lang="fr-FR" sz="1700" dirty="0"/>
              <a:t>👉 Une gouvernance fondée sur des expertises complémentaires ( AMMPS, CRPP, CNDP) et la digitalisation des procédures</a:t>
            </a:r>
          </a:p>
          <a:p>
            <a:pPr algn="just">
              <a:buNone/>
            </a:pPr>
            <a:r>
              <a:rPr lang="fr-FR" sz="1700" b="1" dirty="0"/>
              <a:t>4. </a:t>
            </a:r>
            <a:r>
              <a:rPr lang="fr-FR" sz="1800" b="1" dirty="0"/>
              <a:t>Le véritable défi est désormais l'opérationnalisation</a:t>
            </a:r>
          </a:p>
          <a:p>
            <a:pPr algn="just">
              <a:buNone/>
            </a:pPr>
            <a:r>
              <a:rPr lang="fr-FR" sz="1800" dirty="0"/>
              <a:t>L'efficacité du dispositif dépendra moins de l'existence de délais réglementaires que de la capacité des différents acteurs à coordonner leurs évaluations tout en préservant leur indépendance.</a:t>
            </a:r>
          </a:p>
          <a:p>
            <a:pPr algn="just">
              <a:buNone/>
            </a:pPr>
            <a:r>
              <a:rPr lang="fr-FR" sz="1700" dirty="0"/>
              <a:t>👉</a:t>
            </a:r>
            <a:r>
              <a:rPr lang="fr-FR" sz="1800" dirty="0"/>
              <a:t> L'expérience du CTIS européen et des Joint </a:t>
            </a:r>
            <a:r>
              <a:rPr lang="fr-FR" sz="1800" dirty="0" err="1"/>
              <a:t>Reviews</a:t>
            </a:r>
            <a:r>
              <a:rPr lang="fr-FR" sz="1800" dirty="0"/>
              <a:t> d'AVAREF montre que la réduction des délais repose moins sur la centralisation des décisions que sur la synchronisation des différentes évaluations. Cette logique pourrait constituer une source d'inspiration pour l'opérationnalisation du délai réglementaire de 60 jours prévu par la réforme marocaine.</a:t>
            </a:r>
          </a:p>
        </p:txBody>
      </p:sp>
      <p:sp>
        <p:nvSpPr>
          <p:cNvPr id="4" name="Espace réservé de la date 3"/>
          <p:cNvSpPr>
            <a:spLocks noGrp="1"/>
          </p:cNvSpPr>
          <p:nvPr>
            <p:ph type="dt" sz="half" idx="10"/>
          </p:nvPr>
        </p:nvSpPr>
        <p:spPr/>
        <p:txBody>
          <a:bodyPr/>
          <a:lstStyle/>
          <a:p>
            <a:fld id="{1B932120-1839-4CD1-A7CB-4BA7B0BA44CB}" type="datetime1">
              <a:rPr lang="en-US" smtClean="0"/>
              <a:pPr/>
              <a:t>7/27/2026</a:t>
            </a:fld>
            <a:endParaRPr lang="en-US" dirty="0"/>
          </a:p>
        </p:txBody>
      </p:sp>
      <p:sp>
        <p:nvSpPr>
          <p:cNvPr id="5" name="Espace réservé du pied de page 4"/>
          <p:cNvSpPr>
            <a:spLocks noGrp="1"/>
          </p:cNvSpPr>
          <p:nvPr>
            <p:ph type="ftr" sz="quarter" idx="11"/>
          </p:nvPr>
        </p:nvSpPr>
        <p:spPr/>
        <p:txBody>
          <a:bodyPr/>
          <a:lstStyle/>
          <a:p>
            <a:r>
              <a:rPr lang="en-US" dirty="0"/>
              <a:t>CNCP - 2026 </a:t>
            </a:r>
            <a:r>
              <a:rPr lang="en-US" dirty="0" err="1"/>
              <a:t>Wafaa</a:t>
            </a:r>
            <a:r>
              <a:rPr lang="en-US" dirty="0"/>
              <a:t> </a:t>
            </a:r>
            <a:r>
              <a:rPr lang="en-US" dirty="0" err="1"/>
              <a:t>Agoumi</a:t>
            </a:r>
            <a:endParaRPr lang="en-US" dirty="0"/>
          </a:p>
        </p:txBody>
      </p:sp>
      <p:sp>
        <p:nvSpPr>
          <p:cNvPr id="6" name="Espace réservé du numéro de diapositive 5"/>
          <p:cNvSpPr>
            <a:spLocks noGrp="1"/>
          </p:cNvSpPr>
          <p:nvPr>
            <p:ph type="sldNum" sz="quarter" idx="12"/>
          </p:nvPr>
        </p:nvSpPr>
        <p:spPr/>
        <p:txBody>
          <a:bodyPr/>
          <a:lstStyle/>
          <a:p>
            <a:fld id="{C1FF6DA9-008F-8B48-92A6-B652298478BF}" type="slidenum">
              <a:rPr lang="en-US" smtClean="0"/>
              <a:pPr/>
              <a:t>33</a:t>
            </a:fld>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3600" b="1"/>
              <a:t>Conclusion</a:t>
            </a:r>
          </a:p>
        </p:txBody>
      </p:sp>
      <p:sp>
        <p:nvSpPr>
          <p:cNvPr id="3" name="Content Placeholder 2"/>
          <p:cNvSpPr>
            <a:spLocks noGrp="1"/>
          </p:cNvSpPr>
          <p:nvPr>
            <p:ph idx="1"/>
          </p:nvPr>
        </p:nvSpPr>
        <p:spPr/>
        <p:txBody>
          <a:bodyPr>
            <a:normAutofit fontScale="77500" lnSpcReduction="20000"/>
          </a:bodyPr>
          <a:lstStyle/>
          <a:p>
            <a:pPr algn="just"/>
            <a:r>
              <a:t>Modèle africain collaboratif</a:t>
            </a:r>
            <a:r>
              <a:rPr lang="fr-FR" dirty="0"/>
              <a:t> avec l’</a:t>
            </a:r>
            <a:r>
              <a:t>AVAREF </a:t>
            </a:r>
            <a:r>
              <a:rPr lang="fr-FR" dirty="0"/>
              <a:t>comme </a:t>
            </a:r>
            <a:r>
              <a:t>innovation clé</a:t>
            </a:r>
            <a:r>
              <a:rPr lang="fr-FR" dirty="0"/>
              <a:t>e</a:t>
            </a:r>
            <a:endParaRPr/>
          </a:p>
          <a:p>
            <a:pPr algn="just"/>
            <a:r>
              <a:rPr lang="fr-FR" dirty="0"/>
              <a:t>L’Afrique est en train de construire un modèle original, combinant harmonisation réglementaire et collaboration éthique. </a:t>
            </a:r>
          </a:p>
          <a:p>
            <a:pPr algn="just"/>
            <a:r>
              <a:rPr lang="fr-FR" dirty="0"/>
              <a:t>Le Maroc, avec la mise en place de l’AMMPS, est à un moment charnière pour s’inscrire pleinement dans cette dynamique continentale. </a:t>
            </a:r>
          </a:p>
          <a:p>
            <a:pPr algn="just"/>
            <a:r>
              <a:rPr lang="fr-FR" dirty="0"/>
              <a:t>L'expérience africaine montre qu'une meilleure coordination entre expertise réglementaire, expertise scientifique et expertise éthique peut accélérer l'accès à la recherche clinique tout en préservant la protection des participants.</a:t>
            </a:r>
            <a:endParaRPr/>
          </a:p>
        </p:txBody>
      </p:sp>
      <p:sp>
        <p:nvSpPr>
          <p:cNvPr id="4" name="Espace réservé de la date 3"/>
          <p:cNvSpPr>
            <a:spLocks noGrp="1"/>
          </p:cNvSpPr>
          <p:nvPr>
            <p:ph type="dt" sz="half" idx="10"/>
          </p:nvPr>
        </p:nvSpPr>
        <p:spPr/>
        <p:txBody>
          <a:bodyPr/>
          <a:lstStyle/>
          <a:p>
            <a:fld id="{48D90114-5958-4F3A-936C-4E5E0289209F}" type="datetime1">
              <a:rPr lang="en-US" smtClean="0"/>
              <a:pPr/>
              <a:t>7/27/2026</a:t>
            </a:fld>
            <a:endParaRPr lang="en-US"/>
          </a:p>
        </p:txBody>
      </p:sp>
      <p:sp>
        <p:nvSpPr>
          <p:cNvPr id="5" name="Espace réservé du numéro de diapositive 4"/>
          <p:cNvSpPr>
            <a:spLocks noGrp="1"/>
          </p:cNvSpPr>
          <p:nvPr>
            <p:ph type="sldNum" sz="quarter" idx="12"/>
          </p:nvPr>
        </p:nvSpPr>
        <p:spPr/>
        <p:txBody>
          <a:bodyPr/>
          <a:lstStyle/>
          <a:p>
            <a:fld id="{C1FF6DA9-008F-8B48-92A6-B652298478BF}" type="slidenum">
              <a:rPr lang="en-US" smtClean="0"/>
              <a:pPr/>
              <a:t>34</a:t>
            </a:fld>
            <a:endParaRPr lang="en-US" dirty="0"/>
          </a:p>
        </p:txBody>
      </p:sp>
      <p:sp>
        <p:nvSpPr>
          <p:cNvPr id="6" name="Espace réservé du pied de page 5"/>
          <p:cNvSpPr>
            <a:spLocks noGrp="1"/>
          </p:cNvSpPr>
          <p:nvPr>
            <p:ph type="ftr" sz="quarter" idx="11"/>
          </p:nvPr>
        </p:nvSpPr>
        <p:spPr/>
        <p:txBody>
          <a:bodyPr/>
          <a:lstStyle/>
          <a:p>
            <a:r>
              <a:rPr lang="en-US"/>
              <a:t>CNCP - 2026 Wafaa Agoumi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Références</a:t>
            </a:r>
          </a:p>
        </p:txBody>
      </p:sp>
      <p:sp>
        <p:nvSpPr>
          <p:cNvPr id="3" name="Espace réservé du contenu 2"/>
          <p:cNvSpPr>
            <a:spLocks noGrp="1"/>
          </p:cNvSpPr>
          <p:nvPr>
            <p:ph idx="1"/>
          </p:nvPr>
        </p:nvSpPr>
        <p:spPr/>
        <p:txBody>
          <a:bodyPr>
            <a:normAutofit fontScale="92500" lnSpcReduction="20000"/>
          </a:bodyPr>
          <a:lstStyle/>
          <a:p>
            <a:r>
              <a:rPr lang="en-US" dirty="0"/>
              <a:t>WHO AVAREF Joint Review Reports </a:t>
            </a:r>
          </a:p>
          <a:p>
            <a:r>
              <a:rPr lang="en-US" dirty="0"/>
              <a:t>WHO, </a:t>
            </a:r>
            <a:r>
              <a:rPr lang="en-US" i="1" dirty="0"/>
              <a:t>AVAREF Joint Review Guidelines</a:t>
            </a:r>
            <a:r>
              <a:rPr lang="en-US" dirty="0"/>
              <a:t>, 2019</a:t>
            </a:r>
          </a:p>
          <a:p>
            <a:r>
              <a:rPr lang="en-US" dirty="0"/>
              <a:t>Tinto et al., </a:t>
            </a:r>
            <a:r>
              <a:rPr lang="en-US" i="1" dirty="0"/>
              <a:t>BMJ Global Health</a:t>
            </a:r>
            <a:r>
              <a:rPr lang="en-US" dirty="0"/>
              <a:t>, 2019</a:t>
            </a:r>
          </a:p>
          <a:p>
            <a:r>
              <a:rPr lang="en-US" dirty="0"/>
              <a:t>AUDA-NEPAD, AMRH </a:t>
            </a:r>
            <a:r>
              <a:rPr lang="en-US" dirty="0" err="1"/>
              <a:t>Programme</a:t>
            </a:r>
            <a:r>
              <a:rPr lang="en-US" dirty="0"/>
              <a:t> </a:t>
            </a:r>
          </a:p>
          <a:p>
            <a:r>
              <a:rPr lang="en-US" dirty="0"/>
              <a:t>World Bank, </a:t>
            </a:r>
            <a:r>
              <a:rPr lang="en-US" i="1" dirty="0"/>
              <a:t>Medicines Regulatory Harmonization in Africa</a:t>
            </a:r>
            <a:r>
              <a:rPr lang="en-US" dirty="0"/>
              <a:t>, 2018</a:t>
            </a:r>
          </a:p>
          <a:p>
            <a:r>
              <a:rPr lang="it-IT" dirty="0"/>
              <a:t>Ndomondo-Sigonda et al., </a:t>
            </a:r>
            <a:r>
              <a:rPr lang="it-IT" i="1" dirty="0"/>
              <a:t>Nature Medicine</a:t>
            </a:r>
            <a:r>
              <a:rPr lang="it-IT" dirty="0"/>
              <a:t>, 2020</a:t>
            </a:r>
            <a:endParaRPr lang="en-US" dirty="0"/>
          </a:p>
          <a:p>
            <a:r>
              <a:rPr lang="en-US" dirty="0"/>
              <a:t>African Union, AMA Treaty </a:t>
            </a:r>
          </a:p>
          <a:p>
            <a:r>
              <a:rPr lang="en-US" dirty="0"/>
              <a:t>AUDA-NEPAD, AMA overview</a:t>
            </a:r>
          </a:p>
          <a:p>
            <a:r>
              <a:rPr lang="fr-FR" dirty="0">
                <a:hlinkClick r:id="rId2"/>
              </a:rPr>
              <a:t>https://clinicaltrials.gov</a:t>
            </a:r>
            <a:r>
              <a:rPr lang="fr-FR">
                <a:hlinkClick r:id="rId2"/>
              </a:rPr>
              <a:t>/</a:t>
            </a:r>
            <a:r>
              <a:rPr lang="fr-FR"/>
              <a:t> consulté le 11 juin 2026</a:t>
            </a:r>
            <a:endParaRPr lang="fr-FR" dirty="0"/>
          </a:p>
        </p:txBody>
      </p:sp>
      <p:sp>
        <p:nvSpPr>
          <p:cNvPr id="4" name="Espace réservé de la date 3"/>
          <p:cNvSpPr>
            <a:spLocks noGrp="1"/>
          </p:cNvSpPr>
          <p:nvPr>
            <p:ph type="dt" sz="half" idx="10"/>
          </p:nvPr>
        </p:nvSpPr>
        <p:spPr/>
        <p:txBody>
          <a:bodyPr/>
          <a:lstStyle/>
          <a:p>
            <a:fld id="{1FD85BE7-8F6D-4EB4-B0C0-D6D583F2394D}" type="datetime1">
              <a:rPr lang="en-US" smtClean="0"/>
              <a:pPr/>
              <a:t>7/27/2026</a:t>
            </a:fld>
            <a:endParaRPr lang="en-US"/>
          </a:p>
        </p:txBody>
      </p:sp>
      <p:sp>
        <p:nvSpPr>
          <p:cNvPr id="5" name="Espace réservé du numéro de diapositive 4"/>
          <p:cNvSpPr>
            <a:spLocks noGrp="1"/>
          </p:cNvSpPr>
          <p:nvPr>
            <p:ph type="sldNum" sz="quarter" idx="12"/>
          </p:nvPr>
        </p:nvSpPr>
        <p:spPr/>
        <p:txBody>
          <a:bodyPr/>
          <a:lstStyle/>
          <a:p>
            <a:fld id="{C1FF6DA9-008F-8B48-92A6-B652298478BF}" type="slidenum">
              <a:rPr lang="en-US" smtClean="0"/>
              <a:pPr/>
              <a:t>35</a:t>
            </a:fld>
            <a:endParaRPr lang="en-US"/>
          </a:p>
        </p:txBody>
      </p:sp>
      <p:sp>
        <p:nvSpPr>
          <p:cNvPr id="6" name="Espace réservé du pied de page 5"/>
          <p:cNvSpPr>
            <a:spLocks noGrp="1"/>
          </p:cNvSpPr>
          <p:nvPr>
            <p:ph type="ftr" sz="quarter" idx="11"/>
          </p:nvPr>
        </p:nvSpPr>
        <p:spPr/>
        <p:txBody>
          <a:bodyPr/>
          <a:lstStyle/>
          <a:p>
            <a:r>
              <a:rPr lang="en-US"/>
              <a:t>CNCP - 2026 Wafaa Agoumi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3600" b="1"/>
              <a:t>Problématique</a:t>
            </a:r>
          </a:p>
        </p:txBody>
      </p:sp>
      <p:sp>
        <p:nvSpPr>
          <p:cNvPr id="3" name="Content Placeholder 2"/>
          <p:cNvSpPr>
            <a:spLocks noGrp="1"/>
          </p:cNvSpPr>
          <p:nvPr>
            <p:ph idx="1"/>
          </p:nvPr>
        </p:nvSpPr>
        <p:spPr/>
        <p:txBody>
          <a:bodyPr>
            <a:normAutofit fontScale="92500" lnSpcReduction="20000"/>
          </a:bodyPr>
          <a:lstStyle/>
          <a:p>
            <a:r>
              <a:rPr lang="fr-FR" dirty="0"/>
              <a:t>Évaluations </a:t>
            </a:r>
            <a:r>
              <a:rPr lang="fr-FR" b="1" dirty="0"/>
              <a:t>multiples et indépendantes</a:t>
            </a:r>
            <a:r>
              <a:rPr lang="fr-FR" dirty="0"/>
              <a:t> par pays </a:t>
            </a:r>
          </a:p>
          <a:p>
            <a:r>
              <a:rPr lang="fr-FR" dirty="0"/>
              <a:t>Absence de : </a:t>
            </a:r>
          </a:p>
          <a:p>
            <a:pPr lvl="1"/>
            <a:r>
              <a:rPr lang="fr-FR" dirty="0"/>
              <a:t>procédures conjointes systématiques </a:t>
            </a:r>
          </a:p>
          <a:p>
            <a:pPr lvl="1"/>
            <a:r>
              <a:rPr lang="fr-FR" dirty="0"/>
              <a:t>calendriers harmonisés </a:t>
            </a:r>
          </a:p>
          <a:p>
            <a:pPr lvl="1"/>
            <a:r>
              <a:rPr lang="fr-FR" dirty="0"/>
              <a:t>standards uniformes </a:t>
            </a:r>
          </a:p>
          <a:p>
            <a:pPr>
              <a:buFont typeface="Arial" pitchFamily="34" charset="0"/>
              <a:buChar char="•"/>
            </a:pPr>
            <a:r>
              <a:rPr lang="fr-FR" dirty="0"/>
              <a:t>Délais longs et variables</a:t>
            </a:r>
          </a:p>
          <a:p>
            <a:pPr>
              <a:buNone/>
            </a:pPr>
            <a:br>
              <a:rPr lang="fr-FR" dirty="0"/>
            </a:br>
            <a:r>
              <a:rPr lang="fr-FR" b="1" dirty="0"/>
              <a:t>“Absence de mécanismes structurés d’évaluation conjointe ou coordonnée des essais cliniques à l’échelle continentale”</a:t>
            </a:r>
            <a:endParaRPr lang="fr-FR" dirty="0"/>
          </a:p>
          <a:p>
            <a:endParaRPr/>
          </a:p>
        </p:txBody>
      </p:sp>
      <p:sp>
        <p:nvSpPr>
          <p:cNvPr id="4" name="Espace réservé de la date 3"/>
          <p:cNvSpPr>
            <a:spLocks noGrp="1"/>
          </p:cNvSpPr>
          <p:nvPr>
            <p:ph type="dt" sz="half" idx="10"/>
          </p:nvPr>
        </p:nvSpPr>
        <p:spPr/>
        <p:txBody>
          <a:bodyPr/>
          <a:lstStyle/>
          <a:p>
            <a:fld id="{116E5651-C1C1-4434-8B6F-1883B5DBBC20}" type="datetime1">
              <a:rPr lang="en-US" smtClean="0"/>
              <a:pPr/>
              <a:t>7/27/2026</a:t>
            </a:fld>
            <a:endParaRPr lang="en-US"/>
          </a:p>
        </p:txBody>
      </p:sp>
      <p:sp>
        <p:nvSpPr>
          <p:cNvPr id="5" name="Espace réservé du numéro de diapositive 4"/>
          <p:cNvSpPr>
            <a:spLocks noGrp="1"/>
          </p:cNvSpPr>
          <p:nvPr>
            <p:ph type="sldNum" sz="quarter" idx="12"/>
          </p:nvPr>
        </p:nvSpPr>
        <p:spPr/>
        <p:txBody>
          <a:bodyPr/>
          <a:lstStyle/>
          <a:p>
            <a:fld id="{C1FF6DA9-008F-8B48-92A6-B652298478BF}" type="slidenum">
              <a:rPr lang="en-US" smtClean="0"/>
              <a:pPr/>
              <a:t>4</a:t>
            </a:fld>
            <a:endParaRPr lang="en-US"/>
          </a:p>
        </p:txBody>
      </p:sp>
      <p:sp>
        <p:nvSpPr>
          <p:cNvPr id="6" name="Espace réservé du pied de page 5"/>
          <p:cNvSpPr>
            <a:spLocks noGrp="1"/>
          </p:cNvSpPr>
          <p:nvPr>
            <p:ph type="ftr" sz="quarter" idx="11"/>
          </p:nvPr>
        </p:nvSpPr>
        <p:spPr/>
        <p:txBody>
          <a:bodyPr/>
          <a:lstStyle/>
          <a:p>
            <a:r>
              <a:rPr lang="en-US"/>
              <a:t>CNCP - 2026 Wafaa Agoumi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200" b="1" dirty="0">
                <a:latin typeface="峐폔S餻岛"/>
              </a:rPr>
              <a:t>Initiative d’harmonisation via AMRH</a:t>
            </a:r>
          </a:p>
        </p:txBody>
      </p:sp>
      <p:sp>
        <p:nvSpPr>
          <p:cNvPr id="3" name="Espace réservé du contenu 2"/>
          <p:cNvSpPr>
            <a:spLocks noGrp="1"/>
          </p:cNvSpPr>
          <p:nvPr>
            <p:ph idx="1"/>
          </p:nvPr>
        </p:nvSpPr>
        <p:spPr>
          <a:xfrm>
            <a:off x="457200" y="1148316"/>
            <a:ext cx="8229600" cy="5208034"/>
          </a:xfrm>
        </p:spPr>
        <p:txBody>
          <a:bodyPr>
            <a:normAutofit fontScale="25000" lnSpcReduction="20000"/>
          </a:bodyPr>
          <a:lstStyle/>
          <a:p>
            <a:pPr>
              <a:buNone/>
            </a:pPr>
            <a:r>
              <a:rPr lang="fr-FR" sz="6400" b="1" dirty="0" err="1"/>
              <a:t>African</a:t>
            </a:r>
            <a:r>
              <a:rPr lang="fr-FR" sz="6400" b="1" dirty="0"/>
              <a:t> </a:t>
            </a:r>
            <a:r>
              <a:rPr lang="fr-FR" sz="6400" b="1" dirty="0" err="1"/>
              <a:t>Medicines</a:t>
            </a:r>
            <a:r>
              <a:rPr lang="fr-FR" sz="6400" b="1" dirty="0"/>
              <a:t> </a:t>
            </a:r>
            <a:r>
              <a:rPr lang="fr-FR" sz="6400" b="1" dirty="0" err="1"/>
              <a:t>Regulatory</a:t>
            </a:r>
            <a:r>
              <a:rPr lang="fr-FR" sz="6400" b="1" dirty="0"/>
              <a:t> </a:t>
            </a:r>
            <a:r>
              <a:rPr lang="fr-FR" sz="6400" b="1" dirty="0" err="1"/>
              <a:t>Harmonization</a:t>
            </a:r>
            <a:r>
              <a:rPr lang="fr-FR" sz="6400" b="1" dirty="0"/>
              <a:t> (AMRH)</a:t>
            </a:r>
            <a:endParaRPr lang="fr-FR" sz="6400" dirty="0"/>
          </a:p>
          <a:p>
            <a:r>
              <a:rPr lang="fr-FR" sz="6400" dirty="0"/>
              <a:t>Initiative lancée en 2009 par AUDA-NEPAD (</a:t>
            </a:r>
            <a:r>
              <a:rPr lang="fr-FR" sz="6400" dirty="0" err="1"/>
              <a:t>African</a:t>
            </a:r>
            <a:r>
              <a:rPr lang="fr-FR" sz="6400" dirty="0"/>
              <a:t> Union </a:t>
            </a:r>
            <a:r>
              <a:rPr lang="fr-FR" sz="6400" dirty="0" err="1"/>
              <a:t>Development</a:t>
            </a:r>
            <a:r>
              <a:rPr lang="fr-FR" sz="6400" dirty="0"/>
              <a:t> </a:t>
            </a:r>
            <a:r>
              <a:rPr lang="fr-FR" sz="6400" dirty="0" err="1"/>
              <a:t>Agency</a:t>
            </a:r>
            <a:r>
              <a:rPr lang="fr-FR" sz="6400" dirty="0"/>
              <a:t>) avec partenaires internationaux </a:t>
            </a:r>
          </a:p>
          <a:p>
            <a:r>
              <a:rPr lang="fr-FR" sz="6400" dirty="0"/>
              <a:t>Objectif : </a:t>
            </a:r>
            <a:r>
              <a:rPr lang="fr-FR" sz="6400" b="1" dirty="0"/>
              <a:t>harmoniser les systèmes réglementaires du médicament en Afrique</a:t>
            </a:r>
            <a:r>
              <a:rPr lang="fr-FR" sz="6400" dirty="0"/>
              <a:t> </a:t>
            </a:r>
          </a:p>
          <a:p>
            <a:pPr>
              <a:buNone/>
            </a:pPr>
            <a:r>
              <a:rPr lang="fr-FR" sz="6400" b="1" dirty="0"/>
              <a:t>       Périmètre</a:t>
            </a:r>
          </a:p>
          <a:p>
            <a:pPr lvl="1"/>
            <a:r>
              <a:rPr lang="fr-FR" sz="6400" dirty="0"/>
              <a:t>Médicaments (AMM) </a:t>
            </a:r>
          </a:p>
          <a:p>
            <a:pPr lvl="1"/>
            <a:r>
              <a:rPr lang="fr-FR" sz="6400" dirty="0"/>
              <a:t>Essais cliniques </a:t>
            </a:r>
          </a:p>
          <a:p>
            <a:pPr lvl="1"/>
            <a:r>
              <a:rPr lang="fr-FR" sz="6400" dirty="0"/>
              <a:t>Bonnes pratiques (GCP, GMP) </a:t>
            </a:r>
          </a:p>
          <a:p>
            <a:pPr lvl="1"/>
            <a:r>
              <a:rPr lang="fr-FR" sz="6400" dirty="0"/>
              <a:t>Renforcement des agences nationales </a:t>
            </a:r>
          </a:p>
          <a:p>
            <a:pPr>
              <a:buNone/>
            </a:pPr>
            <a:r>
              <a:rPr lang="fr-FR" sz="6400" b="1" dirty="0"/>
              <a:t>        Modalité</a:t>
            </a:r>
          </a:p>
          <a:p>
            <a:pPr lvl="1"/>
            <a:r>
              <a:rPr lang="fr-FR" sz="6400" dirty="0"/>
              <a:t>Approche </a:t>
            </a:r>
            <a:r>
              <a:rPr lang="fr-FR" sz="6400" b="1" dirty="0"/>
              <a:t>régionale</a:t>
            </a:r>
            <a:r>
              <a:rPr lang="fr-FR" sz="6400" dirty="0"/>
              <a:t> (EAC, ECOWAS, SADC…) </a:t>
            </a:r>
          </a:p>
          <a:p>
            <a:pPr lvl="1"/>
            <a:r>
              <a:rPr lang="fr-FR" sz="6400" dirty="0"/>
              <a:t>Développement de lignes directrices communes </a:t>
            </a:r>
          </a:p>
          <a:p>
            <a:pPr lvl="1"/>
            <a:r>
              <a:rPr lang="fr-FR" sz="6400" dirty="0"/>
              <a:t>Appui à des initiatives opérationnelles (dont AVAREF)</a:t>
            </a:r>
          </a:p>
          <a:p>
            <a:pPr lvl="1">
              <a:buNone/>
            </a:pPr>
            <a:endParaRPr lang="fr-FR" sz="6400" dirty="0"/>
          </a:p>
          <a:p>
            <a:pPr>
              <a:buFont typeface="Arial" pitchFamily="34" charset="0"/>
              <a:buChar char="•"/>
            </a:pPr>
            <a:r>
              <a:rPr lang="fr-FR" sz="6400" dirty="0"/>
              <a:t>L’AMRH est un cadre politique et technique, et non une autorité d’évaluation.</a:t>
            </a:r>
          </a:p>
          <a:p>
            <a:pPr lvl="1">
              <a:buNone/>
            </a:pPr>
            <a:endParaRPr lang="fr-FR" dirty="0"/>
          </a:p>
          <a:p>
            <a:pPr lvl="1">
              <a:buNone/>
            </a:pPr>
            <a:endParaRPr lang="fr-FR" dirty="0"/>
          </a:p>
          <a:p>
            <a:pPr lvl="1" algn="just">
              <a:buNone/>
            </a:pPr>
            <a:r>
              <a:rPr lang="fr-FR" sz="5600" dirty="0"/>
              <a:t>       </a:t>
            </a:r>
            <a:r>
              <a:rPr lang="fr-FR" sz="6000" dirty="0"/>
              <a:t>L'AMRH a constitué pendant plus de quinze ans le principal moteur de l'harmonisation réglementaire en Afrique. En parallèle, AVAREF, créé par l'OMS en 2006, a développé des mécanismes opérationnels d'évaluation conjointe associant autorités réglementaires et comités d'éthique. Ces deux dynamiques ont contribué à la construction progressive du système africain de gouvernance de la recherche clinique.</a:t>
            </a:r>
          </a:p>
          <a:p>
            <a:pPr lvl="1">
              <a:buNone/>
            </a:pPr>
            <a:endParaRPr lang="fr-FR" dirty="0"/>
          </a:p>
          <a:p>
            <a:pPr lvl="1">
              <a:buNone/>
            </a:pPr>
            <a:r>
              <a:rPr lang="fr-FR" sz="2500" b="1" dirty="0"/>
              <a:t>EAC : East </a:t>
            </a:r>
            <a:r>
              <a:rPr lang="fr-FR" sz="2500" b="1" dirty="0" err="1"/>
              <a:t>African</a:t>
            </a:r>
            <a:r>
              <a:rPr lang="fr-FR" sz="2500" b="1" dirty="0"/>
              <a:t> </a:t>
            </a:r>
            <a:r>
              <a:rPr lang="fr-FR" sz="2500" b="1" dirty="0" err="1"/>
              <a:t>Community</a:t>
            </a:r>
            <a:r>
              <a:rPr lang="fr-FR" sz="2500" b="1" dirty="0"/>
              <a:t> (8 pays dont </a:t>
            </a:r>
            <a:r>
              <a:rPr lang="fr-FR" sz="2500" dirty="0"/>
              <a:t>Kenya, Tanzanie, Ouganda, Rwanda, Burundi, Soudan du Sud )</a:t>
            </a:r>
            <a:endParaRPr lang="fr-FR" sz="2500" b="1" dirty="0"/>
          </a:p>
          <a:p>
            <a:pPr lvl="1">
              <a:buNone/>
            </a:pPr>
            <a:r>
              <a:rPr lang="fr-FR" sz="2500" b="1" dirty="0"/>
              <a:t>ECOWAS : </a:t>
            </a:r>
            <a:r>
              <a:rPr lang="fr-FR" sz="2500" b="1" dirty="0" err="1"/>
              <a:t>Economic</a:t>
            </a:r>
            <a:r>
              <a:rPr lang="fr-FR" sz="2500" b="1" dirty="0"/>
              <a:t> </a:t>
            </a:r>
            <a:r>
              <a:rPr lang="fr-FR" sz="2500" b="1" dirty="0" err="1"/>
              <a:t>Community</a:t>
            </a:r>
            <a:r>
              <a:rPr lang="fr-FR" sz="2500" b="1" dirty="0"/>
              <a:t> of West </a:t>
            </a:r>
            <a:r>
              <a:rPr lang="fr-FR" sz="2500" b="1" dirty="0" err="1"/>
              <a:t>African</a:t>
            </a:r>
            <a:r>
              <a:rPr lang="fr-FR" sz="2500" b="1" dirty="0"/>
              <a:t> States ( 15 pays dont </a:t>
            </a:r>
            <a:r>
              <a:rPr lang="fr-FR" sz="800" dirty="0"/>
              <a:t>(</a:t>
            </a:r>
            <a:r>
              <a:rPr lang="fr-FR" dirty="0"/>
              <a:t>Bénin, Burkina Faso, Côte d'Ivoire, Guinée, Mali, Niger, Sénégal, Togo, Gambie, Ghana, Liberia, Nigeria, Sierra Leone, Cap-Vert, Guinée-Bissau) …)</a:t>
            </a:r>
          </a:p>
          <a:p>
            <a:pPr>
              <a:buNone/>
            </a:pPr>
            <a:r>
              <a:rPr lang="fr-FR" sz="2500" b="1" dirty="0"/>
              <a:t>                          SADC : </a:t>
            </a:r>
            <a:r>
              <a:rPr lang="fr-FR" sz="2500" b="1" dirty="0" err="1"/>
              <a:t>Southern</a:t>
            </a:r>
            <a:r>
              <a:rPr lang="fr-FR" sz="2500" b="1" dirty="0"/>
              <a:t> </a:t>
            </a:r>
            <a:r>
              <a:rPr lang="fr-FR" sz="2500" b="1" dirty="0" err="1"/>
              <a:t>African</a:t>
            </a:r>
            <a:r>
              <a:rPr lang="fr-FR" sz="2500" b="1" dirty="0"/>
              <a:t> </a:t>
            </a:r>
            <a:r>
              <a:rPr lang="fr-FR" sz="2500" b="1" dirty="0" err="1"/>
              <a:t>Development</a:t>
            </a:r>
            <a:r>
              <a:rPr lang="fr-FR" sz="2500" b="1" dirty="0"/>
              <a:t> </a:t>
            </a:r>
            <a:r>
              <a:rPr lang="fr-FR" sz="2500" b="1" dirty="0" err="1"/>
              <a:t>Community</a:t>
            </a:r>
            <a:r>
              <a:rPr lang="fr-FR" sz="2500" b="1" dirty="0"/>
              <a:t>  ( 16 pays  dont </a:t>
            </a:r>
            <a:r>
              <a:rPr lang="fr-FR" sz="2500" dirty="0"/>
              <a:t>Afrique du Sud, Botswana, Zambie, Zimbabwe…)</a:t>
            </a:r>
            <a:endParaRPr lang="fr-FR" sz="2500" b="1" dirty="0"/>
          </a:p>
          <a:p>
            <a:endParaRPr lang="fr-FR" dirty="0"/>
          </a:p>
        </p:txBody>
      </p:sp>
      <p:sp>
        <p:nvSpPr>
          <p:cNvPr id="4" name="Espace réservé de la date 3"/>
          <p:cNvSpPr>
            <a:spLocks noGrp="1"/>
          </p:cNvSpPr>
          <p:nvPr>
            <p:ph type="dt" sz="half" idx="10"/>
          </p:nvPr>
        </p:nvSpPr>
        <p:spPr/>
        <p:txBody>
          <a:bodyPr/>
          <a:lstStyle/>
          <a:p>
            <a:fld id="{5412E0BC-642F-482C-B612-486B08E38486}" type="datetime1">
              <a:rPr lang="en-US" smtClean="0"/>
              <a:pPr/>
              <a:t>7/27/2026</a:t>
            </a:fld>
            <a:endParaRPr lang="en-US" dirty="0"/>
          </a:p>
        </p:txBody>
      </p:sp>
      <p:sp>
        <p:nvSpPr>
          <p:cNvPr id="5" name="Espace réservé du numéro de diapositive 4"/>
          <p:cNvSpPr>
            <a:spLocks noGrp="1"/>
          </p:cNvSpPr>
          <p:nvPr>
            <p:ph type="sldNum" sz="quarter" idx="12"/>
          </p:nvPr>
        </p:nvSpPr>
        <p:spPr/>
        <p:txBody>
          <a:bodyPr/>
          <a:lstStyle/>
          <a:p>
            <a:fld id="{C1FF6DA9-008F-8B48-92A6-B652298478BF}" type="slidenum">
              <a:rPr lang="en-US" smtClean="0"/>
              <a:pPr/>
              <a:t>5</a:t>
            </a:fld>
            <a:endParaRPr lang="en-US"/>
          </a:p>
        </p:txBody>
      </p:sp>
      <p:sp>
        <p:nvSpPr>
          <p:cNvPr id="6" name="Espace réservé du pied de page 5"/>
          <p:cNvSpPr>
            <a:spLocks noGrp="1"/>
          </p:cNvSpPr>
          <p:nvPr>
            <p:ph type="ftr" sz="quarter" idx="11"/>
          </p:nvPr>
        </p:nvSpPr>
        <p:spPr/>
        <p:txBody>
          <a:bodyPr/>
          <a:lstStyle/>
          <a:p>
            <a:r>
              <a:rPr lang="en-US" dirty="0"/>
              <a:t>CNCP - 2026 </a:t>
            </a:r>
            <a:r>
              <a:rPr lang="en-US" dirty="0" err="1"/>
              <a:t>Wafaa</a:t>
            </a:r>
            <a:r>
              <a:rPr lang="en-US" dirty="0"/>
              <a:t> </a:t>
            </a:r>
            <a:r>
              <a:rPr lang="en-US" dirty="0" err="1"/>
              <a:t>Agoumi</a:t>
            </a:r>
            <a:endParaRPr lang="en-US" dirty="0"/>
          </a:p>
        </p:txBody>
      </p:sp>
      <p:sp>
        <p:nvSpPr>
          <p:cNvPr id="7" name="Flèche droite à entaille 6"/>
          <p:cNvSpPr/>
          <p:nvPr/>
        </p:nvSpPr>
        <p:spPr>
          <a:xfrm>
            <a:off x="457200" y="5303837"/>
            <a:ext cx="418289" cy="359923"/>
          </a:xfrm>
          <a:prstGeom prst="notched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457199"/>
            <a:ext cx="8229600" cy="1143000"/>
          </a:xfrm>
        </p:spPr>
        <p:txBody>
          <a:bodyPr>
            <a:noAutofit/>
          </a:bodyPr>
          <a:lstStyle/>
          <a:p>
            <a:r>
              <a:rPr lang="fr-FR" sz="3200" b="1" dirty="0">
                <a:latin typeface="峐폔S餻岛"/>
              </a:rPr>
              <a:t>Architecture régionale africaine : base de l’harmonisation réglementaire</a:t>
            </a:r>
          </a:p>
        </p:txBody>
      </p:sp>
      <p:pic>
        <p:nvPicPr>
          <p:cNvPr id="1026" name="Picture 2"/>
          <p:cNvPicPr>
            <a:picLocks noGrp="1" noChangeAspect="1" noChangeArrowheads="1"/>
          </p:cNvPicPr>
          <p:nvPr>
            <p:ph idx="1"/>
          </p:nvPr>
        </p:nvPicPr>
        <p:blipFill>
          <a:blip r:embed="rId3"/>
          <a:srcRect b="1738"/>
          <a:stretch>
            <a:fillRect/>
          </a:stretch>
        </p:blipFill>
        <p:spPr bwMode="auto">
          <a:xfrm>
            <a:off x="1468008" y="1830387"/>
            <a:ext cx="4726656" cy="4447321"/>
          </a:xfrm>
          <a:prstGeom prst="rect">
            <a:avLst/>
          </a:prstGeom>
          <a:noFill/>
          <a:ln w="9525">
            <a:noFill/>
            <a:miter lim="800000"/>
            <a:headEnd/>
            <a:tailEnd/>
          </a:ln>
          <a:effectLst/>
        </p:spPr>
      </p:pic>
      <p:sp>
        <p:nvSpPr>
          <p:cNvPr id="5" name="ZoneTexte 4"/>
          <p:cNvSpPr txBox="1"/>
          <p:nvPr/>
        </p:nvSpPr>
        <p:spPr>
          <a:xfrm>
            <a:off x="6350730" y="2057400"/>
            <a:ext cx="2505456" cy="2062103"/>
          </a:xfrm>
          <a:prstGeom prst="rect">
            <a:avLst/>
          </a:prstGeom>
          <a:noFill/>
        </p:spPr>
        <p:txBody>
          <a:bodyPr wrap="square" rtlCol="0">
            <a:spAutoFit/>
          </a:bodyPr>
          <a:lstStyle/>
          <a:p>
            <a:pPr algn="just"/>
            <a:r>
              <a:rPr lang="fr-FR" sz="1600" dirty="0"/>
              <a:t>L’harmonisation en Afrique ne se construit pas directement au niveau continental, mais d’abord à travers ces blocs régionaux, qui servent de laboratoires réglementaires avant une convergence via l’AMA.</a:t>
            </a:r>
          </a:p>
        </p:txBody>
      </p:sp>
      <p:sp>
        <p:nvSpPr>
          <p:cNvPr id="7" name="ZoneTexte 6"/>
          <p:cNvSpPr txBox="1"/>
          <p:nvPr/>
        </p:nvSpPr>
        <p:spPr>
          <a:xfrm>
            <a:off x="146304" y="2057400"/>
            <a:ext cx="1321704" cy="1569660"/>
          </a:xfrm>
          <a:prstGeom prst="rect">
            <a:avLst/>
          </a:prstGeom>
          <a:noFill/>
        </p:spPr>
        <p:txBody>
          <a:bodyPr wrap="square" rtlCol="0">
            <a:spAutoFit/>
          </a:bodyPr>
          <a:lstStyle/>
          <a:p>
            <a:r>
              <a:rPr lang="fr-FR" sz="1600" b="1" dirty="0" err="1"/>
              <a:t>Economic</a:t>
            </a:r>
            <a:r>
              <a:rPr lang="fr-FR" sz="1600" b="1" dirty="0"/>
              <a:t> </a:t>
            </a:r>
            <a:r>
              <a:rPr lang="fr-FR" sz="1600" b="1" dirty="0" err="1"/>
              <a:t>Community</a:t>
            </a:r>
            <a:r>
              <a:rPr lang="fr-FR" sz="1600" b="1" dirty="0"/>
              <a:t> of West </a:t>
            </a:r>
            <a:r>
              <a:rPr lang="fr-FR" sz="1600" b="1" dirty="0" err="1"/>
              <a:t>African</a:t>
            </a:r>
            <a:r>
              <a:rPr lang="fr-FR" sz="1600" b="1" dirty="0"/>
              <a:t> States</a:t>
            </a:r>
          </a:p>
          <a:p>
            <a:r>
              <a:rPr lang="fr-FR" sz="1600" b="1" dirty="0"/>
              <a:t> (15 pays)</a:t>
            </a:r>
            <a:endParaRPr lang="fr-FR" sz="1600" dirty="0"/>
          </a:p>
        </p:txBody>
      </p:sp>
      <p:cxnSp>
        <p:nvCxnSpPr>
          <p:cNvPr id="9" name="Connecteur droit avec flèche 8"/>
          <p:cNvCxnSpPr/>
          <p:nvPr/>
        </p:nvCxnSpPr>
        <p:spPr>
          <a:xfrm>
            <a:off x="1271016" y="2679192"/>
            <a:ext cx="1426464" cy="52120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1" name="ZoneTexte 10"/>
          <p:cNvSpPr txBox="1"/>
          <p:nvPr/>
        </p:nvSpPr>
        <p:spPr>
          <a:xfrm>
            <a:off x="146304" y="4306824"/>
            <a:ext cx="1321704" cy="1323439"/>
          </a:xfrm>
          <a:prstGeom prst="rect">
            <a:avLst/>
          </a:prstGeom>
          <a:noFill/>
        </p:spPr>
        <p:txBody>
          <a:bodyPr wrap="square" rtlCol="0">
            <a:spAutoFit/>
          </a:bodyPr>
          <a:lstStyle/>
          <a:p>
            <a:r>
              <a:rPr lang="fr-FR" sz="1600" b="1" dirty="0" err="1"/>
              <a:t>Southern</a:t>
            </a:r>
            <a:r>
              <a:rPr lang="fr-FR" sz="1600" b="1" dirty="0"/>
              <a:t> </a:t>
            </a:r>
            <a:r>
              <a:rPr lang="fr-FR" sz="1600" b="1" dirty="0" err="1"/>
              <a:t>African</a:t>
            </a:r>
            <a:r>
              <a:rPr lang="fr-FR" sz="1600" b="1" dirty="0"/>
              <a:t> </a:t>
            </a:r>
            <a:r>
              <a:rPr lang="fr-FR" sz="1600" b="1" dirty="0" err="1"/>
              <a:t>Development</a:t>
            </a:r>
            <a:r>
              <a:rPr lang="fr-FR" sz="1600" b="1" dirty="0"/>
              <a:t> </a:t>
            </a:r>
            <a:r>
              <a:rPr lang="fr-FR" sz="1600" b="1" dirty="0" err="1"/>
              <a:t>Community</a:t>
            </a:r>
            <a:r>
              <a:rPr lang="fr-FR" sz="1600" b="1" dirty="0"/>
              <a:t> (16 pays)</a:t>
            </a:r>
            <a:endParaRPr lang="fr-FR" sz="1600" dirty="0"/>
          </a:p>
        </p:txBody>
      </p:sp>
      <p:cxnSp>
        <p:nvCxnSpPr>
          <p:cNvPr id="13" name="Connecteur droit avec flèche 12"/>
          <p:cNvCxnSpPr/>
          <p:nvPr/>
        </p:nvCxnSpPr>
        <p:spPr>
          <a:xfrm>
            <a:off x="1271016" y="4552545"/>
            <a:ext cx="2487168" cy="17490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5" name="ZoneTexte 14"/>
          <p:cNvSpPr txBox="1"/>
          <p:nvPr/>
        </p:nvSpPr>
        <p:spPr>
          <a:xfrm>
            <a:off x="6510528" y="4846320"/>
            <a:ext cx="1380744" cy="830997"/>
          </a:xfrm>
          <a:prstGeom prst="rect">
            <a:avLst/>
          </a:prstGeom>
          <a:noFill/>
        </p:spPr>
        <p:txBody>
          <a:bodyPr wrap="square" rtlCol="0">
            <a:spAutoFit/>
          </a:bodyPr>
          <a:lstStyle/>
          <a:p>
            <a:r>
              <a:rPr lang="fr-FR" sz="1600" b="1" dirty="0"/>
              <a:t>East </a:t>
            </a:r>
            <a:r>
              <a:rPr lang="fr-FR" sz="1600" b="1" dirty="0" err="1"/>
              <a:t>African</a:t>
            </a:r>
            <a:r>
              <a:rPr lang="fr-FR" sz="1600" b="1" dirty="0"/>
              <a:t> </a:t>
            </a:r>
            <a:r>
              <a:rPr lang="fr-FR" sz="1600" b="1" dirty="0" err="1"/>
              <a:t>Community</a:t>
            </a:r>
            <a:endParaRPr lang="fr-FR" sz="1600" b="1"/>
          </a:p>
          <a:p>
            <a:r>
              <a:rPr lang="fr-FR" sz="1600" b="1"/>
              <a:t> (8 </a:t>
            </a:r>
            <a:r>
              <a:rPr lang="fr-FR" sz="1600" b="1" dirty="0"/>
              <a:t>pays)</a:t>
            </a:r>
            <a:endParaRPr lang="fr-FR" sz="1600" dirty="0"/>
          </a:p>
        </p:txBody>
      </p:sp>
      <p:cxnSp>
        <p:nvCxnSpPr>
          <p:cNvPr id="17" name="Connecteur droit avec flèche 16"/>
          <p:cNvCxnSpPr>
            <a:stCxn id="15" idx="1"/>
          </p:cNvCxnSpPr>
          <p:nvPr/>
        </p:nvCxnSpPr>
        <p:spPr>
          <a:xfrm rot="10800000">
            <a:off x="4892040" y="4306825"/>
            <a:ext cx="1618488" cy="95499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2" name="Espace réservé de la date 11"/>
          <p:cNvSpPr>
            <a:spLocks noGrp="1"/>
          </p:cNvSpPr>
          <p:nvPr>
            <p:ph type="dt" sz="half" idx="10"/>
          </p:nvPr>
        </p:nvSpPr>
        <p:spPr/>
        <p:txBody>
          <a:bodyPr/>
          <a:lstStyle/>
          <a:p>
            <a:fld id="{D47A9F31-E4A9-43DF-B4C9-62E76CD20A96}" type="datetime1">
              <a:rPr lang="en-US" smtClean="0"/>
              <a:pPr/>
              <a:t>7/27/2026</a:t>
            </a:fld>
            <a:endParaRPr lang="en-US"/>
          </a:p>
        </p:txBody>
      </p:sp>
      <p:sp>
        <p:nvSpPr>
          <p:cNvPr id="14" name="Espace réservé du numéro de diapositive 13"/>
          <p:cNvSpPr>
            <a:spLocks noGrp="1"/>
          </p:cNvSpPr>
          <p:nvPr>
            <p:ph type="sldNum" sz="quarter" idx="12"/>
          </p:nvPr>
        </p:nvSpPr>
        <p:spPr/>
        <p:txBody>
          <a:bodyPr/>
          <a:lstStyle/>
          <a:p>
            <a:fld id="{C1FF6DA9-008F-8B48-92A6-B652298478BF}" type="slidenum">
              <a:rPr lang="en-US" smtClean="0"/>
              <a:pPr/>
              <a:t>6</a:t>
            </a:fld>
            <a:endParaRPr lang="en-US"/>
          </a:p>
        </p:txBody>
      </p:sp>
      <p:sp>
        <p:nvSpPr>
          <p:cNvPr id="16" name="Espace réservé du pied de page 15"/>
          <p:cNvSpPr>
            <a:spLocks noGrp="1"/>
          </p:cNvSpPr>
          <p:nvPr>
            <p:ph type="ftr" sz="quarter" idx="11"/>
          </p:nvPr>
        </p:nvSpPr>
        <p:spPr/>
        <p:txBody>
          <a:bodyPr/>
          <a:lstStyle/>
          <a:p>
            <a:r>
              <a:rPr lang="en-US"/>
              <a:t>CNCP - 2026 Wafaa Agoumi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t>African Vaccine Regulatory Forum (AVAREF)</a:t>
            </a:r>
            <a:endParaRPr sz="3200" b="1"/>
          </a:p>
        </p:txBody>
      </p:sp>
      <p:sp>
        <p:nvSpPr>
          <p:cNvPr id="3" name="Content Placeholder 2"/>
          <p:cNvSpPr>
            <a:spLocks noGrp="1"/>
          </p:cNvSpPr>
          <p:nvPr>
            <p:ph idx="1"/>
          </p:nvPr>
        </p:nvSpPr>
        <p:spPr/>
        <p:txBody>
          <a:bodyPr>
            <a:normAutofit fontScale="92500" lnSpcReduction="10000"/>
          </a:bodyPr>
          <a:lstStyle/>
          <a:p>
            <a:r>
              <a:t>Initiative </a:t>
            </a:r>
            <a:r>
              <a:rPr lang="fr-FR" dirty="0"/>
              <a:t>de l’</a:t>
            </a:r>
            <a:r>
              <a:t>OMS </a:t>
            </a:r>
            <a:r>
              <a:rPr lang="fr-FR" dirty="0"/>
              <a:t> en </a:t>
            </a:r>
            <a:r>
              <a:t>2006</a:t>
            </a:r>
            <a:r>
              <a:rPr lang="fr-FR" dirty="0"/>
              <a:t>.</a:t>
            </a:r>
            <a:endParaRPr/>
          </a:p>
          <a:p>
            <a:r>
              <a:rPr lang="fr-FR" dirty="0"/>
              <a:t>Plateforme de coopération entre :</a:t>
            </a:r>
          </a:p>
          <a:p>
            <a:pPr lvl="1"/>
            <a:r>
              <a:rPr lang="fr-FR" dirty="0"/>
              <a:t>autorités réglementaires </a:t>
            </a:r>
          </a:p>
          <a:p>
            <a:pPr lvl="1"/>
            <a:r>
              <a:rPr lang="fr-FR" dirty="0"/>
              <a:t>comités d’éthique africains</a:t>
            </a:r>
          </a:p>
          <a:p>
            <a:r>
              <a:rPr lang="fr-FR" b="1" dirty="0"/>
              <a:t>Objectif initial</a:t>
            </a:r>
          </a:p>
          <a:p>
            <a:r>
              <a:rPr lang="fr-FR" dirty="0"/>
              <a:t>Faciliter les </a:t>
            </a:r>
            <a:r>
              <a:rPr lang="fr-FR" b="1" dirty="0"/>
              <a:t>essais cliniques de vaccins</a:t>
            </a:r>
            <a:r>
              <a:rPr lang="fr-FR" dirty="0"/>
              <a:t> en Afrique </a:t>
            </a:r>
          </a:p>
          <a:p>
            <a:r>
              <a:rPr lang="fr-FR" dirty="0"/>
              <a:t>Garantir : </a:t>
            </a:r>
          </a:p>
          <a:p>
            <a:pPr lvl="1"/>
            <a:r>
              <a:rPr lang="fr-FR" dirty="0"/>
              <a:t>rigueur scientifique </a:t>
            </a:r>
          </a:p>
          <a:p>
            <a:pPr lvl="1"/>
            <a:r>
              <a:rPr lang="fr-FR" dirty="0"/>
              <a:t>respect des standards éthiques</a:t>
            </a:r>
          </a:p>
          <a:p>
            <a:endParaRPr lang="fr-FR" dirty="0"/>
          </a:p>
          <a:p>
            <a:endParaRPr lang="fr-FR" dirty="0"/>
          </a:p>
        </p:txBody>
      </p:sp>
      <p:sp>
        <p:nvSpPr>
          <p:cNvPr id="4" name="TextBox 3"/>
          <p:cNvSpPr txBox="1"/>
          <p:nvPr/>
        </p:nvSpPr>
        <p:spPr>
          <a:xfrm>
            <a:off x="0" y="6096000"/>
            <a:ext cx="9144000" cy="762000"/>
          </a:xfrm>
          <a:prstGeom prst="rect">
            <a:avLst/>
          </a:prstGeom>
          <a:noFill/>
        </p:spPr>
        <p:txBody>
          <a:bodyPr wrap="none">
            <a:spAutoFit/>
          </a:bodyPr>
          <a:lstStyle/>
          <a:p>
            <a:pPr>
              <a:defRPr sz="1000"/>
            </a:pPr>
            <a:r>
              <a:t>Références : WHO AVAREF</a:t>
            </a:r>
          </a:p>
        </p:txBody>
      </p:sp>
      <p:sp>
        <p:nvSpPr>
          <p:cNvPr id="5" name="Espace réservé de la date 4"/>
          <p:cNvSpPr>
            <a:spLocks noGrp="1"/>
          </p:cNvSpPr>
          <p:nvPr>
            <p:ph type="dt" sz="half" idx="10"/>
          </p:nvPr>
        </p:nvSpPr>
        <p:spPr/>
        <p:txBody>
          <a:bodyPr/>
          <a:lstStyle/>
          <a:p>
            <a:fld id="{C77CC942-2A4E-4836-97CF-B0FE91871185}" type="datetime1">
              <a:rPr lang="en-US" smtClean="0"/>
              <a:pPr/>
              <a:t>7/27/2026</a:t>
            </a:fld>
            <a:endParaRPr lang="en-US"/>
          </a:p>
        </p:txBody>
      </p:sp>
      <p:sp>
        <p:nvSpPr>
          <p:cNvPr id="6" name="Espace réservé du numéro de diapositive 5"/>
          <p:cNvSpPr>
            <a:spLocks noGrp="1"/>
          </p:cNvSpPr>
          <p:nvPr>
            <p:ph type="sldNum" sz="quarter" idx="12"/>
          </p:nvPr>
        </p:nvSpPr>
        <p:spPr/>
        <p:txBody>
          <a:bodyPr/>
          <a:lstStyle/>
          <a:p>
            <a:fld id="{C1FF6DA9-008F-8B48-92A6-B652298478BF}" type="slidenum">
              <a:rPr lang="en-US" smtClean="0"/>
              <a:pPr/>
              <a:t>7</a:t>
            </a:fld>
            <a:endParaRPr lang="en-US"/>
          </a:p>
        </p:txBody>
      </p:sp>
      <p:sp>
        <p:nvSpPr>
          <p:cNvPr id="7" name="Espace réservé du pied de page 6"/>
          <p:cNvSpPr>
            <a:spLocks noGrp="1"/>
          </p:cNvSpPr>
          <p:nvPr>
            <p:ph type="ftr" sz="quarter" idx="11"/>
          </p:nvPr>
        </p:nvSpPr>
        <p:spPr/>
        <p:txBody>
          <a:bodyPr/>
          <a:lstStyle/>
          <a:p>
            <a:r>
              <a:rPr lang="en-US"/>
              <a:t>CNCP - 2026 Wafaa Agoumi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sz="3600" b="1"/>
              <a:t>AVAREF – Évolution</a:t>
            </a:r>
          </a:p>
        </p:txBody>
      </p:sp>
      <p:sp>
        <p:nvSpPr>
          <p:cNvPr id="3" name="Content Placeholder 2"/>
          <p:cNvSpPr>
            <a:spLocks noGrp="1"/>
          </p:cNvSpPr>
          <p:nvPr>
            <p:ph idx="1"/>
          </p:nvPr>
        </p:nvSpPr>
        <p:spPr>
          <a:xfrm>
            <a:off x="457200" y="1254868"/>
            <a:ext cx="8229600" cy="4871295"/>
          </a:xfrm>
        </p:spPr>
        <p:txBody>
          <a:bodyPr>
            <a:normAutofit fontScale="92500" lnSpcReduction="10000"/>
          </a:bodyPr>
          <a:lstStyle/>
          <a:p>
            <a:pPr algn="just"/>
            <a:r>
              <a:rPr lang="fr-FR" sz="2600" dirty="0"/>
              <a:t>Initialement centré sur les vaccins (Ebola, COVID-19…) </a:t>
            </a:r>
          </a:p>
          <a:p>
            <a:pPr algn="just"/>
            <a:r>
              <a:rPr lang="fr-FR" sz="2600" dirty="0"/>
              <a:t>Progressivement élargi à d’autres produits médicaux </a:t>
            </a:r>
          </a:p>
          <a:p>
            <a:pPr algn="just"/>
            <a:r>
              <a:rPr lang="fr-FR" sz="2600" dirty="0"/>
              <a:t>Essais cliniques en général (dans certains contextes)</a:t>
            </a:r>
          </a:p>
          <a:p>
            <a:r>
              <a:rPr lang="fr-FR" sz="2800" b="1" dirty="0"/>
              <a:t>Couverture géographique</a:t>
            </a:r>
          </a:p>
          <a:p>
            <a:r>
              <a:rPr lang="fr-FR" sz="2800" b="1" dirty="0"/>
              <a:t>2006 : </a:t>
            </a:r>
            <a:r>
              <a:rPr lang="fr-FR" sz="2800" dirty="0"/>
              <a:t>Réseau initial de 23 pays africains </a:t>
            </a:r>
          </a:p>
          <a:p>
            <a:r>
              <a:rPr lang="fr-FR" sz="2800" b="1" dirty="0"/>
              <a:t>2026 : </a:t>
            </a:r>
            <a:r>
              <a:rPr lang="fr-FR" sz="2800" dirty="0"/>
              <a:t>Plateforme continentale couvrant les 55 pays africains </a:t>
            </a:r>
          </a:p>
          <a:p>
            <a:r>
              <a:rPr lang="fr-FR" sz="2800" dirty="0"/>
              <a:t>Réseau associant autorités réglementaires et comités d'éthique</a:t>
            </a:r>
          </a:p>
          <a:p>
            <a:pPr algn="just">
              <a:buNone/>
            </a:pPr>
            <a:r>
              <a:rPr lang="fr-FR" sz="2600" dirty="0"/>
              <a:t> </a:t>
            </a:r>
          </a:p>
          <a:p>
            <a:pPr algn="just">
              <a:buNone/>
            </a:pPr>
            <a:r>
              <a:rPr lang="fr-FR" sz="2600" dirty="0"/>
              <a:t>     </a:t>
            </a:r>
          </a:p>
          <a:p>
            <a:pPr>
              <a:buNone/>
            </a:pPr>
            <a:endParaRPr lang="fr-FR" dirty="0"/>
          </a:p>
          <a:p>
            <a:pPr>
              <a:buNone/>
            </a:pPr>
            <a:endParaRPr/>
          </a:p>
        </p:txBody>
      </p:sp>
      <p:sp>
        <p:nvSpPr>
          <p:cNvPr id="4" name="TextBox 3"/>
          <p:cNvSpPr txBox="1"/>
          <p:nvPr/>
        </p:nvSpPr>
        <p:spPr>
          <a:xfrm>
            <a:off x="0" y="6096000"/>
            <a:ext cx="9144000" cy="762000"/>
          </a:xfrm>
          <a:prstGeom prst="rect">
            <a:avLst/>
          </a:prstGeom>
          <a:noFill/>
        </p:spPr>
        <p:txBody>
          <a:bodyPr wrap="none">
            <a:spAutoFit/>
          </a:bodyPr>
          <a:lstStyle/>
          <a:p>
            <a:pPr>
              <a:defRPr sz="1000"/>
            </a:pPr>
            <a:r>
              <a:t>Références : BMJ Global Health 2019</a:t>
            </a:r>
          </a:p>
        </p:txBody>
      </p:sp>
      <p:sp>
        <p:nvSpPr>
          <p:cNvPr id="5" name="Flèche droite rayée 4"/>
          <p:cNvSpPr/>
          <p:nvPr/>
        </p:nvSpPr>
        <p:spPr>
          <a:xfrm>
            <a:off x="884828" y="5214026"/>
            <a:ext cx="1078992" cy="749808"/>
          </a:xfrm>
          <a:prstGeom prst="striped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6" name="ZoneTexte 5"/>
          <p:cNvSpPr txBox="1"/>
          <p:nvPr/>
        </p:nvSpPr>
        <p:spPr>
          <a:xfrm>
            <a:off x="2221992" y="4922196"/>
            <a:ext cx="6318894" cy="1569660"/>
          </a:xfrm>
          <a:prstGeom prst="rect">
            <a:avLst/>
          </a:prstGeom>
          <a:noFill/>
        </p:spPr>
        <p:txBody>
          <a:bodyPr wrap="square" rtlCol="0">
            <a:spAutoFit/>
          </a:bodyPr>
          <a:lstStyle/>
          <a:p>
            <a:pPr algn="ctr"/>
            <a:r>
              <a:rPr lang="fr-FR" sz="2400" dirty="0"/>
              <a:t>L’AVAREF reste historiquement centré sur les vaccins, mais son modèle d’évaluation conjointe a été étendu à d’autres essais cliniques dans une logique de renforcement des capacités.</a:t>
            </a:r>
          </a:p>
        </p:txBody>
      </p:sp>
      <p:sp>
        <p:nvSpPr>
          <p:cNvPr id="7" name="Espace réservé de la date 6"/>
          <p:cNvSpPr>
            <a:spLocks noGrp="1"/>
          </p:cNvSpPr>
          <p:nvPr>
            <p:ph type="dt" sz="half" idx="10"/>
          </p:nvPr>
        </p:nvSpPr>
        <p:spPr/>
        <p:txBody>
          <a:bodyPr/>
          <a:lstStyle/>
          <a:p>
            <a:fld id="{B61EE671-57F2-44F4-A7B5-346DA6BC6D02}" type="datetime1">
              <a:rPr lang="en-US" smtClean="0"/>
              <a:pPr/>
              <a:t>7/27/2026</a:t>
            </a:fld>
            <a:endParaRPr lang="en-US"/>
          </a:p>
        </p:txBody>
      </p:sp>
      <p:sp>
        <p:nvSpPr>
          <p:cNvPr id="8" name="Espace réservé du numéro de diapositive 7"/>
          <p:cNvSpPr>
            <a:spLocks noGrp="1"/>
          </p:cNvSpPr>
          <p:nvPr>
            <p:ph type="sldNum" sz="quarter" idx="12"/>
          </p:nvPr>
        </p:nvSpPr>
        <p:spPr/>
        <p:txBody>
          <a:bodyPr/>
          <a:lstStyle/>
          <a:p>
            <a:fld id="{C1FF6DA9-008F-8B48-92A6-B652298478BF}" type="slidenum">
              <a:rPr lang="en-US" smtClean="0"/>
              <a:pPr/>
              <a:t>8</a:t>
            </a:fld>
            <a:endParaRPr lang="en-US" dirty="0"/>
          </a:p>
        </p:txBody>
      </p:sp>
      <p:sp>
        <p:nvSpPr>
          <p:cNvPr id="9" name="Espace réservé du pied de page 8"/>
          <p:cNvSpPr>
            <a:spLocks noGrp="1"/>
          </p:cNvSpPr>
          <p:nvPr>
            <p:ph type="ftr" sz="quarter" idx="11"/>
          </p:nvPr>
        </p:nvSpPr>
        <p:spPr/>
        <p:txBody>
          <a:bodyPr/>
          <a:lstStyle/>
          <a:p>
            <a:r>
              <a:rPr lang="en-US"/>
              <a:t>CNCP - 2026 Wafaa Agoumi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457200"/>
            <a:ext cx="8229600" cy="1143000"/>
          </a:xfrm>
        </p:spPr>
        <p:txBody>
          <a:bodyPr>
            <a:noAutofit/>
          </a:bodyPr>
          <a:lstStyle/>
          <a:p>
            <a:r>
              <a:rPr lang="fr-FR" sz="3600" b="1" dirty="0">
                <a:latin typeface="峐폔S餻岛"/>
              </a:rPr>
              <a:t>AVAREF : mécanisme d’évaluation conjointe des ‘Joint </a:t>
            </a:r>
            <a:r>
              <a:rPr lang="fr-FR" sz="3600" b="1" dirty="0" err="1">
                <a:latin typeface="峐폔S餻岛"/>
              </a:rPr>
              <a:t>Reviews</a:t>
            </a:r>
            <a:r>
              <a:rPr lang="fr-FR" sz="3600" b="1" dirty="0">
                <a:latin typeface="峐폔S餻岛"/>
              </a:rPr>
              <a:t>’</a:t>
            </a:r>
          </a:p>
        </p:txBody>
      </p:sp>
      <p:sp>
        <p:nvSpPr>
          <p:cNvPr id="3" name="Espace réservé du contenu 2"/>
          <p:cNvSpPr>
            <a:spLocks noGrp="1"/>
          </p:cNvSpPr>
          <p:nvPr>
            <p:ph idx="1"/>
          </p:nvPr>
        </p:nvSpPr>
        <p:spPr>
          <a:xfrm>
            <a:off x="457199" y="1632099"/>
            <a:ext cx="8399721" cy="4525963"/>
          </a:xfrm>
        </p:spPr>
        <p:txBody>
          <a:bodyPr>
            <a:normAutofit fontScale="55000" lnSpcReduction="20000"/>
          </a:bodyPr>
          <a:lstStyle/>
          <a:p>
            <a:pPr>
              <a:buNone/>
            </a:pPr>
            <a:r>
              <a:rPr lang="fr-FR" sz="2900" b="1" dirty="0"/>
              <a:t>Principe</a:t>
            </a:r>
          </a:p>
          <a:p>
            <a:r>
              <a:rPr lang="fr-FR" sz="2900" dirty="0"/>
              <a:t>Évaluation simultanée par : </a:t>
            </a:r>
          </a:p>
          <a:p>
            <a:pPr lvl="1"/>
            <a:r>
              <a:rPr lang="fr-FR" sz="2900" dirty="0"/>
              <a:t>autorités réglementaires  nationales</a:t>
            </a:r>
          </a:p>
          <a:p>
            <a:pPr lvl="1"/>
            <a:r>
              <a:rPr lang="fr-FR" sz="2900" dirty="0"/>
              <a:t>comités d’éthique de plusieurs pays </a:t>
            </a:r>
          </a:p>
          <a:p>
            <a:pPr>
              <a:buNone/>
            </a:pPr>
            <a:r>
              <a:rPr lang="fr-FR" sz="2900" dirty="0"/>
              <a:t>  afin d'évaluer de manière coordonnée les protocoles de recherche multicentriques.</a:t>
            </a:r>
          </a:p>
          <a:p>
            <a:pPr>
              <a:buNone/>
            </a:pPr>
            <a:r>
              <a:rPr lang="fr-FR" sz="2900" b="1" dirty="0"/>
              <a:t>Fonctionnement</a:t>
            </a:r>
          </a:p>
          <a:p>
            <a:r>
              <a:rPr lang="fr-FR" sz="2900" dirty="0"/>
              <a:t>Réunions conjointes (joint </a:t>
            </a:r>
            <a:r>
              <a:rPr lang="fr-FR" sz="2900" dirty="0" err="1"/>
              <a:t>reviews</a:t>
            </a:r>
            <a:r>
              <a:rPr lang="fr-FR" sz="2900" dirty="0"/>
              <a:t>) </a:t>
            </a:r>
          </a:p>
          <a:p>
            <a:r>
              <a:rPr lang="fr-FR" sz="2900" dirty="0"/>
              <a:t>Discussions multi-pays en temps réel </a:t>
            </a:r>
          </a:p>
          <a:p>
            <a:r>
              <a:rPr lang="fr-FR" sz="2900" dirty="0"/>
              <a:t>Harmonisation des exigences éthiques</a:t>
            </a:r>
          </a:p>
          <a:p>
            <a:r>
              <a:rPr lang="fr-FR" sz="2900" dirty="0"/>
              <a:t>Intégration précoce des comités d’éthique dans la décision </a:t>
            </a:r>
          </a:p>
          <a:p>
            <a:pPr>
              <a:buNone/>
            </a:pPr>
            <a:r>
              <a:rPr lang="fr-FR" sz="2900" b="1" dirty="0"/>
              <a:t>Résultat</a:t>
            </a:r>
          </a:p>
          <a:p>
            <a:r>
              <a:rPr lang="fr-FR" sz="2900" dirty="0"/>
              <a:t>Décisions nationales maintenues </a:t>
            </a:r>
          </a:p>
          <a:p>
            <a:pPr marL="342900" lvl="1" indent="-342900">
              <a:buFont typeface="Arial"/>
              <a:buChar char="•"/>
            </a:pPr>
            <a:r>
              <a:rPr lang="fr-FR" sz="2900" dirty="0"/>
              <a:t>Renforcement des capacités des comités d'éthique</a:t>
            </a:r>
          </a:p>
          <a:p>
            <a:r>
              <a:rPr lang="fr-FR" sz="2900" dirty="0"/>
              <a:t>Mais processus coordonné </a:t>
            </a:r>
          </a:p>
          <a:p>
            <a:pPr marL="342900" lvl="1" indent="-342900">
              <a:buFont typeface="Arial"/>
              <a:buChar char="•"/>
            </a:pPr>
            <a:r>
              <a:rPr lang="fr-FR" sz="2900" dirty="0"/>
              <a:t>Réduction des délais d'évaluation</a:t>
            </a:r>
          </a:p>
          <a:p>
            <a:pPr>
              <a:buNone/>
            </a:pPr>
            <a:endParaRPr lang="fr-FR" sz="3300" dirty="0"/>
          </a:p>
          <a:p>
            <a:pPr>
              <a:buNone/>
            </a:pPr>
            <a:endParaRPr lang="fr-FR" dirty="0"/>
          </a:p>
          <a:p>
            <a:pPr>
              <a:buNone/>
            </a:pPr>
            <a:r>
              <a:rPr lang="fr-FR" dirty="0"/>
              <a:t>      </a:t>
            </a:r>
          </a:p>
        </p:txBody>
      </p:sp>
      <p:sp>
        <p:nvSpPr>
          <p:cNvPr id="5" name="Flèche droite rayée 4"/>
          <p:cNvSpPr/>
          <p:nvPr/>
        </p:nvSpPr>
        <p:spPr>
          <a:xfrm>
            <a:off x="138560" y="5564282"/>
            <a:ext cx="777240" cy="374587"/>
          </a:xfrm>
          <a:prstGeom prst="striped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6" name="ZoneTexte 5"/>
          <p:cNvSpPr txBox="1"/>
          <p:nvPr/>
        </p:nvSpPr>
        <p:spPr>
          <a:xfrm>
            <a:off x="915800" y="5274522"/>
            <a:ext cx="8079344" cy="969496"/>
          </a:xfrm>
          <a:prstGeom prst="rect">
            <a:avLst/>
          </a:prstGeom>
          <a:noFill/>
        </p:spPr>
        <p:txBody>
          <a:bodyPr wrap="square" rtlCol="0">
            <a:spAutoFit/>
          </a:bodyPr>
          <a:lstStyle/>
          <a:p>
            <a:r>
              <a:rPr lang="fr-FR" sz="1900" b="1" dirty="0"/>
              <a:t>Les Joint </a:t>
            </a:r>
            <a:r>
              <a:rPr lang="fr-FR" sz="1900" b="1" dirty="0" err="1"/>
              <a:t>Reviews</a:t>
            </a:r>
            <a:r>
              <a:rPr lang="fr-FR" sz="1900" b="1" dirty="0"/>
              <a:t> AVAREF ne visent pas à centraliser l'évaluation éthique, mais à favoriser la convergence des analyses et le partage d'expertise entre comités d'éthique africains ainsi que la synchronisation des  évaluations.</a:t>
            </a:r>
          </a:p>
        </p:txBody>
      </p:sp>
      <p:sp>
        <p:nvSpPr>
          <p:cNvPr id="7" name="Rectangle 6"/>
          <p:cNvSpPr/>
          <p:nvPr/>
        </p:nvSpPr>
        <p:spPr>
          <a:xfrm>
            <a:off x="138560" y="6364224"/>
            <a:ext cx="3187091" cy="246221"/>
          </a:xfrm>
          <a:prstGeom prst="rect">
            <a:avLst/>
          </a:prstGeom>
        </p:spPr>
        <p:txBody>
          <a:bodyPr wrap="none">
            <a:spAutoFit/>
          </a:bodyPr>
          <a:lstStyle/>
          <a:p>
            <a:r>
              <a:rPr lang="en-US" sz="1000" dirty="0" err="1"/>
              <a:t>Références</a:t>
            </a:r>
            <a:r>
              <a:rPr lang="en-US" sz="1000" dirty="0"/>
              <a:t> : WHO, AVAREF Joint Review Guidelines, 2019</a:t>
            </a:r>
            <a:endParaRPr lang="fr-FR" sz="1000" dirty="0"/>
          </a:p>
        </p:txBody>
      </p:sp>
      <p:sp>
        <p:nvSpPr>
          <p:cNvPr id="8" name="Espace réservé de la date 7"/>
          <p:cNvSpPr>
            <a:spLocks noGrp="1"/>
          </p:cNvSpPr>
          <p:nvPr>
            <p:ph type="dt" sz="half" idx="10"/>
          </p:nvPr>
        </p:nvSpPr>
        <p:spPr/>
        <p:txBody>
          <a:bodyPr/>
          <a:lstStyle/>
          <a:p>
            <a:fld id="{B508FA3D-E588-46AE-9A60-744ECF3F6130}" type="datetime1">
              <a:rPr lang="en-US" smtClean="0"/>
              <a:pPr/>
              <a:t>7/27/2026</a:t>
            </a:fld>
            <a:endParaRPr lang="en-US"/>
          </a:p>
        </p:txBody>
      </p:sp>
      <p:sp>
        <p:nvSpPr>
          <p:cNvPr id="9" name="Espace réservé du numéro de diapositive 8"/>
          <p:cNvSpPr>
            <a:spLocks noGrp="1"/>
          </p:cNvSpPr>
          <p:nvPr>
            <p:ph type="sldNum" sz="quarter" idx="12"/>
          </p:nvPr>
        </p:nvSpPr>
        <p:spPr/>
        <p:txBody>
          <a:bodyPr/>
          <a:lstStyle/>
          <a:p>
            <a:fld id="{C1FF6DA9-008F-8B48-92A6-B652298478BF}" type="slidenum">
              <a:rPr lang="en-US" smtClean="0"/>
              <a:pPr/>
              <a:t>9</a:t>
            </a:fld>
            <a:endParaRPr lang="en-US" dirty="0"/>
          </a:p>
        </p:txBody>
      </p:sp>
      <p:sp>
        <p:nvSpPr>
          <p:cNvPr id="10" name="Espace réservé du pied de page 9"/>
          <p:cNvSpPr>
            <a:spLocks noGrp="1"/>
          </p:cNvSpPr>
          <p:nvPr>
            <p:ph type="ftr" sz="quarter" idx="11"/>
          </p:nvPr>
        </p:nvSpPr>
        <p:spPr/>
        <p:txBody>
          <a:bodyPr/>
          <a:lstStyle/>
          <a:p>
            <a:r>
              <a:rPr lang="en-US"/>
              <a:t>CNCP - 2026 Wafaa Agoumi</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4001</TotalTime>
  <Words>3739</Words>
  <Application>Microsoft Office PowerPoint</Application>
  <PresentationFormat>Affichage à l'écran (4:3)</PresentationFormat>
  <Paragraphs>606</Paragraphs>
  <Slides>35</Slides>
  <Notes>15</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35</vt:i4>
      </vt:variant>
    </vt:vector>
  </HeadingPairs>
  <TitlesOfParts>
    <vt:vector size="40" baseType="lpstr">
      <vt:lpstr>Arial</vt:lpstr>
      <vt:lpstr>Calibri</vt:lpstr>
      <vt:lpstr>Wingdings</vt:lpstr>
      <vt:lpstr>峐폔S餻岛</vt:lpstr>
      <vt:lpstr>Office Theme</vt:lpstr>
      <vt:lpstr>Coopérations africaines  et recherche clinique</vt:lpstr>
      <vt:lpstr>Contexte global</vt:lpstr>
      <vt:lpstr>Enjeux</vt:lpstr>
      <vt:lpstr>Problématique</vt:lpstr>
      <vt:lpstr>Initiative d’harmonisation via AMRH</vt:lpstr>
      <vt:lpstr>Architecture régionale africaine : base de l’harmonisation réglementaire</vt:lpstr>
      <vt:lpstr>African Vaccine Regulatory Forum (AVAREF)</vt:lpstr>
      <vt:lpstr>AVAREF – Évolution</vt:lpstr>
      <vt:lpstr>AVAREF : mécanisme d’évaluation conjointe des ‘Joint Reviews’</vt:lpstr>
      <vt:lpstr>Bilan des évaluations conjointes  (Joint Reviews)</vt:lpstr>
      <vt:lpstr>Comparaison Europe/Afrique</vt:lpstr>
      <vt:lpstr>De l'AMRH à l'AMA : une évolution naturelle du système réglementaire africain AMRH (2009–2025)</vt:lpstr>
      <vt:lpstr> Agence Africaine du Médicament (AMA): l'héritière institutionnelle de l'AMRH</vt:lpstr>
      <vt:lpstr> L'AMA dans l'architecture sanitaire africaine</vt:lpstr>
      <vt:lpstr>AMA et essais cliniques</vt:lpstr>
      <vt:lpstr>Défis de l’évaluation éthique en Afrique</vt:lpstr>
      <vt:lpstr> Comment L’AVAREF répond à ces défis? </vt:lpstr>
      <vt:lpstr>AMA et AVAREF : complémentaires  plutôt que concurrents</vt:lpstr>
      <vt:lpstr>Répartition des 25889 études cliniques en Afrique au 11 juin 2026 selon clinicaltrials.gov </vt:lpstr>
      <vt:lpstr>Maroc – Cadre légal et réforme 2026</vt:lpstr>
      <vt:lpstr>Maroc – Typologie des recherches biomédicales (Loi 28-13)</vt:lpstr>
      <vt:lpstr>Évolution réglementaire : rôle central de l’AMMPS</vt:lpstr>
      <vt:lpstr>  Décision de l’AMMPS n°30 du 3 février 2026 : Réorganisation du dispositif d'autorisation des recherches biomédicales interventionnelles  </vt:lpstr>
      <vt:lpstr> Décret 2.26.223 (2026) : Modernisation du cadre des recherches biomédicales interventionnelles </vt:lpstr>
      <vt:lpstr>Autorisation des essais cliniques</vt:lpstr>
      <vt:lpstr> Réforme 2026 : ce qui change concrètement pour les études interventionnelles </vt:lpstr>
      <vt:lpstr>Organisation et missions des comités régionaux de protection des personnes au Maroc</vt:lpstr>
      <vt:lpstr>Implication des comités régionaux dans le suivi des recherches biomédicales</vt:lpstr>
      <vt:lpstr>Maroc : une gouvernance tripartite des recherches biomédicales</vt:lpstr>
      <vt:lpstr>Dynamiques et perspectives</vt:lpstr>
      <vt:lpstr>Quelles perspectives pour le Maroc?</vt:lpstr>
      <vt:lpstr>Comparaison Europe / Afrique / Maroc</vt:lpstr>
      <vt:lpstr>Messages clés à retenir </vt:lpstr>
      <vt:lpstr>Conclusion</vt:lpstr>
      <vt:lpstr>Références</vt:lpstr>
    </vt:vector>
  </TitlesOfParts>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Coopérations africaines et recherches cliniques</dc:title>
  <dc:creator>rita agoumi</dc:creator>
  <dc:description>generated using python-pptx</dc:description>
  <cp:lastModifiedBy>DE CRECY Helene</cp:lastModifiedBy>
  <cp:revision>80</cp:revision>
  <dcterms:created xsi:type="dcterms:W3CDTF">2013-01-27T09:14:16Z</dcterms:created>
  <dcterms:modified xsi:type="dcterms:W3CDTF">2026-07-27T20:19:33Z</dcterms:modified>
</cp:coreProperties>
</file>