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7"/>
    <p:restoredTop sz="94610"/>
  </p:normalViewPr>
  <p:slideViewPr>
    <p:cSldViewPr snapToGrid="0" snapToObjects="1">
      <p:cViewPr varScale="1">
        <p:scale>
          <a:sx n="68" d="100"/>
          <a:sy n="68" d="100"/>
        </p:scale>
        <p:origin x="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978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164592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Réglementation américaine des essais cliniques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22960" y="260604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400" i="1" dirty="0">
              <a:solidFill>
                <a:srgbClr val="CADCFC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>
              <a:buNone/>
            </a:pPr>
            <a:r>
              <a:rPr lang="en-US" sz="2400" i="1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Protection des données à caractère personnel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822960" y="34290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Comparaison avec le cadre français et </a:t>
            </a:r>
            <a:r>
              <a:rPr lang="en-US" sz="2000" dirty="0" err="1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européen</a:t>
            </a:r>
            <a:endParaRPr lang="en-US" sz="2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457200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71600" y="461772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</a:t>
            </a:r>
            <a:endParaRPr lang="en-US" sz="16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7440" y="4572000"/>
            <a:ext cx="457200" cy="4572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926080" y="461772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UE / France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 regard : le cadre français &amp; européen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Trois piliers articulés autour d'un socle horizontal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54480"/>
            <a:ext cx="11247120" cy="146304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137160" cy="1463040"/>
          </a:xfrm>
          <a:prstGeom prst="rect">
            <a:avLst/>
          </a:prstGeom>
          <a:solidFill>
            <a:srgbClr val="065A8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828800"/>
            <a:ext cx="548640" cy="54864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18288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463040" y="164592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Loi Jardé (CSP) + Règl. UE 536/2014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463040" y="210312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Protection de la personne se prêtant à la recherche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6400800" y="1691640"/>
            <a:ext cx="5029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RIPH catégories 1, 2, 3 selon le niveau de risque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Avis obligatoire d'un CPP (tiré au sort)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Autorisation ANSM + procédure unifiée CTIS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" y="3154680"/>
            <a:ext cx="11247120" cy="146304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57200" y="3154680"/>
            <a:ext cx="137160" cy="1463040"/>
          </a:xfrm>
          <a:prstGeom prst="rect">
            <a:avLst/>
          </a:prstGeom>
          <a:solidFill>
            <a:srgbClr val="065A8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3429000"/>
            <a:ext cx="548640" cy="54864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3429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463040" y="324612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RGPD + Loi Informatique et Libertés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463040" y="370332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Protection des données à caractère personnel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400800" y="3291840"/>
            <a:ext cx="5029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9 RGPD : données de santé encadrées, exceptions limitatives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légale : mission d'intérêt public (recherche)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Droits étendus : accès, rectification, effacement, opposition, portabilité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57200" y="4754880"/>
            <a:ext cx="11247120" cy="146304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57200" y="4754880"/>
            <a:ext cx="137160" cy="1463040"/>
          </a:xfrm>
          <a:prstGeom prst="rect">
            <a:avLst/>
          </a:prstGeom>
          <a:solidFill>
            <a:srgbClr val="065A8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77240" y="5029200"/>
            <a:ext cx="548640" cy="54864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77240" y="5029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1463040" y="484632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Méthodologies de référence CNIL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463040" y="530352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Cadre de conformité simplifié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6400800" y="4892040"/>
            <a:ext cx="5029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MR-001 : recherches interventionnelles avec consentement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MR-003 : recherches non interventionnelles, non-opposition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 de conformité → pas d'autorisation préalable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57200" y="649224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Essais cliniques : USA vs UE/France  •  10 / 12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quatre divergences majeures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compris pour les transferts transatlantiques</a:t>
            </a:r>
            <a:endParaRPr lang="en-US" sz="14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4572000"/>
        </p:xfrm>
        <a:graphic>
          <a:graphicData uri="http://schemas.openxmlformats.org/drawingml/2006/table">
            <a:tbl>
              <a:tblPr/>
              <a:tblGrid>
                <a:gridCol w="210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Critère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5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UE / France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5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Consentement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Common Rule + HIPAA authorization (souvent fusionnés). Broad consent possible depuis 2018.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Deux objets distincts : (1) consentement à la recherche (Jardé/CTR), (2) information RGPD. Base légale ≠ consentement.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Anonymisation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Safe Harbor (18 identifiants) ou Expert Determination suffisent. Standard relativement souple.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 EDPB très strict (3 risques : individualisation, corrélation, inférence). En pratique → pseudonymisation.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Droits des personnes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HIPAA : accès, amendement, comptabilité divulgations. Pas de droit à l'effacement, pas de portabilité.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RGPD art. 15–22 : accès, rectification, effacement, limitation, opposition, portabilité.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Transferts UE→US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Surveillance gouvernementale (FISA 702) → Schrems I &amp; II invalidaient les cadres précédents. EO 14086 (2022) introduit garanties + DPRC.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DPF (2023) adéquat depuis juillet 2023, confirmé par le Tribunal UE en sept. 2025. Schrems III en cours devant la CJUE.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6263640"/>
            <a:ext cx="11247120" cy="320040"/>
          </a:xfrm>
          <a:prstGeom prst="rect">
            <a:avLst/>
          </a:prstGeom>
          <a:solidFill>
            <a:srgbClr val="0B254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40080" y="626364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Recommandation aux CPP : exiger la documentation du mécanisme de transfert (DPF auto-certifié OU CCT + TIA) — prévoir le plan B au cas où Schrems III invaliderait le DPF.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457200" y="649224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Essais cliniques : USA vs UE/France  •  11 / 12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64008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À retenir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822960" y="1645920"/>
            <a:ext cx="502920" cy="50292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645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554480" y="164592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 de RGPD américain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554480" y="202996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mosaïque sectorielle fédérale + 20 lois d'État + soft law des régulateurs (FTC, HHS). C'est un système, pas une loi.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822960" y="2606040"/>
            <a:ext cx="502920" cy="50292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96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554480" y="260604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HIPAA ne couvre pas tout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554480" y="299008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Seules les Covered Entities et leurs sous-traitants. Apps santé, wearables, sponsors directs : zone grise comblée progressivement par FTC + lois d'État.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22960" y="3566160"/>
            <a:ext cx="502920" cy="50292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22960" y="35661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554480" y="356616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Deux logiques de consentement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554480" y="395020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Aux USA : Common Rule + HIPAA, souvent fusionnés. En France : distinguer participation et traitement de données.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22960" y="4526280"/>
            <a:ext cx="502920" cy="50292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22960" y="4526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1554480" y="452628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DPF est sous surveillance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554480" y="491032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Confirmé en septembre 2025, mais Schrems III en cours. Toujours documenter le mécanisme de transfert et prévoir un plan B (CCT + TIA).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22960" y="59436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Merci de votre attention — Questions &amp; échanges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Pourquoi cette comparaison ?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enjeu quotidien pour les comités d'éthique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645920"/>
            <a:ext cx="3566160" cy="365760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645920"/>
            <a:ext cx="3566160" cy="73152"/>
          </a:xfrm>
          <a:prstGeom prst="rect">
            <a:avLst/>
          </a:prstGeom>
          <a:solidFill>
            <a:srgbClr val="065A8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2103120"/>
            <a:ext cx="822960" cy="8229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3108960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Essais multicentriques internationaux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31520" y="3931920"/>
            <a:ext cx="3017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Près d'un essai clinique sur deux mené en Europe implique un promoteur ou un sous-traitant américain.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297680" y="1645920"/>
            <a:ext cx="3566160" cy="365760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297680" y="1645920"/>
            <a:ext cx="3566160" cy="73152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0" y="2103120"/>
            <a:ext cx="822960" cy="8229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526280" y="3108960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Transferts transatlantiques de données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4572000" y="3931920"/>
            <a:ext cx="3017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Données pseudonymisées, biospécimens, dossiers sources : le flux vers les États-Unis est constant.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8138160" y="1645920"/>
            <a:ext cx="3566160" cy="365760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8138160" y="1645920"/>
            <a:ext cx="3566160" cy="73152"/>
          </a:xfrm>
          <a:prstGeom prst="rect">
            <a:avLst/>
          </a:prstGeom>
          <a:solidFill>
            <a:srgbClr val="065A8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9760" y="2103120"/>
            <a:ext cx="822960" cy="82296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66760" y="3108960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Deux philosophies réglementaires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8412480" y="3931920"/>
            <a:ext cx="3017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Approche sectorielle américaine vs approche unifiée européenne — des frictions inévitables.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457200" y="576072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Avant d'entrer dans le détail : un détour par la « privacy à l'américaine ».</a:t>
            </a:r>
            <a:endParaRPr lang="en-US" sz="1400" dirty="0"/>
          </a:p>
        </p:txBody>
      </p:sp>
      <p:sp>
        <p:nvSpPr>
          <p:cNvPr id="20" name="Text 15"/>
          <p:cNvSpPr/>
          <p:nvPr/>
        </p:nvSpPr>
        <p:spPr>
          <a:xfrm>
            <a:off x="457200" y="649224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Essais cliniques : USA vs UE/France  •  2 / 12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paysage américain de la privacy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Première surprise : il n'y a pas de « RGPD américain »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5577840" cy="4846320"/>
          </a:xfrm>
          <a:prstGeom prst="rect">
            <a:avLst/>
          </a:prstGeom>
          <a:solidFill>
            <a:srgbClr val="FFFFFF"/>
          </a:solidFill>
          <a:ln w="254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5577840" cy="640080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627632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43000" y="155448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ÉTATS-UNIS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331720"/>
            <a:ext cx="5029200" cy="3794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135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de loi fédérale générale</a:t>
            </a:r>
            <a:endParaRPr lang="en-US" sz="135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de droit constitutionnel explicite à la vie privée</a:t>
            </a:r>
            <a:endParaRPr lang="en-US" sz="135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d'autorité unique de protection des données</a:t>
            </a:r>
            <a:endParaRPr lang="en-US" sz="135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5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35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la place :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mosaïque de lois sectorielles fédérales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patchwork croissant de lois d'État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rôle central de la FTC comme régulateur de fait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droit largement façonné par les régulateurs (soft law)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126480" y="1463040"/>
            <a:ext cx="5577840" cy="4846320"/>
          </a:xfrm>
          <a:prstGeom prst="rect">
            <a:avLst/>
          </a:prstGeom>
          <a:solidFill>
            <a:srgbClr val="FFFFFF"/>
          </a:solidFill>
          <a:ln w="254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6126480" y="1463040"/>
            <a:ext cx="5577840" cy="640080"/>
          </a:xfrm>
          <a:prstGeom prst="rect">
            <a:avLst/>
          </a:prstGeom>
          <a:solidFill>
            <a:srgbClr val="065A8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5080" y="1627632"/>
            <a:ext cx="329184" cy="32918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812280" y="155448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UNION EUROPÉENNE (rappel)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446520" y="2331720"/>
            <a:ext cx="5029200" cy="3794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135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RGPD : un règlement unique et général</a:t>
            </a:r>
            <a:endParaRPr lang="en-US" sz="135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Droit fondamental (art. 8 Charte UE)</a:t>
            </a:r>
            <a:endParaRPr lang="en-US" sz="135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Autorité de contrôle nationale (CNIL) + EDPB</a:t>
            </a:r>
            <a:endParaRPr lang="en-US" sz="135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5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3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Logique :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Tout traitement est encadré, par défaut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Bases légales limitativement énumérées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Droits opposables à tous les responsables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Sanctions administratives lourdes (4 % CA)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457200" y="649224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Essais cliniques : USA vs UE/France  •  3 / 12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millefeuille fédéral sectoriel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loi par secteur — et toujours des trous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08760"/>
            <a:ext cx="11247120" cy="777240"/>
          </a:xfrm>
          <a:prstGeom prst="rect">
            <a:avLst/>
          </a:prstGeom>
          <a:solidFill>
            <a:srgbClr val="0B254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691640"/>
            <a:ext cx="411480" cy="411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34440" y="1554480"/>
            <a:ext cx="10332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FTC — Federal Trade Commission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: le régulateur transversal de fait. Article 5 du FTC Act sanctionne les pratiques « déloyales ou trompeuses » — y compris en matière de privacy. Pas de loi privacy, mais des centaines de consent decrees.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457200" y="2468880"/>
            <a:ext cx="3657600" cy="137160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457200" y="2468880"/>
            <a:ext cx="91440" cy="1371600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85800" y="256032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HIPAA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85800" y="288036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Insurance Portability Act (1996)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685800" y="3200400"/>
            <a:ext cx="3291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Données de santé détenues par hôpitaux, médecins, assureurs et leurs sous-traitants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251960" y="2468880"/>
            <a:ext cx="3657600" cy="137160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4251960" y="2468880"/>
            <a:ext cx="91440" cy="1371600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480560" y="256032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GLBA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480560" y="288036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Gramm-Leach-Bliley Act (1999)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4480560" y="3200400"/>
            <a:ext cx="3291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Données financières détenues par banques, assureurs, sociétés de courtage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8046720" y="2468880"/>
            <a:ext cx="3657600" cy="137160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8046720" y="2468880"/>
            <a:ext cx="91440" cy="1371600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8275320" y="256032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FCRA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8275320" y="288036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Fair Credit Reporting Act (1970)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8275320" y="3200400"/>
            <a:ext cx="3291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Données utilisées pour décisions de crédit, emploi, assurance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457200" y="3977640"/>
            <a:ext cx="3657600" cy="137160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457200" y="3977640"/>
            <a:ext cx="91440" cy="1371600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685800" y="406908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COPPA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685800" y="438912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Children's Online Privacy Protection (1998)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685800" y="4709160"/>
            <a:ext cx="3291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Données personnelles d'enfants de moins de 13 ans sur internet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4251960" y="3977640"/>
            <a:ext cx="3657600" cy="137160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5"/>
          <p:cNvSpPr/>
          <p:nvPr/>
        </p:nvSpPr>
        <p:spPr>
          <a:xfrm>
            <a:off x="4251960" y="3977640"/>
            <a:ext cx="91440" cy="1371600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6"/>
          <p:cNvSpPr/>
          <p:nvPr/>
        </p:nvSpPr>
        <p:spPr>
          <a:xfrm>
            <a:off x="4480560" y="406908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FERPA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4480560" y="438912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Family Educational Rights &amp; Privacy (1974)</a:t>
            </a:r>
            <a:endParaRPr lang="en-US" sz="1000" dirty="0"/>
          </a:p>
        </p:txBody>
      </p:sp>
      <p:sp>
        <p:nvSpPr>
          <p:cNvPr id="31" name="Text 28"/>
          <p:cNvSpPr/>
          <p:nvPr/>
        </p:nvSpPr>
        <p:spPr>
          <a:xfrm>
            <a:off x="4480560" y="4709160"/>
            <a:ext cx="3291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Dossiers scolaires des élèves et étudiants</a:t>
            </a:r>
            <a:endParaRPr lang="en-US" sz="1100" dirty="0"/>
          </a:p>
        </p:txBody>
      </p:sp>
      <p:sp>
        <p:nvSpPr>
          <p:cNvPr id="32" name="Shape 29"/>
          <p:cNvSpPr/>
          <p:nvPr/>
        </p:nvSpPr>
        <p:spPr>
          <a:xfrm>
            <a:off x="8046720" y="3977640"/>
            <a:ext cx="3657600" cy="137160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0"/>
          <p:cNvSpPr/>
          <p:nvPr/>
        </p:nvSpPr>
        <p:spPr>
          <a:xfrm>
            <a:off x="8046720" y="3977640"/>
            <a:ext cx="91440" cy="1371600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1"/>
          <p:cNvSpPr/>
          <p:nvPr/>
        </p:nvSpPr>
        <p:spPr>
          <a:xfrm>
            <a:off x="8275320" y="406908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GINA</a:t>
            </a:r>
            <a:endParaRPr lang="en-US" sz="1600" dirty="0"/>
          </a:p>
        </p:txBody>
      </p:sp>
      <p:sp>
        <p:nvSpPr>
          <p:cNvPr id="35" name="Text 32"/>
          <p:cNvSpPr/>
          <p:nvPr/>
        </p:nvSpPr>
        <p:spPr>
          <a:xfrm>
            <a:off x="8275320" y="438912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Genetic Information Nondiscrimination (2008)</a:t>
            </a:r>
            <a:endParaRPr lang="en-US" sz="1000" dirty="0"/>
          </a:p>
        </p:txBody>
      </p:sp>
      <p:sp>
        <p:nvSpPr>
          <p:cNvPr id="36" name="Text 33"/>
          <p:cNvSpPr/>
          <p:nvPr/>
        </p:nvSpPr>
        <p:spPr>
          <a:xfrm>
            <a:off x="8275320" y="4709160"/>
            <a:ext cx="3291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 génétique en matière d'emploi et d'assurance santé</a:t>
            </a:r>
            <a:endParaRPr lang="en-US" sz="1100" dirty="0"/>
          </a:p>
        </p:txBody>
      </p:sp>
      <p:sp>
        <p:nvSpPr>
          <p:cNvPr id="37" name="Shape 34"/>
          <p:cNvSpPr/>
          <p:nvPr/>
        </p:nvSpPr>
        <p:spPr>
          <a:xfrm>
            <a:off x="457200" y="5440680"/>
            <a:ext cx="11247120" cy="777240"/>
          </a:xfrm>
          <a:prstGeom prst="rect">
            <a:avLst/>
          </a:prstGeom>
          <a:solidFill>
            <a:srgbClr val="FEF3C7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5532120"/>
            <a:ext cx="457200" cy="457200"/>
          </a:xfrm>
          <a:prstGeom prst="rect">
            <a:avLst/>
          </a:prstGeom>
        </p:spPr>
      </p:pic>
      <p:sp>
        <p:nvSpPr>
          <p:cNvPr id="39" name="Text 35"/>
          <p:cNvSpPr/>
          <p:nvPr/>
        </p:nvSpPr>
        <p:spPr>
          <a:xfrm>
            <a:off x="1280160" y="5440680"/>
            <a:ext cx="10332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Conséquence pratique : 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donnée non couverte par un texte sectoriel échappe (au niveau fédéral) à toute régulation spécifique. C'est l'objet du débat actuel sur une loi fédérale générale (proposition </a:t>
            </a:r>
            <a:r>
              <a:rPr lang="en-US" sz="12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American Privacy Rights Act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non adoptée).</a:t>
            </a:r>
            <a:endParaRPr lang="en-US" sz="1200" dirty="0"/>
          </a:p>
        </p:txBody>
      </p:sp>
      <p:sp>
        <p:nvSpPr>
          <p:cNvPr id="40" name="Text 36"/>
          <p:cNvSpPr/>
          <p:nvPr/>
        </p:nvSpPr>
        <p:spPr>
          <a:xfrm>
            <a:off x="457200" y="649224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Essais cliniques : USA vs UE/France  •  4 / 12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L'étage des États : la vraie révolution récente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États avec une loi privacy générale en 2026 — et ça continue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08760"/>
            <a:ext cx="11247120" cy="1280160"/>
          </a:xfrm>
          <a:prstGeom prst="rect">
            <a:avLst/>
          </a:prstGeom>
          <a:solidFill>
            <a:srgbClr val="0B254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600200"/>
            <a:ext cx="1463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2103120" y="1600200"/>
            <a:ext cx="5029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États avec une loi privacy générale en vigueur en 2026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103120" y="2103120"/>
            <a:ext cx="9418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Pionnière : </a:t>
            </a:r>
            <a:r>
              <a:rPr lang="en-US" sz="115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Californie — CCPA (2018) renforcée par le CPRA (2020)</a:t>
            </a: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Plus de 1,4 milliard de $ d'amendes prononcées aux USA en 2025.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57200" y="3017520"/>
            <a:ext cx="3657600" cy="320040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57200" y="3017520"/>
            <a:ext cx="3657600" cy="502920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94360" y="306324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Vague 1 — Pionnières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85800" y="3703320"/>
            <a:ext cx="32004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Californie (CCPA 2018 / CPRA 2020)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Virginie (VCDPA 2023)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Colorado, Connecticut, Utah (2023)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685800" y="562356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Modèle « opt-out » américain ; CCPA inspire les autres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251960" y="3017520"/>
            <a:ext cx="3657600" cy="320040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4251960" y="3017520"/>
            <a:ext cx="3657600" cy="502920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389120" y="306324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Vague 2 — Extension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480560" y="3703320"/>
            <a:ext cx="32004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Texas, Oregon, Montana (2024)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Delaware, NH, New Jersey (2025)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Minnesota, Maryland, Tennessee (2025)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4480560" y="562356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Reprennent le modèle Virginie avec variations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8046720" y="3017520"/>
            <a:ext cx="3657600" cy="320040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8046720" y="3017520"/>
            <a:ext cx="3657600" cy="502920"/>
          </a:xfrm>
          <a:prstGeom prst="rect">
            <a:avLst/>
          </a:prstGeom>
          <a:solidFill>
            <a:srgbClr val="065A8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8183880" y="306324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Vague 3 — 2026+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275320" y="3703320"/>
            <a:ext cx="32004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Indiana, Kentucky, Rhode Island (janv. 2026)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Arkansas (juill. 2026)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projets dans une dizaine d'autres États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8275320" y="562356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Mouvement non stabilisé — fragmentation croissante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57200" y="6355080"/>
            <a:ext cx="11247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noter : la plupart des lois d'État excluent les données déjà couvertes par HIPAA ou GLBA (exemption « entity-level » ou « data-level »)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57200" y="649224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Essais cliniques : USA vs UE/France  •  5 / 12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régulateurs et la « soft law »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droit américain de la privacy se construit aussi en dehors des textes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08760"/>
            <a:ext cx="5577840" cy="4846320"/>
          </a:xfrm>
          <a:prstGeom prst="rect">
            <a:avLst/>
          </a:prstGeom>
          <a:solidFill>
            <a:srgbClr val="FFFFFF"/>
          </a:solidFill>
          <a:ln w="254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508760"/>
            <a:ext cx="5577840" cy="548640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627632"/>
            <a:ext cx="320040" cy="3200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97280" y="150876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régulateurs principaux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77240" y="224028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FTC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2286000" y="2240280"/>
            <a:ext cx="3657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Sanctions transversales (Sec. 5), consent decrees, lignes directrices (dark patterns, biométrie, IA)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777240" y="301752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HHS / OCR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2286000" y="3017520"/>
            <a:ext cx="3657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de HIPAA — sanctions pour atteintes aux données de santé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777240" y="379476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FDA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2286000" y="3794760"/>
            <a:ext cx="3657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Essais cliniques (21 CFR), guidances dispositifs médicaux connectés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777240" y="457200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AGs </a:t>
            </a:r>
            <a:r>
              <a:rPr lang="en-US" sz="1300" b="1" dirty="0" err="1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étatiques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2286000" y="4572000"/>
            <a:ext cx="3657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des lois d'État — California AG, Texas AG, etc.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777240" y="534924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CFPB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2286000" y="5349240"/>
            <a:ext cx="3657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Données financières des consommateurs (depuis 2010)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6126480" y="1508760"/>
            <a:ext cx="5577840" cy="4846320"/>
          </a:xfrm>
          <a:prstGeom prst="rect">
            <a:avLst/>
          </a:prstGeom>
          <a:solidFill>
            <a:srgbClr val="FFFFFF"/>
          </a:solidFill>
          <a:ln w="254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6126480" y="1508760"/>
            <a:ext cx="5577840" cy="548640"/>
          </a:xfrm>
          <a:prstGeom prst="rect">
            <a:avLst/>
          </a:prstGeom>
          <a:solidFill>
            <a:srgbClr val="065A8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5080" y="1627632"/>
            <a:ext cx="320040" cy="320040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6766560" y="150876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instruments de « soft law »</a:t>
            </a:r>
            <a:endParaRPr lang="en-US" sz="1600" dirty="0"/>
          </a:p>
        </p:txBody>
      </p:sp>
      <p:sp>
        <p:nvSpPr>
          <p:cNvPr id="22" name="Text 18"/>
          <p:cNvSpPr/>
          <p:nvPr/>
        </p:nvSpPr>
        <p:spPr>
          <a:xfrm>
            <a:off x="6446520" y="2240280"/>
            <a:ext cx="5029200" cy="3977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400"/>
              </a:spcAft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Guidances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interprétations non contraignantes mais </a:t>
            </a:r>
            <a:r>
              <a:rPr lang="en-US" sz="12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très influentes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(FDA, HHS, FTC publient régulièrement)</a:t>
            </a:r>
            <a:endParaRPr lang="en-US" sz="12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2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 decrees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accords entre la FTC et une entreprise sanctionnée. Constituent </a:t>
            </a:r>
            <a:r>
              <a:rPr lang="en-US" sz="12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facto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jurisprudence privacy américaine</a:t>
            </a:r>
            <a:endParaRPr lang="en-US" sz="12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2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Standards techniques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NIST Privacy Framework, HITRUST CSF, ISO 27701</a:t>
            </a:r>
            <a:endParaRPr lang="en-US" sz="12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2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Codes de conduite sectoriels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IAB pour la publicité, certifications privacy (TrustArc), etc.</a:t>
            </a:r>
            <a:endParaRPr lang="en-US" sz="1200" dirty="0"/>
          </a:p>
        </p:txBody>
      </p:sp>
      <p:sp>
        <p:nvSpPr>
          <p:cNvPr id="23" name="Text 19"/>
          <p:cNvSpPr/>
          <p:nvPr/>
        </p:nvSpPr>
        <p:spPr>
          <a:xfrm>
            <a:off x="457200" y="649224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Essais cliniques : USA vs UE/France  •  6 / 12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Zoom : la </a:t>
            </a:r>
            <a:r>
              <a:rPr lang="en-US" sz="2800" b="1" dirty="0" err="1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réglementation</a:t>
            </a:r>
            <a:r>
              <a:rPr lang="en-US" sz="2800" b="1" dirty="0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des données de santé aux USA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Plusieurs textes, plusieurs autorités, et une zone grise grandissante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08760"/>
            <a:ext cx="2743200" cy="146304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508760"/>
            <a:ext cx="2743200" cy="411480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94360" y="155448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HHS / OCR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2011680"/>
            <a:ext cx="2377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HIPAA — protection des PHI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291840" y="1508760"/>
            <a:ext cx="2743200" cy="146304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291840" y="1508760"/>
            <a:ext cx="2743200" cy="411480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429000" y="155448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FDA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474720" y="2011680"/>
            <a:ext cx="2377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Essais cliniques + dispositifs médicaux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126480" y="1508760"/>
            <a:ext cx="2743200" cy="146304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126480" y="1508760"/>
            <a:ext cx="2743200" cy="411480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263640" y="155448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309360" y="2011680"/>
            <a:ext cx="2377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Interopérabilité, 21st Century Cures Act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961120" y="1508760"/>
            <a:ext cx="2743200" cy="146304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961120" y="1508760"/>
            <a:ext cx="2743200" cy="411480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098280" y="155448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FTC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144000" y="2011680"/>
            <a:ext cx="2377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Breach Notification Rule, apps santé hors HIPAA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57200" y="3154680"/>
            <a:ext cx="1124712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457200" y="3154680"/>
            <a:ext cx="11247120" cy="457200"/>
          </a:xfrm>
          <a:prstGeom prst="rect">
            <a:avLst/>
          </a:prstGeom>
          <a:solidFill>
            <a:srgbClr val="0B254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40080" y="31546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textes principaux applicables aux données de santé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40080" y="365760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400"/>
              </a:spcAft>
              <a:buNone/>
            </a:pPr>
            <a:r>
              <a:rPr lang="en-US" sz="115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HIPAA</a:t>
            </a: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(1996) — hôpitaux, médecins, assureurs, sous-traitants. </a:t>
            </a:r>
            <a:r>
              <a:rPr lang="en-US" sz="115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Rule</a:t>
            </a: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(45 CFR 46, révisée 2018) — recherche financée fédéralement. </a:t>
            </a:r>
            <a:r>
              <a:rPr lang="en-US" sz="115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 CFR Parts 50, 56, 312</a:t>
            </a: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FDA, essais cliniques. </a:t>
            </a:r>
            <a:r>
              <a:rPr lang="en-US" sz="115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21st Century Cures Act</a:t>
            </a: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(2016) — interopérabilité. </a:t>
            </a:r>
            <a:r>
              <a:rPr lang="en-US" sz="115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GINA</a:t>
            </a: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(2008) — information génétique. </a:t>
            </a:r>
            <a:r>
              <a:rPr lang="en-US" sz="115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Washington My Health My Data Act</a:t>
            </a: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(2024) — apps santé hors HIPAA.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457200" y="4846320"/>
            <a:ext cx="11247120" cy="1417320"/>
          </a:xfrm>
          <a:prstGeom prst="rect">
            <a:avLst/>
          </a:prstGeom>
          <a:solidFill>
            <a:srgbClr val="FEF3C7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5120640"/>
            <a:ext cx="548640" cy="548640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1508760" y="49377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grande zone grise : HIPAA ne couvre pas tout le monde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1508760" y="5349240"/>
            <a:ext cx="10058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HIPAA ne s'applique qu'aux </a:t>
            </a:r>
            <a:r>
              <a:rPr lang="en-US" sz="1150" b="1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Covered Entities</a:t>
            </a: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(hôpitaux, médecins, assureurs) et leurs sous-traitants. Les apps santé grand public, les wearables, les courtiers de données, les sponsors pharmaceutiques qui collectent </a:t>
            </a:r>
            <a:r>
              <a:rPr lang="en-US" sz="115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directement</a:t>
            </a: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auprès du patient — ne sont </a:t>
            </a:r>
            <a:r>
              <a:rPr lang="en-US" sz="115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</a:t>
            </a: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soumis à HIPAA. C'est l'objet de la FTC Health Breach Notification Rule et des lois d'État récentes (Washington MHMDA).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457200" y="649224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Essais cliniques : USA vs UE/France  •  7 / 12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HIPAA en détail — les trois notions clés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qu'il faut savoir pour lire un protocole américain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645920"/>
            <a:ext cx="365760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645920"/>
            <a:ext cx="3657600" cy="548640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PHI — Protected Health Information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2423160"/>
            <a:ext cx="310896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Toute info de santé identifiante détenue par une Covered Entity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identifiants définis (nom, dates, n° dossier, e-mail, biométrie...)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équivalent fonctionnel des « données de santé » au sens RGPD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251960" y="1645920"/>
            <a:ext cx="365760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251960" y="1645920"/>
            <a:ext cx="3657600" cy="548640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434840" y="169164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Authorization / Waiver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26280" y="2423160"/>
            <a:ext cx="310896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Recherche = besoin d'une autorisation spécifique du patient (en plus du consentement Common Rule)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Waiver possible par l'IRB sous conditions (risque minimal, recherche impossible autrement)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dataset + Data Use Agreement : voie alternative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046720" y="1645920"/>
            <a:ext cx="365760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8046720" y="1645920"/>
            <a:ext cx="3657600" cy="548640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229600" y="169164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De-identification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321040" y="2423160"/>
            <a:ext cx="310896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 Harbor : suppression des 18 identifiants → donnée non-PHI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Expert Determination : analyse statistique du risque de ré-identification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fois dé-identifiée, la donnée sort du périmètre HIPAA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57200" y="6035040"/>
            <a:ext cx="11247120" cy="54864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" y="60350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Comparaison rapide : 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PHI ≈ « données de santé » RGPD ; HIPAA Authorization ≈ consentement RGPD ; mais </a:t>
            </a:r>
            <a:r>
              <a:rPr lang="en-US" sz="12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anonymisation HIPAA ≠ anonymisation RGPD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(j'y reviens).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" y="649224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Essais cliniques : USA vs UE/France  •  8 / 12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Rule &amp; IRB — la protection des personnes en recherche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CFR 46, révisée en 2018 (effective janvier 2019)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54480"/>
            <a:ext cx="5303520" cy="457200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73152" cy="4572000"/>
          </a:xfrm>
          <a:prstGeom prst="rect">
            <a:avLst/>
          </a:prstGeom>
          <a:solidFill>
            <a:srgbClr val="B8504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73736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80160" y="173736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Common Rule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77240" y="2286000"/>
            <a:ext cx="4846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Politique fédérale adoptée par </a:t>
            </a: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agences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(HHS, NIH, NSF, DoD, etc.) pour la protection des sujets humains.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S'applique dès qu'il y a un financement fédéral ou un protocole soumis à la FDA. Ne couvre </a:t>
            </a: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recherche purement privée.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Révision majeure 2018 : </a:t>
            </a: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consentement « broad »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clarification du périmètre, allègements pour la recherche à risque minimal.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126480" y="1554480"/>
            <a:ext cx="5577840" cy="4572000"/>
          </a:xfrm>
          <a:prstGeom prst="rect">
            <a:avLst/>
          </a:prstGeom>
          <a:solidFill>
            <a:srgbClr val="F4F7FA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6126480" y="1554480"/>
            <a:ext cx="73152" cy="4572000"/>
          </a:xfrm>
          <a:prstGeom prst="rect">
            <a:avLst/>
          </a:prstGeom>
          <a:solidFill>
            <a:srgbClr val="065A8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5080" y="173736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949440" y="173736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25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IRB (≈ CPP)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6446520" y="2286000"/>
            <a:ext cx="50292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1300" b="1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Review Board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: équivalent fonctionnel du CPP français — mais rattaché à l'institution.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Composition minimale : ≥ 5 membres, dont 1 scientifique, 1 non-scientifique, 1 extérieur.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Pouvoirs : approbation, modification, suspension, </a:t>
            </a:r>
            <a:r>
              <a:rPr lang="en-US" sz="13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waiver of consent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possible sous conditions.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Nouveauté 2018 : </a:t>
            </a: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IRB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obligatoire en multisite fédéral.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457200" y="649224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Essais cliniques : USA vs UE/France  •  9 / 12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1963</Words>
  <Application>Microsoft Office PowerPoint</Application>
  <PresentationFormat>Grand écran</PresentationFormat>
  <Paragraphs>220</Paragraphs>
  <Slides>12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Aptos</vt:lpstr>
      <vt:lpstr>Arial</vt:lpstr>
      <vt:lpstr>Calibri</vt:lpstr>
      <vt:lpstr>Georgia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Réglementation US des essais cliniques</dc:title>
  <dc:subject>PptxGenJS Presentation</dc:subject>
  <dc:creator>Préparé pour comités d'éthique</dc:creator>
  <cp:lastModifiedBy>DE CRECY Helene</cp:lastModifiedBy>
  <cp:revision>6</cp:revision>
  <dcterms:created xsi:type="dcterms:W3CDTF">2026-05-25T16:33:35Z</dcterms:created>
  <dcterms:modified xsi:type="dcterms:W3CDTF">2026-07-28T16:49:57Z</dcterms:modified>
</cp:coreProperties>
</file>