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49" r:id="rId3"/>
    <p:sldId id="350" r:id="rId4"/>
    <p:sldId id="354" r:id="rId5"/>
    <p:sldId id="341" r:id="rId6"/>
    <p:sldId id="345" r:id="rId7"/>
    <p:sldId id="346" r:id="rId8"/>
    <p:sldId id="347" r:id="rId9"/>
    <p:sldId id="352" r:id="rId10"/>
    <p:sldId id="336" r:id="rId11"/>
    <p:sldId id="342" r:id="rId12"/>
    <p:sldId id="326" r:id="rId13"/>
    <p:sldId id="353" r:id="rId14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émie DUBRUEL" initials="ND" lastIdx="1" clrIdx="0">
    <p:extLst>
      <p:ext uri="{19B8F6BF-5375-455C-9EA6-DF929625EA0E}">
        <p15:presenceInfo xmlns:p15="http://schemas.microsoft.com/office/powerpoint/2012/main" userId="5d86864fe8bc43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97D"/>
    <a:srgbClr val="92B4BB"/>
    <a:srgbClr val="517761"/>
    <a:srgbClr val="CDE3C3"/>
    <a:srgbClr val="00361A"/>
    <a:srgbClr val="8FC36B"/>
    <a:srgbClr val="8EC05C"/>
    <a:srgbClr val="00843E"/>
    <a:srgbClr val="FBB09B"/>
    <a:srgbClr val="006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2026" autoAdjust="0"/>
  </p:normalViewPr>
  <p:slideViewPr>
    <p:cSldViewPr snapToGrid="0">
      <p:cViewPr varScale="1">
        <p:scale>
          <a:sx n="62" d="100"/>
          <a:sy n="62" d="100"/>
        </p:scale>
        <p:origin x="24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5E7B3-E750-4C92-97C1-0E8206C5FF27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C1A04-EC47-4FB8-B9D9-D7116FEB81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169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u="sng" dirty="0">
                <a:solidFill>
                  <a:srgbClr val="FF0000"/>
                </a:solidFill>
              </a:rPr>
              <a:t>Remerciements </a:t>
            </a:r>
          </a:p>
          <a:p>
            <a:r>
              <a:rPr lang="fr-FR" u="sng" dirty="0">
                <a:solidFill>
                  <a:srgbClr val="FF0000"/>
                </a:solidFill>
              </a:rPr>
              <a:t>Encadrement de la thèse (réalisée à Toulouse / financement Région Occitanie)</a:t>
            </a:r>
          </a:p>
          <a:p>
            <a:r>
              <a:rPr lang="fr-FR" u="sng" dirty="0">
                <a:solidFill>
                  <a:srgbClr val="FF0000"/>
                </a:solidFill>
              </a:rPr>
              <a:t>Membre CPP SOOM II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C1A04-EC47-4FB8-B9D9-D7116FEB81C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290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C1A04-EC47-4FB8-B9D9-D7116FEB81C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433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C1A04-EC47-4FB8-B9D9-D7116FEB81C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308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Insister</a:t>
            </a:r>
            <a:r>
              <a:rPr lang="fr-FR" baseline="0" dirty="0"/>
              <a:t> davantage sur cette slides les Comités etc.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C1A04-EC47-4FB8-B9D9-D7116FEB81C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347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e0a8b9fcc2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e0a8b9fcc2_0_4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302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85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38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627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67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78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52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22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25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749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38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31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27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0EA4A-DD37-4F3C-BE17-641582D49FBA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FAC37-9817-4EDB-8098-BFBAD5BE6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952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744180" y="1296788"/>
            <a:ext cx="10840563" cy="4002419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chemeClr val="accent1">
                    <a:lumMod val="50000"/>
                  </a:schemeClr>
                </a:solidFill>
              </a:rPr>
              <a:t>Prix de recherche de la CNCP</a:t>
            </a:r>
          </a:p>
          <a:p>
            <a:endParaRPr lang="fr-FR" sz="900" b="1" dirty="0">
              <a:solidFill>
                <a:srgbClr val="FF0066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3600" b="1" dirty="0">
                <a:latin typeface="Arial Narrow" panose="020B0606020202030204" pitchFamily="34" charset="0"/>
              </a:rPr>
              <a:t>Emergence du numérique dans la recherche en santé : implications juridiques et éthiques</a:t>
            </a:r>
          </a:p>
          <a:p>
            <a:endParaRPr lang="fr-FR" sz="1000" b="1" dirty="0">
              <a:latin typeface="Arial Narrow" panose="020B0606020202030204" pitchFamily="34" charset="0"/>
            </a:endParaRPr>
          </a:p>
          <a:p>
            <a:r>
              <a:rPr lang="fr-FR" dirty="0">
                <a:latin typeface="Arial Narrow" panose="020B0606020202030204" pitchFamily="34" charset="0"/>
              </a:rPr>
              <a:t>Thèse en droit de la santé </a:t>
            </a:r>
          </a:p>
          <a:p>
            <a:r>
              <a:rPr lang="fr-FR" sz="1800" i="1" dirty="0">
                <a:latin typeface="Arial Narrow" panose="020B0606020202030204" pitchFamily="34" charset="0"/>
              </a:rPr>
              <a:t>Soutenue en mai 2026</a:t>
            </a:r>
          </a:p>
          <a:p>
            <a:r>
              <a:rPr lang="fr-FR" sz="1800" i="1" dirty="0">
                <a:latin typeface="Arial Narrow" panose="020B0606020202030204" pitchFamily="34" charset="0"/>
              </a:rPr>
              <a:t>Sous la direction d’Isabelle </a:t>
            </a:r>
            <a:r>
              <a:rPr lang="fr-FR" sz="1800" i="1" dirty="0" err="1">
                <a:latin typeface="Arial Narrow" panose="020B0606020202030204" pitchFamily="34" charset="0"/>
              </a:rPr>
              <a:t>Poirot-Mazères</a:t>
            </a:r>
            <a:r>
              <a:rPr lang="fr-FR" sz="1800" i="1" dirty="0">
                <a:latin typeface="Arial Narrow" panose="020B0606020202030204" pitchFamily="34" charset="0"/>
              </a:rPr>
              <a:t> et d’Emmanuelle Rial-Sebbag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58ECDB-176C-2B28-B725-FFA782FA5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679" y="6265163"/>
            <a:ext cx="1265376" cy="563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996D43D-4801-A588-5A96-8DBA0E9D3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186" y="6241043"/>
            <a:ext cx="544560" cy="5543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97DA040-ED9E-2E0E-8C0E-28C9CDFE2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397" y="6035685"/>
            <a:ext cx="463252" cy="7927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EDDECA-CE94-D937-CD78-83029B9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D0D0D"/>
              </a:clrFrom>
              <a:clrTo>
                <a:srgbClr val="0D0D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33" y="6140917"/>
            <a:ext cx="767776" cy="708717"/>
          </a:xfrm>
          <a:prstGeom prst="rect">
            <a:avLst/>
          </a:prstGeom>
          <a:noFill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370832-2F8B-8649-1744-2761E3CFA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586" y="6433642"/>
            <a:ext cx="1330762" cy="3658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296A8C-9DC8-B3CE-BED5-90CABB597466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625" y="6399709"/>
            <a:ext cx="1183235" cy="35370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"/>
            <a:ext cx="12192000" cy="1214659"/>
          </a:xfrm>
          <a:prstGeom prst="rect">
            <a:avLst/>
          </a:prstGeom>
        </p:spPr>
      </p:pic>
      <p:sp>
        <p:nvSpPr>
          <p:cNvPr id="12" name="Google Shape;61;p1"/>
          <p:cNvSpPr txBox="1"/>
          <p:nvPr/>
        </p:nvSpPr>
        <p:spPr>
          <a:xfrm>
            <a:off x="1492331" y="4980446"/>
            <a:ext cx="9207337" cy="13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fr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Noémie Dubruel </a:t>
            </a:r>
            <a:endParaRPr sz="2000" dirty="0"/>
          </a:p>
          <a:p>
            <a:pPr algn="ctr">
              <a:lnSpc>
                <a:spcPct val="95000"/>
              </a:lnSpc>
            </a:pPr>
            <a:r>
              <a:rPr lang="fr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Docteure en droit de la santé et recherche clinique &amp; membre du CPP SOOM II</a:t>
            </a:r>
            <a:endParaRPr sz="2000" dirty="0"/>
          </a:p>
          <a:p>
            <a:pPr algn="ctr">
              <a:lnSpc>
                <a:spcPct val="95000"/>
              </a:lnSpc>
            </a:pPr>
            <a:r>
              <a:rPr lang="fr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CERPOP-UMR1295, Université de Toulouse, Inserm équipe BIOETHICS</a:t>
            </a:r>
          </a:p>
          <a:p>
            <a:pPr algn="ctr">
              <a:lnSpc>
                <a:spcPct val="95000"/>
              </a:lnSpc>
            </a:pPr>
            <a:r>
              <a:rPr lang="fr-FR" sz="1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noemie.dubruel@inserm.fr</a:t>
            </a:r>
            <a:endParaRPr sz="1400" dirty="0"/>
          </a:p>
          <a:p>
            <a:pPr algn="ctr">
              <a:lnSpc>
                <a:spcPct val="95000"/>
              </a:lnSpc>
            </a:pP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95000"/>
              </a:lnSpc>
            </a:pPr>
            <a:endParaRPr sz="179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2356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64;p51">
            <a:extLst>
              <a:ext uri="{FF2B5EF4-FFF2-40B4-BE49-F238E27FC236}">
                <a16:creationId xmlns:a16="http://schemas.microsoft.com/office/drawing/2014/main" id="{AA62561F-F6D3-CC4B-66ED-734F5B3894BE}"/>
              </a:ext>
            </a:extLst>
          </p:cNvPr>
          <p:cNvSpPr txBox="1"/>
          <p:nvPr/>
        </p:nvSpPr>
        <p:spPr>
          <a:xfrm>
            <a:off x="903426" y="2525412"/>
            <a:ext cx="6184277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L’encadrement de la recherche clinique est construit dans un équilibre entre </a:t>
            </a:r>
            <a:r>
              <a:rPr lang="fr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protection</a:t>
            </a:r>
            <a:r>
              <a:rPr lang="fr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innovation</a:t>
            </a:r>
            <a:r>
              <a:rPr lang="fr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868;p51">
            <a:extLst>
              <a:ext uri="{FF2B5EF4-FFF2-40B4-BE49-F238E27FC236}">
                <a16:creationId xmlns:a16="http://schemas.microsoft.com/office/drawing/2014/main" id="{80D94D29-1A74-A3EE-A8F9-088011CA2857}"/>
              </a:ext>
            </a:extLst>
          </p:cNvPr>
          <p:cNvSpPr txBox="1"/>
          <p:nvPr/>
        </p:nvSpPr>
        <p:spPr>
          <a:xfrm>
            <a:off x="1606031" y="3142136"/>
            <a:ext cx="493687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Historiquement, un cadre inter-normatif pour assurer une protection suffisante de l’individu, sujet d’expérimentation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873;p51">
            <a:extLst>
              <a:ext uri="{FF2B5EF4-FFF2-40B4-BE49-F238E27FC236}">
                <a16:creationId xmlns:a16="http://schemas.microsoft.com/office/drawing/2014/main" id="{7F987DF0-8D08-B0B1-FE65-498A2399FD84}"/>
              </a:ext>
            </a:extLst>
          </p:cNvPr>
          <p:cNvSpPr/>
          <p:nvPr/>
        </p:nvSpPr>
        <p:spPr>
          <a:xfrm rot="-5400000">
            <a:off x="480559" y="2696773"/>
            <a:ext cx="284303" cy="40950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B4BB"/>
          </a:solidFill>
          <a:ln w="9525" cap="flat" cmpd="sng">
            <a:solidFill>
              <a:srgbClr val="92B4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875;p51">
            <a:extLst>
              <a:ext uri="{FF2B5EF4-FFF2-40B4-BE49-F238E27FC236}">
                <a16:creationId xmlns:a16="http://schemas.microsoft.com/office/drawing/2014/main" id="{96191240-4570-5EF9-0565-128416C4A1C7}"/>
              </a:ext>
            </a:extLst>
          </p:cNvPr>
          <p:cNvSpPr/>
          <p:nvPr/>
        </p:nvSpPr>
        <p:spPr>
          <a:xfrm rot="5400000">
            <a:off x="1219888" y="3189315"/>
            <a:ext cx="391363" cy="437579"/>
          </a:xfrm>
          <a:prstGeom prst="bentUpArrow">
            <a:avLst>
              <a:gd name="adj1" fmla="val 23263"/>
              <a:gd name="adj2" fmla="val 25000"/>
              <a:gd name="adj3" fmla="val 25000"/>
            </a:avLst>
          </a:prstGeom>
          <a:solidFill>
            <a:srgbClr val="92B4BB"/>
          </a:solidFill>
          <a:ln>
            <a:solidFill>
              <a:srgbClr val="92B4B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800;p48">
            <a:extLst>
              <a:ext uri="{FF2B5EF4-FFF2-40B4-BE49-F238E27FC236}">
                <a16:creationId xmlns:a16="http://schemas.microsoft.com/office/drawing/2014/main" id="{68D4FD86-6446-6CC2-8B63-834AB938B0A4}"/>
              </a:ext>
            </a:extLst>
          </p:cNvPr>
          <p:cNvSpPr/>
          <p:nvPr/>
        </p:nvSpPr>
        <p:spPr>
          <a:xfrm>
            <a:off x="4074466" y="1869862"/>
            <a:ext cx="3785142" cy="481498"/>
          </a:xfrm>
          <a:prstGeom prst="homePlate">
            <a:avLst>
              <a:gd name="adj" fmla="val 50000"/>
            </a:avLst>
          </a:prstGeom>
          <a:solidFill>
            <a:srgbClr val="31597D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fr" sz="16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Quelle place pour la norme éthique ?</a:t>
            </a:r>
            <a:endParaRPr sz="16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733;p43">
            <a:extLst>
              <a:ext uri="{FF2B5EF4-FFF2-40B4-BE49-F238E27FC236}">
                <a16:creationId xmlns:a16="http://schemas.microsoft.com/office/drawing/2014/main" id="{8B8E4309-82B3-B096-D311-345E115F424B}"/>
              </a:ext>
            </a:extLst>
          </p:cNvPr>
          <p:cNvSpPr/>
          <p:nvPr/>
        </p:nvSpPr>
        <p:spPr>
          <a:xfrm>
            <a:off x="7400541" y="2850987"/>
            <a:ext cx="4373503" cy="489053"/>
          </a:xfrm>
          <a:prstGeom prst="rect">
            <a:avLst/>
          </a:prstGeom>
          <a:solidFill>
            <a:srgbClr val="31597D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Affirmation des p</a:t>
            </a:r>
            <a:r>
              <a:rPr lang="fr"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rincipes de bioéthique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739;p43">
            <a:extLst>
              <a:ext uri="{FF2B5EF4-FFF2-40B4-BE49-F238E27FC236}">
                <a16:creationId xmlns:a16="http://schemas.microsoft.com/office/drawing/2014/main" id="{F000EF14-E9FF-6682-E0BC-3D92E2F56F9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413" t="11506" r="1780" b="11266"/>
          <a:stretch/>
        </p:blipFill>
        <p:spPr>
          <a:xfrm>
            <a:off x="6092197" y="3471337"/>
            <a:ext cx="6099803" cy="55235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ZoneTexte 67">
            <a:extLst>
              <a:ext uri="{FF2B5EF4-FFF2-40B4-BE49-F238E27FC236}">
                <a16:creationId xmlns:a16="http://schemas.microsoft.com/office/drawing/2014/main" id="{39C7F726-92B9-C0BC-82B1-BBC2D0FF6470}"/>
              </a:ext>
            </a:extLst>
          </p:cNvPr>
          <p:cNvSpPr txBox="1"/>
          <p:nvPr/>
        </p:nvSpPr>
        <p:spPr>
          <a:xfrm>
            <a:off x="6662263" y="3970319"/>
            <a:ext cx="5410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Fondements de l’évaluation de la recherche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973227-2856-FEAD-A528-04ECBD005ADF}"/>
              </a:ext>
            </a:extLst>
          </p:cNvPr>
          <p:cNvSpPr/>
          <p:nvPr/>
        </p:nvSpPr>
        <p:spPr>
          <a:xfrm>
            <a:off x="0" y="0"/>
            <a:ext cx="12192000" cy="8903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Google Shape;140;p7">
            <a:extLst>
              <a:ext uri="{FF2B5EF4-FFF2-40B4-BE49-F238E27FC236}">
                <a16:creationId xmlns:a16="http://schemas.microsoft.com/office/drawing/2014/main" id="{2346D957-67CF-7011-FAA1-96346F551BC8}"/>
              </a:ext>
            </a:extLst>
          </p:cNvPr>
          <p:cNvSpPr/>
          <p:nvPr/>
        </p:nvSpPr>
        <p:spPr>
          <a:xfrm>
            <a:off x="355763" y="1005608"/>
            <a:ext cx="3888712" cy="555892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L’intérêt de l’internormativité </a:t>
            </a:r>
          </a:p>
        </p:txBody>
      </p:sp>
      <p:sp>
        <p:nvSpPr>
          <p:cNvPr id="5" name="Google Shape;732;p43">
            <a:extLst>
              <a:ext uri="{FF2B5EF4-FFF2-40B4-BE49-F238E27FC236}">
                <a16:creationId xmlns:a16="http://schemas.microsoft.com/office/drawing/2014/main" id="{DF0C18D5-190A-94E0-0ABB-8ED0F3149AA2}"/>
              </a:ext>
            </a:extLst>
          </p:cNvPr>
          <p:cNvSpPr/>
          <p:nvPr/>
        </p:nvSpPr>
        <p:spPr>
          <a:xfrm>
            <a:off x="5035191" y="5312569"/>
            <a:ext cx="1817784" cy="693119"/>
          </a:xfrm>
          <a:prstGeom prst="ellipse">
            <a:avLst/>
          </a:prstGeom>
          <a:solidFill>
            <a:srgbClr val="92B4B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Éthique des algorithmes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737;p43">
            <a:extLst>
              <a:ext uri="{FF2B5EF4-FFF2-40B4-BE49-F238E27FC236}">
                <a16:creationId xmlns:a16="http://schemas.microsoft.com/office/drawing/2014/main" id="{93DD6788-6BC1-54E7-754D-140DB49D0660}"/>
              </a:ext>
            </a:extLst>
          </p:cNvPr>
          <p:cNvSpPr/>
          <p:nvPr/>
        </p:nvSpPr>
        <p:spPr>
          <a:xfrm>
            <a:off x="1297606" y="5312570"/>
            <a:ext cx="1698171" cy="693119"/>
          </a:xfrm>
          <a:prstGeom prst="ellipse">
            <a:avLst/>
          </a:prstGeom>
          <a:solidFill>
            <a:srgbClr val="92B4B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Éthique </a:t>
            </a:r>
            <a:r>
              <a:rPr lang="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 numérique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43;p43">
            <a:extLst>
              <a:ext uri="{FF2B5EF4-FFF2-40B4-BE49-F238E27FC236}">
                <a16:creationId xmlns:a16="http://schemas.microsoft.com/office/drawing/2014/main" id="{6357C35A-ED7F-8A98-6344-8AE04621C8E1}"/>
              </a:ext>
            </a:extLst>
          </p:cNvPr>
          <p:cNvSpPr/>
          <p:nvPr/>
        </p:nvSpPr>
        <p:spPr>
          <a:xfrm>
            <a:off x="3106592" y="5332667"/>
            <a:ext cx="1817784" cy="693119"/>
          </a:xfrm>
          <a:prstGeom prst="ellipse">
            <a:avLst/>
          </a:prstGeom>
          <a:solidFill>
            <a:srgbClr val="92B4B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Éthique des données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864;p51">
            <a:extLst>
              <a:ext uri="{FF2B5EF4-FFF2-40B4-BE49-F238E27FC236}">
                <a16:creationId xmlns:a16="http://schemas.microsoft.com/office/drawing/2014/main" id="{F6A3C471-5DB4-2FC7-4A67-B00A11E54044}"/>
              </a:ext>
            </a:extLst>
          </p:cNvPr>
          <p:cNvSpPr txBox="1"/>
          <p:nvPr/>
        </p:nvSpPr>
        <p:spPr>
          <a:xfrm>
            <a:off x="1106433" y="4804669"/>
            <a:ext cx="705428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Même processus pour l’élaboration de l’encadrement de l’IA 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873;p51">
            <a:extLst>
              <a:ext uri="{FF2B5EF4-FFF2-40B4-BE49-F238E27FC236}">
                <a16:creationId xmlns:a16="http://schemas.microsoft.com/office/drawing/2014/main" id="{95C9E4DD-5F18-67B9-6131-DA9940EE48A9}"/>
              </a:ext>
            </a:extLst>
          </p:cNvPr>
          <p:cNvSpPr/>
          <p:nvPr/>
        </p:nvSpPr>
        <p:spPr>
          <a:xfrm rot="-5400000">
            <a:off x="578181" y="4671381"/>
            <a:ext cx="305835" cy="75067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B4BB"/>
          </a:solidFill>
          <a:ln w="9525" cap="flat" cmpd="sng">
            <a:solidFill>
              <a:srgbClr val="92B4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Accolade fermante 17">
            <a:extLst>
              <a:ext uri="{FF2B5EF4-FFF2-40B4-BE49-F238E27FC236}">
                <a16:creationId xmlns:a16="http://schemas.microsoft.com/office/drawing/2014/main" id="{1B729CCC-33AB-8ED0-FD60-AE61A4D17264}"/>
              </a:ext>
            </a:extLst>
          </p:cNvPr>
          <p:cNvSpPr/>
          <p:nvPr/>
        </p:nvSpPr>
        <p:spPr>
          <a:xfrm>
            <a:off x="6852975" y="5206572"/>
            <a:ext cx="652553" cy="819214"/>
          </a:xfrm>
          <a:prstGeom prst="rightBrace">
            <a:avLst>
              <a:gd name="adj1" fmla="val 45554"/>
              <a:gd name="adj2" fmla="val 5000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avec coin rogné 24">
            <a:extLst>
              <a:ext uri="{FF2B5EF4-FFF2-40B4-BE49-F238E27FC236}">
                <a16:creationId xmlns:a16="http://schemas.microsoft.com/office/drawing/2014/main" id="{5D3E4CC9-0961-8EFB-D96E-96C4C07FD999}"/>
              </a:ext>
            </a:extLst>
          </p:cNvPr>
          <p:cNvSpPr/>
          <p:nvPr/>
        </p:nvSpPr>
        <p:spPr>
          <a:xfrm>
            <a:off x="7667589" y="5266304"/>
            <a:ext cx="1910462" cy="372329"/>
          </a:xfrm>
          <a:prstGeom prst="snip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Explicabilité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89E1F5DD-BDD6-047F-69B8-F26D5598B16A}"/>
              </a:ext>
            </a:extLst>
          </p:cNvPr>
          <p:cNvSpPr/>
          <p:nvPr/>
        </p:nvSpPr>
        <p:spPr>
          <a:xfrm>
            <a:off x="7667589" y="5739701"/>
            <a:ext cx="1910461" cy="372329"/>
          </a:xfrm>
          <a:prstGeom prst="snip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Transparence</a:t>
            </a:r>
          </a:p>
        </p:txBody>
      </p:sp>
      <p:sp>
        <p:nvSpPr>
          <p:cNvPr id="27" name="Rectangle : avec coin rogné 26">
            <a:extLst>
              <a:ext uri="{FF2B5EF4-FFF2-40B4-BE49-F238E27FC236}">
                <a16:creationId xmlns:a16="http://schemas.microsoft.com/office/drawing/2014/main" id="{2C28D6CD-6873-8A2D-3CA9-7A4942A70C9A}"/>
              </a:ext>
            </a:extLst>
          </p:cNvPr>
          <p:cNvSpPr/>
          <p:nvPr/>
        </p:nvSpPr>
        <p:spPr>
          <a:xfrm>
            <a:off x="9715687" y="5266303"/>
            <a:ext cx="1910462" cy="372329"/>
          </a:xfrm>
          <a:prstGeom prst="snip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Loyauté</a:t>
            </a:r>
          </a:p>
        </p:txBody>
      </p:sp>
      <p:sp>
        <p:nvSpPr>
          <p:cNvPr id="31" name="Rectangle : avec coin rogné 30">
            <a:extLst>
              <a:ext uri="{FF2B5EF4-FFF2-40B4-BE49-F238E27FC236}">
                <a16:creationId xmlns:a16="http://schemas.microsoft.com/office/drawing/2014/main" id="{B1B4E4CE-1E6F-E632-BE04-C4F379CC28E7}"/>
              </a:ext>
            </a:extLst>
          </p:cNvPr>
          <p:cNvSpPr/>
          <p:nvPr/>
        </p:nvSpPr>
        <p:spPr>
          <a:xfrm>
            <a:off x="9715687" y="5739700"/>
            <a:ext cx="1910462" cy="372329"/>
          </a:xfrm>
          <a:prstGeom prst="snip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Garantie humaine</a:t>
            </a: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6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78" y="3084005"/>
            <a:ext cx="1601569" cy="1471712"/>
          </a:xfrm>
          <a:prstGeom prst="rect">
            <a:avLst/>
          </a:prstGeom>
        </p:spPr>
      </p:pic>
      <p:sp>
        <p:nvSpPr>
          <p:cNvPr id="4" name="Google Shape;140;p7">
            <a:extLst>
              <a:ext uri="{FF2B5EF4-FFF2-40B4-BE49-F238E27FC236}">
                <a16:creationId xmlns:a16="http://schemas.microsoft.com/office/drawing/2014/main" id="{483DCE4A-2DF4-EE35-160E-ECEEC21580C3}"/>
              </a:ext>
            </a:extLst>
          </p:cNvPr>
          <p:cNvSpPr/>
          <p:nvPr/>
        </p:nvSpPr>
        <p:spPr>
          <a:xfrm>
            <a:off x="3378479" y="1068713"/>
            <a:ext cx="5306678" cy="723552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Une nécessaire évolution insitutionnelle de l’évaluation de la recherche  </a:t>
            </a:r>
          </a:p>
        </p:txBody>
      </p:sp>
      <p:sp>
        <p:nvSpPr>
          <p:cNvPr id="5" name="Google Shape;283;p29">
            <a:extLst>
              <a:ext uri="{FF2B5EF4-FFF2-40B4-BE49-F238E27FC236}">
                <a16:creationId xmlns:a16="http://schemas.microsoft.com/office/drawing/2014/main" id="{EFA6F7F4-9A5E-27B8-05B7-90FE07DEB197}"/>
              </a:ext>
            </a:extLst>
          </p:cNvPr>
          <p:cNvSpPr/>
          <p:nvPr/>
        </p:nvSpPr>
        <p:spPr>
          <a:xfrm>
            <a:off x="258346" y="2115345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8FA03-4E02-D5C2-64D6-EA413D96B4EB}"/>
              </a:ext>
            </a:extLst>
          </p:cNvPr>
          <p:cNvSpPr txBox="1"/>
          <p:nvPr/>
        </p:nvSpPr>
        <p:spPr>
          <a:xfrm>
            <a:off x="643167" y="1987166"/>
            <a:ext cx="11082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attentes à l’encontre des autorités compétentes pour </a:t>
            </a:r>
            <a:r>
              <a:rPr lang="fr-FR" u="sng" dirty="0"/>
              <a:t>l’évaluation scientifique </a:t>
            </a:r>
            <a:r>
              <a:rPr lang="fr-FR" dirty="0"/>
              <a:t>de la recherche</a:t>
            </a:r>
          </a:p>
          <a:p>
            <a:pPr lvl="3"/>
            <a:r>
              <a:rPr lang="fr-FR" b="1" dirty="0">
                <a:solidFill>
                  <a:srgbClr val="FF0000"/>
                </a:solidFill>
              </a:rPr>
              <a:t>Evaluation éthique = double exigence commune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C9FE4D-EEE8-4DCF-EA7E-82F88036CF4B}"/>
              </a:ext>
            </a:extLst>
          </p:cNvPr>
          <p:cNvSpPr txBox="1"/>
          <p:nvPr/>
        </p:nvSpPr>
        <p:spPr>
          <a:xfrm>
            <a:off x="2378550" y="2781773"/>
            <a:ext cx="9756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Or carences =&gt; Une meilleure reconnaissance des acteurs de </a:t>
            </a:r>
            <a:r>
              <a:rPr lang="fr-FR" u="sng" dirty="0"/>
              <a:t>l’évaluation éthique </a:t>
            </a:r>
            <a:r>
              <a:rPr lang="fr-FR" dirty="0"/>
              <a:t>de la recherche</a:t>
            </a:r>
          </a:p>
          <a:p>
            <a:pPr lvl="1"/>
            <a:r>
              <a:rPr lang="fr-FR" u="sng" dirty="0"/>
              <a:t>Exemple en France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Fragmentation de l’évaluation selon la catégorie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Lacunes de l’évaluation méthodologique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Manques de moyens, d’expertises et de connaissances des CPP face aux usages du numérique</a:t>
            </a:r>
          </a:p>
        </p:txBody>
      </p:sp>
      <p:sp>
        <p:nvSpPr>
          <p:cNvPr id="8" name="Google Shape;283;p29">
            <a:extLst>
              <a:ext uri="{FF2B5EF4-FFF2-40B4-BE49-F238E27FC236}">
                <a16:creationId xmlns:a16="http://schemas.microsoft.com/office/drawing/2014/main" id="{C5BB9F6F-9C02-43EB-3DC0-6F065B049E60}"/>
              </a:ext>
            </a:extLst>
          </p:cNvPr>
          <p:cNvSpPr/>
          <p:nvPr/>
        </p:nvSpPr>
        <p:spPr>
          <a:xfrm>
            <a:off x="199113" y="5060649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88C0E4-EB56-AB6F-1553-49242C4F1B43}"/>
              </a:ext>
            </a:extLst>
          </p:cNvPr>
          <p:cNvSpPr txBox="1"/>
          <p:nvPr/>
        </p:nvSpPr>
        <p:spPr>
          <a:xfrm>
            <a:off x="643167" y="4929160"/>
            <a:ext cx="110824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Vers un modèle plus intégré de la gouvernance éthique de la recherche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dirty="0"/>
              <a:t>Comités de protection des personne (</a:t>
            </a:r>
            <a:r>
              <a:rPr lang="fr-FR" b="1" dirty="0"/>
              <a:t>CPP</a:t>
            </a:r>
            <a:r>
              <a:rPr lang="fr-FR" dirty="0"/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dirty="0"/>
              <a:t>Comités d’éthique de la recherche (</a:t>
            </a:r>
            <a:r>
              <a:rPr lang="fr-FR" b="1" dirty="0"/>
              <a:t>CER</a:t>
            </a:r>
            <a:r>
              <a:rPr lang="fr-FR" dirty="0"/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dirty="0"/>
              <a:t>Comités scientifiques et éthiques (</a:t>
            </a:r>
            <a:r>
              <a:rPr lang="fr-FR" b="1" dirty="0"/>
              <a:t>CSE</a:t>
            </a:r>
            <a:r>
              <a:rPr lang="fr-FR" dirty="0"/>
              <a:t>)</a:t>
            </a:r>
          </a:p>
          <a:p>
            <a:pPr lvl="1"/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b="1" dirty="0"/>
              <a:t>CNIL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2B4722-23A9-5C16-87B5-F7DE2C3F815D}"/>
              </a:ext>
            </a:extLst>
          </p:cNvPr>
          <p:cNvSpPr/>
          <p:nvPr/>
        </p:nvSpPr>
        <p:spPr>
          <a:xfrm>
            <a:off x="0" y="0"/>
            <a:ext cx="12192000" cy="8903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5478276" y="5546216"/>
            <a:ext cx="402140" cy="493110"/>
          </a:xfrm>
          <a:prstGeom prst="rightBrac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880416" y="5544130"/>
            <a:ext cx="6421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+ Comité scientifique et éthique local (</a:t>
            </a:r>
            <a:r>
              <a:rPr lang="fr-FR" b="1" dirty="0"/>
              <a:t>CSEL</a:t>
            </a:r>
            <a:r>
              <a:rPr lang="fr-FR" dirty="0"/>
              <a:t>)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Adoption loi de simplification de la vie économique le 16 avril 2026 </a:t>
            </a:r>
          </a:p>
          <a:p>
            <a:pPr algn="ctr"/>
            <a:r>
              <a:rPr lang="fr-FR" sz="1600" dirty="0">
                <a:solidFill>
                  <a:schemeClr val="accent5">
                    <a:lumMod val="50000"/>
                  </a:schemeClr>
                </a:solidFill>
              </a:rPr>
              <a:t>( Modification de l’article 76 LIL ) </a:t>
            </a:r>
          </a:p>
        </p:txBody>
      </p:sp>
      <p:sp>
        <p:nvSpPr>
          <p:cNvPr id="13" name="Flèche : angle droit 12">
            <a:extLst>
              <a:ext uri="{FF2B5EF4-FFF2-40B4-BE49-F238E27FC236}">
                <a16:creationId xmlns:a16="http://schemas.microsoft.com/office/drawing/2014/main" id="{0CE99DE1-EED7-414B-AB34-5CB054509F5F}"/>
              </a:ext>
            </a:extLst>
          </p:cNvPr>
          <p:cNvSpPr/>
          <p:nvPr/>
        </p:nvSpPr>
        <p:spPr>
          <a:xfrm rot="5400000">
            <a:off x="1756249" y="2589424"/>
            <a:ext cx="646332" cy="342833"/>
          </a:xfrm>
          <a:prstGeom prst="bentUpArrow">
            <a:avLst>
              <a:gd name="adj1" fmla="val 5645"/>
              <a:gd name="adj2" fmla="val 25000"/>
              <a:gd name="adj3" fmla="val 25000"/>
            </a:avLst>
          </a:prstGeom>
          <a:solidFill>
            <a:srgbClr val="31597D"/>
          </a:solidFill>
          <a:ln>
            <a:solidFill>
              <a:srgbClr val="315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sp>
        <p:nvSpPr>
          <p:cNvPr id="15" name="Triangle isocèle 14">
            <a:extLst>
              <a:ext uri="{FF2B5EF4-FFF2-40B4-BE49-F238E27FC236}">
                <a16:creationId xmlns:a16="http://schemas.microsoft.com/office/drawing/2014/main" id="{4A09F9B1-8E41-A5BC-EEFF-C43CD4F386CB}"/>
              </a:ext>
            </a:extLst>
          </p:cNvPr>
          <p:cNvSpPr/>
          <p:nvPr/>
        </p:nvSpPr>
        <p:spPr>
          <a:xfrm>
            <a:off x="2376559" y="3856291"/>
            <a:ext cx="491976" cy="442128"/>
          </a:xfrm>
          <a:prstGeom prst="triangl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35673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2305EC9-D74A-0043-09DD-9479AC1B6593}"/>
              </a:ext>
            </a:extLst>
          </p:cNvPr>
          <p:cNvSpPr txBox="1"/>
          <p:nvPr/>
        </p:nvSpPr>
        <p:spPr>
          <a:xfrm>
            <a:off x="1277948" y="1627446"/>
            <a:ext cx="10914052" cy="276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Affirmation des principes d’éthique</a:t>
            </a:r>
          </a:p>
          <a:p>
            <a:pPr marL="285750" lvl="0" indent="-28575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L’émergence du numérique dans la recherche en santé modifie les manières de faire la recherche et de l’évaluer</a:t>
            </a:r>
          </a:p>
          <a:p>
            <a:pPr lvl="2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Collaborations nouvelles                Connaissances nouvelles                 Compétences nouvelles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fr-FR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Echanges directs avec les acteurs du terrain (attentes, besoins …) </a:t>
            </a:r>
          </a:p>
          <a:p>
            <a:pPr marL="285750" indent="-28575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Reconnaissance du rôle des instances de contrôle et de protection (accompagnement et réflexivité éthique)</a:t>
            </a:r>
          </a:p>
          <a:p>
            <a:pPr marL="285750" indent="-28575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rôle actif des citoyens / participants de la recherche ?</a:t>
            </a:r>
          </a:p>
        </p:txBody>
      </p:sp>
      <p:sp>
        <p:nvSpPr>
          <p:cNvPr id="2" name="Flèche : angle droit 1">
            <a:extLst>
              <a:ext uri="{FF2B5EF4-FFF2-40B4-BE49-F238E27FC236}">
                <a16:creationId xmlns:a16="http://schemas.microsoft.com/office/drawing/2014/main" id="{A8B7E2B0-66D5-DCA0-4C3F-E372097523DD}"/>
              </a:ext>
            </a:extLst>
          </p:cNvPr>
          <p:cNvSpPr/>
          <p:nvPr/>
        </p:nvSpPr>
        <p:spPr>
          <a:xfrm rot="5400000">
            <a:off x="1901721" y="2421878"/>
            <a:ext cx="303337" cy="273297"/>
          </a:xfrm>
          <a:prstGeom prst="bentUpArrow">
            <a:avLst>
              <a:gd name="adj1" fmla="val 6430"/>
              <a:gd name="adj2" fmla="val 25000"/>
              <a:gd name="adj3" fmla="val 25000"/>
            </a:avLst>
          </a:prstGeom>
          <a:solidFill>
            <a:srgbClr val="31597D"/>
          </a:solidFill>
          <a:ln>
            <a:solidFill>
              <a:srgbClr val="315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angle droit 4">
            <a:extLst>
              <a:ext uri="{FF2B5EF4-FFF2-40B4-BE49-F238E27FC236}">
                <a16:creationId xmlns:a16="http://schemas.microsoft.com/office/drawing/2014/main" id="{CAFC5D22-0BB7-39B1-5698-1291CFD38B77}"/>
              </a:ext>
            </a:extLst>
          </p:cNvPr>
          <p:cNvSpPr/>
          <p:nvPr/>
        </p:nvSpPr>
        <p:spPr>
          <a:xfrm rot="5400000">
            <a:off x="8169636" y="2418111"/>
            <a:ext cx="303337" cy="273297"/>
          </a:xfrm>
          <a:prstGeom prst="bentUpArrow">
            <a:avLst>
              <a:gd name="adj1" fmla="val 6430"/>
              <a:gd name="adj2" fmla="val 25000"/>
              <a:gd name="adj3" fmla="val 25000"/>
            </a:avLst>
          </a:prstGeom>
          <a:solidFill>
            <a:srgbClr val="31597D"/>
          </a:solidFill>
          <a:ln>
            <a:solidFill>
              <a:srgbClr val="315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angle droit 11">
            <a:extLst>
              <a:ext uri="{FF2B5EF4-FFF2-40B4-BE49-F238E27FC236}">
                <a16:creationId xmlns:a16="http://schemas.microsoft.com/office/drawing/2014/main" id="{AACF8156-9E05-D6D6-3B70-8B77B143A131}"/>
              </a:ext>
            </a:extLst>
          </p:cNvPr>
          <p:cNvSpPr/>
          <p:nvPr/>
        </p:nvSpPr>
        <p:spPr>
          <a:xfrm rot="5400000">
            <a:off x="5018718" y="2414340"/>
            <a:ext cx="303337" cy="273297"/>
          </a:xfrm>
          <a:prstGeom prst="bentUpArrow">
            <a:avLst>
              <a:gd name="adj1" fmla="val 6430"/>
              <a:gd name="adj2" fmla="val 25000"/>
              <a:gd name="adj3" fmla="val 25000"/>
            </a:avLst>
          </a:prstGeom>
          <a:solidFill>
            <a:srgbClr val="31597D"/>
          </a:solidFill>
          <a:ln>
            <a:solidFill>
              <a:srgbClr val="315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C411C9-6A6F-2219-D21D-69E45519E0BE}"/>
              </a:ext>
            </a:extLst>
          </p:cNvPr>
          <p:cNvSpPr/>
          <p:nvPr/>
        </p:nvSpPr>
        <p:spPr>
          <a:xfrm>
            <a:off x="0" y="0"/>
            <a:ext cx="12192000" cy="8903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Conclusion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 : coins arrondis 11">
            <a:extLst>
              <a:ext uri="{FF2B5EF4-FFF2-40B4-BE49-F238E27FC236}">
                <a16:creationId xmlns:a16="http://schemas.microsoft.com/office/drawing/2014/main" id="{EFC8CEB4-D052-D808-EB2F-A0ECDA94A296}"/>
              </a:ext>
            </a:extLst>
          </p:cNvPr>
          <p:cNvSpPr/>
          <p:nvPr/>
        </p:nvSpPr>
        <p:spPr>
          <a:xfrm>
            <a:off x="5798850" y="4798334"/>
            <a:ext cx="4922739" cy="436928"/>
          </a:xfrm>
          <a:prstGeom prst="roundRect">
            <a:avLst/>
          </a:prstGeom>
          <a:solidFill>
            <a:srgbClr val="0938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Favoriser la confiance</a:t>
            </a:r>
          </a:p>
        </p:txBody>
      </p:sp>
      <p:sp>
        <p:nvSpPr>
          <p:cNvPr id="15" name="Rectangle : coins arrondis 12">
            <a:extLst>
              <a:ext uri="{FF2B5EF4-FFF2-40B4-BE49-F238E27FC236}">
                <a16:creationId xmlns:a16="http://schemas.microsoft.com/office/drawing/2014/main" id="{FA3BB8FD-782B-4F7D-A201-F69F429A61D4}"/>
              </a:ext>
            </a:extLst>
          </p:cNvPr>
          <p:cNvSpPr/>
          <p:nvPr/>
        </p:nvSpPr>
        <p:spPr>
          <a:xfrm>
            <a:off x="5798851" y="5323657"/>
            <a:ext cx="4922739" cy="436928"/>
          </a:xfrm>
          <a:prstGeom prst="roundRect">
            <a:avLst/>
          </a:prstGeom>
          <a:solidFill>
            <a:srgbClr val="0938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Assurer un usage du numérique sûr et acceptable</a:t>
            </a:r>
          </a:p>
        </p:txBody>
      </p:sp>
      <p:sp>
        <p:nvSpPr>
          <p:cNvPr id="16" name="Rectangle : coins arrondis 13">
            <a:extLst>
              <a:ext uri="{FF2B5EF4-FFF2-40B4-BE49-F238E27FC236}">
                <a16:creationId xmlns:a16="http://schemas.microsoft.com/office/drawing/2014/main" id="{8E2679DA-296F-EBA7-27D6-D830F5429A4D}"/>
              </a:ext>
            </a:extLst>
          </p:cNvPr>
          <p:cNvSpPr/>
          <p:nvPr/>
        </p:nvSpPr>
        <p:spPr>
          <a:xfrm>
            <a:off x="5798850" y="5839761"/>
            <a:ext cx="4922739" cy="436928"/>
          </a:xfrm>
          <a:prstGeom prst="roundRect">
            <a:avLst/>
          </a:prstGeom>
          <a:solidFill>
            <a:srgbClr val="0938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Adapter les protections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pic>
        <p:nvPicPr>
          <p:cNvPr id="4" name="Graphique 3" descr="Balance de la justice avec un remplissage uni">
            <a:extLst>
              <a:ext uri="{FF2B5EF4-FFF2-40B4-BE49-F238E27FC236}">
                <a16:creationId xmlns:a16="http://schemas.microsoft.com/office/drawing/2014/main" id="{182A1EF1-1B2A-5EC7-A9A8-3940AC408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26146" y="5229661"/>
            <a:ext cx="914400" cy="9144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AE028B-FB81-D3A3-CF6C-CD1D10AE3534}"/>
              </a:ext>
            </a:extLst>
          </p:cNvPr>
          <p:cNvSpPr txBox="1"/>
          <p:nvPr/>
        </p:nvSpPr>
        <p:spPr>
          <a:xfrm>
            <a:off x="1457236" y="5562150"/>
            <a:ext cx="1168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latin typeface="Aldhabi" panose="020F0502020204030204" pitchFamily="2" charset="-78"/>
                <a:cs typeface="Aldhabi" panose="020F0502020204030204" pitchFamily="2" charset="-78"/>
              </a:rPr>
              <a:t>Bénéfices</a:t>
            </a:r>
            <a:endParaRPr lang="fr-FR" b="1" dirty="0">
              <a:latin typeface="Aldhabi" panose="020F0502020204030204" pitchFamily="2" charset="-78"/>
              <a:cs typeface="Aldhabi" panose="020F0502020204030204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C69FD8-5EA0-DB35-79FD-E2EA562BB6F1}"/>
              </a:ext>
            </a:extLst>
          </p:cNvPr>
          <p:cNvSpPr txBox="1"/>
          <p:nvPr/>
        </p:nvSpPr>
        <p:spPr>
          <a:xfrm>
            <a:off x="3540546" y="5538378"/>
            <a:ext cx="998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latin typeface="Aldhabi" panose="020F0502020204030204" pitchFamily="2" charset="-78"/>
                <a:cs typeface="Aldhabi" panose="020F0502020204030204" pitchFamily="2" charset="-78"/>
              </a:rPr>
              <a:t>Risques</a:t>
            </a:r>
            <a:endParaRPr lang="fr-FR" b="1" dirty="0">
              <a:latin typeface="Aldhabi" panose="020F0502020204030204" pitchFamily="2" charset="-78"/>
              <a:cs typeface="Aldhabi" panose="020F0502020204030204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1F67AC-57BD-4C0D-7280-FD2972523329}"/>
              </a:ext>
            </a:extLst>
          </p:cNvPr>
          <p:cNvSpPr txBox="1"/>
          <p:nvPr/>
        </p:nvSpPr>
        <p:spPr>
          <a:xfrm>
            <a:off x="673071" y="4712609"/>
            <a:ext cx="482055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>
                <a:latin typeface="Aldhabi" panose="020F0502020204030204" pitchFamily="2" charset="-78"/>
                <a:cs typeface="Aldhabi" panose="020F0502020204030204" pitchFamily="2" charset="-78"/>
              </a:rPr>
              <a:t>Les méthodes numériques dans la recherche</a:t>
            </a:r>
            <a:endParaRPr lang="fr-FR" b="1" dirty="0">
              <a:latin typeface="Aldhabi" panose="020F0502020204030204" pitchFamily="2" charset="-78"/>
              <a:cs typeface="Aldhabi" panose="020F0502020204030204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03985-CA8C-6111-A9A1-49ED0ABB3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2">
            <a:extLst>
              <a:ext uri="{FF2B5EF4-FFF2-40B4-BE49-F238E27FC236}">
                <a16:creationId xmlns:a16="http://schemas.microsoft.com/office/drawing/2014/main" id="{71992AE2-8347-98AE-E3A3-AF19C52FD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739" y="2667039"/>
            <a:ext cx="10840563" cy="3580186"/>
          </a:xfrm>
        </p:spPr>
        <p:txBody>
          <a:bodyPr>
            <a:normAutofit/>
          </a:bodyPr>
          <a:lstStyle/>
          <a:p>
            <a:endParaRPr lang="fr-FR" sz="1200" dirty="0">
              <a:solidFill>
                <a:srgbClr val="FF0066"/>
              </a:solidFill>
            </a:endParaRPr>
          </a:p>
          <a:p>
            <a:pPr>
              <a:lnSpc>
                <a:spcPct val="120000"/>
              </a:lnSpc>
            </a:pPr>
            <a:r>
              <a:rPr lang="fr-FR" sz="4600" b="1" dirty="0">
                <a:latin typeface="Arial Narrow" panose="020B0606020202030204" pitchFamily="34" charset="0"/>
              </a:rPr>
              <a:t>Merci pour votre attention !</a:t>
            </a:r>
          </a:p>
          <a:p>
            <a:pPr>
              <a:lnSpc>
                <a:spcPct val="120000"/>
              </a:lnSpc>
            </a:pPr>
            <a:endParaRPr lang="fr-FR" sz="4600" b="1" dirty="0">
              <a:latin typeface="Arial Narrow" panose="020B0606020202030204" pitchFamily="34" charset="0"/>
            </a:endParaRPr>
          </a:p>
          <a:p>
            <a:pPr>
              <a:lnSpc>
                <a:spcPct val="120000"/>
              </a:lnSpc>
            </a:pPr>
            <a:endParaRPr lang="fr-FR" sz="1800" i="1" dirty="0">
              <a:latin typeface="Arial Narrow" panose="020B0606020202030204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1800" i="1" dirty="0">
                <a:latin typeface="Arial Narrow" panose="020B0606020202030204" pitchFamily="34" charset="0"/>
              </a:rPr>
              <a:t>noemie.dubruel@inserm.fr</a:t>
            </a:r>
          </a:p>
          <a:p>
            <a:endParaRPr lang="fr-FR" sz="1000" b="1" dirty="0">
              <a:latin typeface="Arial Narrow" panose="020B060602020203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12146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F58ECDB-176C-2B28-B725-FFA782FA5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679" y="6265163"/>
            <a:ext cx="1265376" cy="5632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96D43D-4801-A588-5A96-8DBA0E9D3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186" y="6241043"/>
            <a:ext cx="544560" cy="5543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97DA040-ED9E-2E0E-8C0E-28C9CDFE2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397" y="6035685"/>
            <a:ext cx="463252" cy="79274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6EDDECA-CE94-D937-CD78-83029B9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D0D0D"/>
              </a:clrFrom>
              <a:clrTo>
                <a:srgbClr val="0D0D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33" y="6140917"/>
            <a:ext cx="767776" cy="708717"/>
          </a:xfrm>
          <a:prstGeom prst="rect">
            <a:avLst/>
          </a:prstGeom>
          <a:noFill/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370832-2F8B-8649-1744-2761E3CFA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586" y="6433642"/>
            <a:ext cx="1330762" cy="36582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E296A8C-9DC8-B3CE-BED5-90CABB597466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625" y="6399709"/>
            <a:ext cx="1183235" cy="35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7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40;p7"/>
          <p:cNvSpPr/>
          <p:nvPr/>
        </p:nvSpPr>
        <p:spPr>
          <a:xfrm>
            <a:off x="3442659" y="1095628"/>
            <a:ext cx="5306678" cy="524100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Le constat d’une évolution de la recherche</a:t>
            </a:r>
          </a:p>
        </p:txBody>
      </p:sp>
      <p:cxnSp>
        <p:nvCxnSpPr>
          <p:cNvPr id="11" name="Connecteur droit 10"/>
          <p:cNvCxnSpPr>
            <a:cxnSpLocks/>
          </p:cNvCxnSpPr>
          <p:nvPr/>
        </p:nvCxnSpPr>
        <p:spPr>
          <a:xfrm>
            <a:off x="6068097" y="1777633"/>
            <a:ext cx="27903" cy="5080367"/>
          </a:xfrm>
          <a:prstGeom prst="line">
            <a:avLst/>
          </a:prstGeom>
          <a:ln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96075" y="2853832"/>
            <a:ext cx="5816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lang="fr-F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Augmentation des données disponibles pour la recherche</a:t>
            </a:r>
          </a:p>
          <a:p>
            <a:pPr lvl="0">
              <a:buClr>
                <a:srgbClr val="000000"/>
              </a:buClr>
              <a:buSzPts val="1400"/>
            </a:pPr>
            <a:endParaRPr lang="fr-F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lang="fr-F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Augmentation des besoins en données pour la recherche </a:t>
            </a:r>
          </a:p>
          <a:p>
            <a:pPr lvl="0">
              <a:buClr>
                <a:srgbClr val="000000"/>
              </a:buClr>
              <a:buSzPts val="1400"/>
            </a:pPr>
            <a:endParaRPr lang="fr-FR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lang="fr-F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Augmentation des recherches réalisées sur les données</a:t>
            </a:r>
          </a:p>
        </p:txBody>
      </p:sp>
      <p:pic>
        <p:nvPicPr>
          <p:cNvPr id="27" name="Google Shape;33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6948" y="4490525"/>
            <a:ext cx="1962616" cy="1508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1"/>
            <a:ext cx="12192000" cy="78237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Contexte &amp; Origines du sujet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Google Shape;140;p7"/>
          <p:cNvSpPr/>
          <p:nvPr/>
        </p:nvSpPr>
        <p:spPr>
          <a:xfrm>
            <a:off x="955527" y="1889211"/>
            <a:ext cx="3885458" cy="371700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Importance de la donnée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40;p7"/>
          <p:cNvSpPr/>
          <p:nvPr/>
        </p:nvSpPr>
        <p:spPr>
          <a:xfrm>
            <a:off x="7379955" y="1889211"/>
            <a:ext cx="3885458" cy="371700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Importance du numérique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81283" y="2503103"/>
            <a:ext cx="5599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numérique : immatérialité + multiplicité des formes        (M&amp;S informatiques, IA, …)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Une innovation disruptive / « de rupture » </a:t>
            </a:r>
          </a:p>
        </p:txBody>
      </p:sp>
      <p:sp>
        <p:nvSpPr>
          <p:cNvPr id="35" name="Google Shape;256;p28">
            <a:extLst>
              <a:ext uri="{FF2B5EF4-FFF2-40B4-BE49-F238E27FC236}">
                <a16:creationId xmlns:a16="http://schemas.microsoft.com/office/drawing/2014/main" id="{F135EE19-D821-2662-7AD1-1471163E1D93}"/>
              </a:ext>
            </a:extLst>
          </p:cNvPr>
          <p:cNvSpPr txBox="1"/>
          <p:nvPr/>
        </p:nvSpPr>
        <p:spPr>
          <a:xfrm>
            <a:off x="7323112" y="4052853"/>
            <a:ext cx="4995665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dirty="0"/>
              <a:t>Rupture avec les modèles existants pour la recherche en santé</a:t>
            </a:r>
          </a:p>
          <a:p>
            <a:pPr>
              <a:lnSpc>
                <a:spcPct val="150000"/>
              </a:lnSpc>
            </a:pPr>
            <a:r>
              <a:rPr lang="fr" sz="1400" dirty="0"/>
              <a:t>Changements dans la façon de développer des connaissances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/>
              <a:t>Nouvelles considérations de l’expérimentation du vivant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/>
              <a:t>…</a:t>
            </a:r>
            <a:endParaRPr sz="1400" dirty="0"/>
          </a:p>
        </p:txBody>
      </p:sp>
      <p:sp>
        <p:nvSpPr>
          <p:cNvPr id="45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6845853" y="4266787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46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6845853" y="4584499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47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6845853" y="4915682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33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486F93F8-FDC9-EF8B-0426-1CAA73FD3E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52"/>
          <a:stretch/>
        </p:blipFill>
        <p:spPr>
          <a:xfrm>
            <a:off x="23145" y="5613348"/>
            <a:ext cx="1759001" cy="1166467"/>
          </a:xfrm>
          <a:prstGeom prst="rect">
            <a:avLst/>
          </a:prstGeom>
        </p:spPr>
      </p:pic>
      <p:sp>
        <p:nvSpPr>
          <p:cNvPr id="64" name="Ellipse 63"/>
          <p:cNvSpPr/>
          <p:nvPr/>
        </p:nvSpPr>
        <p:spPr>
          <a:xfrm>
            <a:off x="80753" y="4711128"/>
            <a:ext cx="3878535" cy="978541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663DABA-FD3E-6F94-2C1A-7BA52D1DD8B9}"/>
              </a:ext>
            </a:extLst>
          </p:cNvPr>
          <p:cNvSpPr txBox="1"/>
          <p:nvPr/>
        </p:nvSpPr>
        <p:spPr>
          <a:xfrm>
            <a:off x="6802717" y="1392845"/>
            <a:ext cx="494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cs typeface="Arial" panose="020B0604020202020204" pitchFamily="34" charset="0"/>
              </a:rPr>
              <a:t>Des méthodes multiples </a:t>
            </a:r>
            <a:r>
              <a:rPr lang="fr-FR" sz="1600" dirty="0">
                <a:cs typeface="Arial" panose="020B0604020202020204" pitchFamily="34" charset="0"/>
              </a:rPr>
              <a:t>(terminologies diverses)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348585" y="3176673"/>
            <a:ext cx="1257916" cy="1160871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Virtualisation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913154" y="3148585"/>
            <a:ext cx="1295429" cy="1171702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Données synthétiques / artificielles / augmentées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603957" y="2069371"/>
            <a:ext cx="1306758" cy="1103872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Plateformes de </a:t>
            </a:r>
            <a:r>
              <a:rPr lang="fr-FR" sz="1600" dirty="0" err="1"/>
              <a:t>modélisat</a:t>
            </a:r>
            <a:r>
              <a:rPr lang="fr-FR" sz="1600" dirty="0"/>
              <a:t>° et de </a:t>
            </a:r>
            <a:r>
              <a:rPr lang="fr-FR" sz="1600" dirty="0" err="1"/>
              <a:t>simulat</a:t>
            </a:r>
            <a:r>
              <a:rPr lang="fr-FR" sz="1600" dirty="0"/>
              <a:t>°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08583" y="2069371"/>
            <a:ext cx="1276002" cy="1079214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Cohortes virtuelles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09947" y="4323247"/>
            <a:ext cx="1295429" cy="1099821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/>
              <a:t>In silico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484585" y="3148585"/>
            <a:ext cx="1265528" cy="1180508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Jumeaux numériques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1743872" y="2077930"/>
            <a:ext cx="448128" cy="1063269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D1C765-DBAD-792E-4DFA-6FF8745F37BF}"/>
              </a:ext>
            </a:extLst>
          </p:cNvPr>
          <p:cNvSpPr/>
          <p:nvPr/>
        </p:nvSpPr>
        <p:spPr>
          <a:xfrm>
            <a:off x="11750113" y="4337682"/>
            <a:ext cx="441887" cy="1086477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25" name="Rectangle 24"/>
          <p:cNvSpPr/>
          <p:nvPr/>
        </p:nvSpPr>
        <p:spPr>
          <a:xfrm>
            <a:off x="9208583" y="4330964"/>
            <a:ext cx="1276002" cy="1086477"/>
          </a:xfrm>
          <a:prstGeom prst="rect">
            <a:avLst/>
          </a:prstGeom>
          <a:solidFill>
            <a:srgbClr val="21356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Patients virtuels</a:t>
            </a:r>
          </a:p>
        </p:txBody>
      </p:sp>
      <p:sp>
        <p:nvSpPr>
          <p:cNvPr id="22" name="Google Shape;155;p8"/>
          <p:cNvSpPr/>
          <p:nvPr/>
        </p:nvSpPr>
        <p:spPr>
          <a:xfrm>
            <a:off x="254811" y="2114953"/>
            <a:ext cx="334767" cy="2294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56;p8"/>
          <p:cNvSpPr txBox="1"/>
          <p:nvPr/>
        </p:nvSpPr>
        <p:spPr>
          <a:xfrm>
            <a:off x="589578" y="2050061"/>
            <a:ext cx="38582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0" i="0" u="none" strike="noStrike" cap="none" dirty="0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Le numérique comme objet de recherche pour le soin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0"/>
            <a:ext cx="12192000" cy="82806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Délimitation du sujet d’étude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472543" y="6139823"/>
            <a:ext cx="661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Des méthodes de la recherche et non des recherches spécifiques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300724" y="1211137"/>
            <a:ext cx="3821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De nombreux usages du numérique dans la recherche en santé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66F82DF-FEA5-0AB1-D7D3-00555C5BF23A}"/>
              </a:ext>
            </a:extLst>
          </p:cNvPr>
          <p:cNvSpPr txBox="1"/>
          <p:nvPr/>
        </p:nvSpPr>
        <p:spPr>
          <a:xfrm>
            <a:off x="248622" y="3390881"/>
            <a:ext cx="4237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8EB6F8"/>
              </a:buClr>
              <a:buFont typeface="Wingdings" panose="05000000000000000000" pitchFamily="2" charset="2"/>
              <a:buChar char="Ø"/>
            </a:pPr>
            <a:r>
              <a:rPr lang="fr-FR" sz="1600" b="1" dirty="0"/>
              <a:t>Exemples :</a:t>
            </a:r>
          </a:p>
          <a:p>
            <a:pPr marL="380990" indent="-380990">
              <a:buClr>
                <a:srgbClr val="8EB6F8"/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Essais décentralisés</a:t>
            </a:r>
          </a:p>
          <a:p>
            <a:pPr marL="380990" indent="-380990">
              <a:buClr>
                <a:srgbClr val="8EB6F8"/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Usages des IA génératives pour rédiger les documents de la recherche…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9579" y="4902086"/>
            <a:ext cx="3441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>
                <a:cs typeface="Arial" panose="020B0604020202020204" pitchFamily="34" charset="0"/>
              </a:rPr>
              <a:t>Le numérique comme méthode de la recherche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83389" y="2783201"/>
            <a:ext cx="4638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" dirty="0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Le numérique pour améliorer le fonctionnement de la recherche</a:t>
            </a:r>
          </a:p>
        </p:txBody>
      </p:sp>
      <p:sp>
        <p:nvSpPr>
          <p:cNvPr id="50" name="Google Shape;155;p8"/>
          <p:cNvSpPr/>
          <p:nvPr/>
        </p:nvSpPr>
        <p:spPr>
          <a:xfrm>
            <a:off x="275450" y="2862214"/>
            <a:ext cx="334767" cy="2294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55;p8"/>
          <p:cNvSpPr/>
          <p:nvPr/>
        </p:nvSpPr>
        <p:spPr>
          <a:xfrm>
            <a:off x="284195" y="4992820"/>
            <a:ext cx="334767" cy="22948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Connecteur droit 51"/>
          <p:cNvCxnSpPr>
            <a:cxnSpLocks/>
          </p:cNvCxnSpPr>
          <p:nvPr/>
        </p:nvCxnSpPr>
        <p:spPr>
          <a:xfrm>
            <a:off x="641645" y="2048156"/>
            <a:ext cx="2693546" cy="2560009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cxnSpLocks/>
          </p:cNvCxnSpPr>
          <p:nvPr/>
        </p:nvCxnSpPr>
        <p:spPr>
          <a:xfrm flipH="1">
            <a:off x="528540" y="2087690"/>
            <a:ext cx="3081956" cy="2456813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/>
          <p:nvPr/>
        </p:nvCxnSpPr>
        <p:spPr>
          <a:xfrm flipV="1">
            <a:off x="4038517" y="4305317"/>
            <a:ext cx="1226528" cy="765499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9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9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6" grpId="0" animBg="1"/>
      <p:bldP spid="13" grpId="0" animBg="1"/>
      <p:bldP spid="25" grpId="0" animBg="1"/>
      <p:bldP spid="22" grpId="0" animBg="1"/>
      <p:bldP spid="23" grpId="0"/>
      <p:bldP spid="17" grpId="0"/>
      <p:bldP spid="44" grpId="0"/>
      <p:bldP spid="48" grpId="0"/>
      <p:bldP spid="49" grpId="0"/>
      <p:bldP spid="50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0"/>
            <a:ext cx="12192000" cy="94762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Méthodologie : le choix d’une approche par les risques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Google Shape;312;p31">
            <a:extLst>
              <a:ext uri="{FF2B5EF4-FFF2-40B4-BE49-F238E27FC236}">
                <a16:creationId xmlns:a16="http://schemas.microsoft.com/office/drawing/2014/main" id="{9A865168-8DAF-7AFC-D7A0-E5762C283B11}"/>
              </a:ext>
            </a:extLst>
          </p:cNvPr>
          <p:cNvSpPr/>
          <p:nvPr/>
        </p:nvSpPr>
        <p:spPr>
          <a:xfrm>
            <a:off x="5905077" y="2021696"/>
            <a:ext cx="5305542" cy="474458"/>
          </a:xfrm>
          <a:prstGeom prst="homePlate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600" dirty="0"/>
              <a:t>Risques pour la confidentialité et le respect de la vie privée</a:t>
            </a:r>
            <a:endParaRPr sz="1600" dirty="0"/>
          </a:p>
        </p:txBody>
      </p:sp>
      <p:sp>
        <p:nvSpPr>
          <p:cNvPr id="10" name="Google Shape;312;p31">
            <a:extLst>
              <a:ext uri="{FF2B5EF4-FFF2-40B4-BE49-F238E27FC236}">
                <a16:creationId xmlns:a16="http://schemas.microsoft.com/office/drawing/2014/main" id="{37C1F7AF-C5D4-614D-EB0E-7DF88B938D30}"/>
              </a:ext>
            </a:extLst>
          </p:cNvPr>
          <p:cNvSpPr/>
          <p:nvPr/>
        </p:nvSpPr>
        <p:spPr>
          <a:xfrm>
            <a:off x="5905077" y="1459115"/>
            <a:ext cx="5305542" cy="474458"/>
          </a:xfrm>
          <a:prstGeom prst="homePlat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600" dirty="0"/>
              <a:t>Risques pour l’intégrité physique</a:t>
            </a:r>
            <a:endParaRPr sz="1600" dirty="0"/>
          </a:p>
        </p:txBody>
      </p:sp>
      <p:sp>
        <p:nvSpPr>
          <p:cNvPr id="11" name="Google Shape;312;p31">
            <a:extLst>
              <a:ext uri="{FF2B5EF4-FFF2-40B4-BE49-F238E27FC236}">
                <a16:creationId xmlns:a16="http://schemas.microsoft.com/office/drawing/2014/main" id="{CD1A1AA0-ED23-A23E-8359-E6676CA76A2D}"/>
              </a:ext>
            </a:extLst>
          </p:cNvPr>
          <p:cNvSpPr/>
          <p:nvPr/>
        </p:nvSpPr>
        <p:spPr>
          <a:xfrm>
            <a:off x="5905078" y="2590653"/>
            <a:ext cx="5305542" cy="474458"/>
          </a:xfrm>
          <a:prstGeom prst="homePlate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600" dirty="0"/>
              <a:t>Risques pour l’intégrité informationnelle</a:t>
            </a:r>
            <a:endParaRPr sz="1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979996" y="3382578"/>
            <a:ext cx="339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Vers une majoration des risques ?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2541" y="3981430"/>
            <a:ext cx="685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Une nécessité de repenser les enjeux de protection dans la recherche ?</a:t>
            </a:r>
          </a:p>
        </p:txBody>
      </p:sp>
      <p:sp>
        <p:nvSpPr>
          <p:cNvPr id="14" name="Google Shape;283;p29">
            <a:extLst>
              <a:ext uri="{FF2B5EF4-FFF2-40B4-BE49-F238E27FC236}">
                <a16:creationId xmlns:a16="http://schemas.microsoft.com/office/drawing/2014/main" id="{4ECE53DC-F681-CBC7-39DA-07163416F7EF}"/>
              </a:ext>
            </a:extLst>
          </p:cNvPr>
          <p:cNvSpPr/>
          <p:nvPr/>
        </p:nvSpPr>
        <p:spPr>
          <a:xfrm>
            <a:off x="639349" y="4521619"/>
            <a:ext cx="478400" cy="18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B14212-8F45-0578-1325-B095B5E8C7F1}"/>
              </a:ext>
            </a:extLst>
          </p:cNvPr>
          <p:cNvSpPr txBox="1"/>
          <p:nvPr/>
        </p:nvSpPr>
        <p:spPr>
          <a:xfrm>
            <a:off x="1389707" y="4430553"/>
            <a:ext cx="6256203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Protection des personnes et du respect de leurs droits</a:t>
            </a:r>
          </a:p>
        </p:txBody>
      </p:sp>
      <p:sp>
        <p:nvSpPr>
          <p:cNvPr id="16" name="Google Shape;283;p29">
            <a:extLst>
              <a:ext uri="{FF2B5EF4-FFF2-40B4-BE49-F238E27FC236}">
                <a16:creationId xmlns:a16="http://schemas.microsoft.com/office/drawing/2014/main" id="{4ECE53DC-F681-CBC7-39DA-07163416F7EF}"/>
              </a:ext>
            </a:extLst>
          </p:cNvPr>
          <p:cNvSpPr/>
          <p:nvPr/>
        </p:nvSpPr>
        <p:spPr>
          <a:xfrm>
            <a:off x="639349" y="5015061"/>
            <a:ext cx="478400" cy="18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7B14212-8F45-0578-1325-B095B5E8C7F1}"/>
              </a:ext>
            </a:extLst>
          </p:cNvPr>
          <p:cNvSpPr txBox="1"/>
          <p:nvPr/>
        </p:nvSpPr>
        <p:spPr>
          <a:xfrm>
            <a:off x="1389707" y="4923995"/>
            <a:ext cx="6256203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Protection de la recherche et de ses résultats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2E8DAEB-ADEA-12DA-0544-3D98C10DCDD1}"/>
              </a:ext>
            </a:extLst>
          </p:cNvPr>
          <p:cNvSpPr txBox="1"/>
          <p:nvPr/>
        </p:nvSpPr>
        <p:spPr>
          <a:xfrm>
            <a:off x="7770546" y="4887146"/>
            <a:ext cx="4506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Exemples : pertinence et fiabilité de la méthode ; reconnaissance des preuves numériques / in silico ; exactitude et robustesse des résultats…</a:t>
            </a:r>
            <a:endParaRPr lang="fr-FR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BDA76F0-CA68-98ED-95E5-4491C8026CEC}"/>
              </a:ext>
            </a:extLst>
          </p:cNvPr>
          <p:cNvSpPr txBox="1"/>
          <p:nvPr/>
        </p:nvSpPr>
        <p:spPr>
          <a:xfrm>
            <a:off x="7770546" y="4335773"/>
            <a:ext cx="4506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Vie privée, information, consentement / opposition, autonomie, intégrité numérique…</a:t>
            </a:r>
            <a:endParaRPr lang="fr-FR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4AAA6A7-5216-8EB3-A75A-46966C947E44}"/>
              </a:ext>
            </a:extLst>
          </p:cNvPr>
          <p:cNvSpPr txBox="1"/>
          <p:nvPr/>
        </p:nvSpPr>
        <p:spPr>
          <a:xfrm>
            <a:off x="395269" y="1393680"/>
            <a:ext cx="444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Le constat de préoccupations multiples : 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0EA5197-50AA-FBB4-6866-0729A9A807DB}"/>
              </a:ext>
            </a:extLst>
          </p:cNvPr>
          <p:cNvSpPr/>
          <p:nvPr/>
        </p:nvSpPr>
        <p:spPr>
          <a:xfrm>
            <a:off x="1114438" y="1820372"/>
            <a:ext cx="1846679" cy="967079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Usages d’un grand nombre de données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74CBA1C-E67F-6DBD-5E7B-08C283873F6A}"/>
              </a:ext>
            </a:extLst>
          </p:cNvPr>
          <p:cNvSpPr/>
          <p:nvPr/>
        </p:nvSpPr>
        <p:spPr>
          <a:xfrm>
            <a:off x="3222104" y="1858480"/>
            <a:ext cx="1687084" cy="967079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Risques inhérents au numérique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5A0137F-C744-077E-E1A3-8AF0C7D703BB}"/>
              </a:ext>
            </a:extLst>
          </p:cNvPr>
          <p:cNvSpPr txBox="1"/>
          <p:nvPr/>
        </p:nvSpPr>
        <p:spPr>
          <a:xfrm>
            <a:off x="2906967" y="2026980"/>
            <a:ext cx="485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+</a:t>
            </a:r>
          </a:p>
        </p:txBody>
      </p:sp>
      <p:sp>
        <p:nvSpPr>
          <p:cNvPr id="23" name="Rectangle à coins arrondis 19">
            <a:extLst>
              <a:ext uri="{FF2B5EF4-FFF2-40B4-BE49-F238E27FC236}">
                <a16:creationId xmlns:a16="http://schemas.microsoft.com/office/drawing/2014/main" id="{4C44FAB7-62EB-CFBD-AE2E-90158BF4FE18}"/>
              </a:ext>
            </a:extLst>
          </p:cNvPr>
          <p:cNvSpPr/>
          <p:nvPr/>
        </p:nvSpPr>
        <p:spPr>
          <a:xfrm>
            <a:off x="1028486" y="2733110"/>
            <a:ext cx="2069749" cy="79139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FF0000"/>
                </a:solidFill>
              </a:rPr>
              <a:t>Encrage historique de l’encadrement de la donnée</a:t>
            </a:r>
          </a:p>
        </p:txBody>
      </p:sp>
      <p:sp>
        <p:nvSpPr>
          <p:cNvPr id="24" name="Rectangle à coins arrondis 20">
            <a:extLst>
              <a:ext uri="{FF2B5EF4-FFF2-40B4-BE49-F238E27FC236}">
                <a16:creationId xmlns:a16="http://schemas.microsoft.com/office/drawing/2014/main" id="{DDBEFB58-9148-3334-9259-36F461641DCD}"/>
              </a:ext>
            </a:extLst>
          </p:cNvPr>
          <p:cNvSpPr/>
          <p:nvPr/>
        </p:nvSpPr>
        <p:spPr>
          <a:xfrm>
            <a:off x="3396565" y="2773609"/>
            <a:ext cx="1325525" cy="79139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FF0000"/>
                </a:solidFill>
              </a:rPr>
              <a:t>Pas suffisamment encadré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ACC7A1-BB04-6633-6C54-7E215FA3EE8E}"/>
              </a:ext>
            </a:extLst>
          </p:cNvPr>
          <p:cNvSpPr txBox="1"/>
          <p:nvPr/>
        </p:nvSpPr>
        <p:spPr>
          <a:xfrm>
            <a:off x="5226183" y="1052434"/>
            <a:ext cx="4292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Méthode d’une approche par les risques</a:t>
            </a:r>
          </a:p>
        </p:txBody>
      </p:sp>
      <p:sp>
        <p:nvSpPr>
          <p:cNvPr id="26" name="Flèche : pentagone 25">
            <a:extLst>
              <a:ext uri="{FF2B5EF4-FFF2-40B4-BE49-F238E27FC236}">
                <a16:creationId xmlns:a16="http://schemas.microsoft.com/office/drawing/2014/main" id="{D11638E6-1679-B5CC-F8E6-DCB99B3904B4}"/>
              </a:ext>
            </a:extLst>
          </p:cNvPr>
          <p:cNvSpPr/>
          <p:nvPr/>
        </p:nvSpPr>
        <p:spPr>
          <a:xfrm>
            <a:off x="444191" y="5905134"/>
            <a:ext cx="3259369" cy="723254"/>
          </a:xfrm>
          <a:prstGeom prst="homePlate">
            <a:avLst/>
          </a:prstGeom>
          <a:solidFill>
            <a:srgbClr val="3159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Quid de l’encadrement normatif de ces innovations</a:t>
            </a:r>
          </a:p>
        </p:txBody>
      </p:sp>
      <p:sp>
        <p:nvSpPr>
          <p:cNvPr id="27" name="Flèche : chevron 26">
            <a:extLst>
              <a:ext uri="{FF2B5EF4-FFF2-40B4-BE49-F238E27FC236}">
                <a16:creationId xmlns:a16="http://schemas.microsoft.com/office/drawing/2014/main" id="{060B7889-0DD1-4E1E-415D-F475F13CCC8A}"/>
              </a:ext>
            </a:extLst>
          </p:cNvPr>
          <p:cNvSpPr/>
          <p:nvPr/>
        </p:nvSpPr>
        <p:spPr>
          <a:xfrm>
            <a:off x="3703560" y="5808836"/>
            <a:ext cx="8294746" cy="850863"/>
          </a:xfrm>
          <a:prstGeom prst="chevron">
            <a:avLst/>
          </a:prstGeom>
          <a:solidFill>
            <a:srgbClr val="3159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Questionner la pertinence et la suffisance du droit positif pour encadrer les méthodes numériques déployées dans la recherche en santé</a:t>
            </a:r>
          </a:p>
        </p:txBody>
      </p:sp>
      <p:sp>
        <p:nvSpPr>
          <p:cNvPr id="3" name="Accolade fermante 2">
            <a:extLst>
              <a:ext uri="{FF2B5EF4-FFF2-40B4-BE49-F238E27FC236}">
                <a16:creationId xmlns:a16="http://schemas.microsoft.com/office/drawing/2014/main" id="{36DBDE3E-4105-9ACC-F587-B01C2F76BE20}"/>
              </a:ext>
            </a:extLst>
          </p:cNvPr>
          <p:cNvSpPr/>
          <p:nvPr/>
        </p:nvSpPr>
        <p:spPr>
          <a:xfrm rot="5400000">
            <a:off x="8395578" y="520183"/>
            <a:ext cx="317832" cy="549980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49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0"/>
            <a:ext cx="12192000" cy="7380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oogle Shape;140;p7"/>
          <p:cNvSpPr/>
          <p:nvPr/>
        </p:nvSpPr>
        <p:spPr>
          <a:xfrm>
            <a:off x="3444016" y="801226"/>
            <a:ext cx="5306678" cy="666265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Le contexte de massification des données pour la recherche en santé</a:t>
            </a:r>
          </a:p>
        </p:txBody>
      </p:sp>
      <p:sp>
        <p:nvSpPr>
          <p:cNvPr id="6" name="Google Shape;140;p7"/>
          <p:cNvSpPr/>
          <p:nvPr/>
        </p:nvSpPr>
        <p:spPr>
          <a:xfrm>
            <a:off x="323836" y="1787130"/>
            <a:ext cx="5413771" cy="548646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Paradoxe des données pour la recherche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1735714" y="2612438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2308655" y="2477503"/>
            <a:ext cx="952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Massification de la protection des données + Données de sources (et donc de qualité) diverses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803661" y="1908173"/>
            <a:ext cx="589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De + en + de données MAIS de + en + de besoins en données</a:t>
            </a:r>
          </a:p>
        </p:txBody>
      </p:sp>
      <p:sp>
        <p:nvSpPr>
          <p:cNvPr id="15" name="Google Shape;140;p7"/>
          <p:cNvSpPr/>
          <p:nvPr/>
        </p:nvSpPr>
        <p:spPr>
          <a:xfrm>
            <a:off x="3442661" y="3415243"/>
            <a:ext cx="5306678" cy="666265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Régime juridique de protection des données personnelles pour la recherche</a:t>
            </a:r>
          </a:p>
        </p:txBody>
      </p:sp>
      <p:sp>
        <p:nvSpPr>
          <p:cNvPr id="17" name="Google Shape;140;p7"/>
          <p:cNvSpPr/>
          <p:nvPr/>
        </p:nvSpPr>
        <p:spPr>
          <a:xfrm>
            <a:off x="1105652" y="4475307"/>
            <a:ext cx="5694353" cy="612871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Relation entre vie privée et droit à la protection des données à caractère personnel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40;p7"/>
          <p:cNvSpPr/>
          <p:nvPr/>
        </p:nvSpPr>
        <p:spPr>
          <a:xfrm>
            <a:off x="1015925" y="5245239"/>
            <a:ext cx="5694353" cy="576000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Application de cet encadrement spécifique dans la recherche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00005" y="4619192"/>
            <a:ext cx="3451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Place spécifique dans la recherche</a:t>
            </a:r>
          </a:p>
        </p:txBody>
      </p:sp>
      <p:sp>
        <p:nvSpPr>
          <p:cNvPr id="20" name="Flèche courbée vers la droite 19"/>
          <p:cNvSpPr/>
          <p:nvPr/>
        </p:nvSpPr>
        <p:spPr>
          <a:xfrm>
            <a:off x="204642" y="4669169"/>
            <a:ext cx="719413" cy="989401"/>
          </a:xfrm>
          <a:prstGeom prst="curved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Google Shape;140;p7"/>
          <p:cNvSpPr/>
          <p:nvPr/>
        </p:nvSpPr>
        <p:spPr>
          <a:xfrm>
            <a:off x="1019474" y="5903267"/>
            <a:ext cx="5694353" cy="686721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Enjeux dans le contexte de massification des données et de déploiement du numérique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462824" y="6041497"/>
            <a:ext cx="4227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Autodétermination informationnelle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Controverses autours de l’anonymisation 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FFFF2-CA1B-C7EC-D3E8-09B7C567557F}"/>
              </a:ext>
            </a:extLst>
          </p:cNvPr>
          <p:cNvSpPr txBox="1"/>
          <p:nvPr/>
        </p:nvSpPr>
        <p:spPr>
          <a:xfrm>
            <a:off x="6231477" y="5403008"/>
            <a:ext cx="5880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Qualifications + obligations + droits des personnes spécifiques</a:t>
            </a:r>
          </a:p>
        </p:txBody>
      </p:sp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7D699A86-8968-7A42-137C-251111F088B9}"/>
              </a:ext>
            </a:extLst>
          </p:cNvPr>
          <p:cNvSpPr/>
          <p:nvPr/>
        </p:nvSpPr>
        <p:spPr>
          <a:xfrm>
            <a:off x="678067" y="5967220"/>
            <a:ext cx="491976" cy="442128"/>
          </a:xfrm>
          <a:prstGeom prst="triangl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48165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1"/>
            <a:ext cx="12192000" cy="7493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oogle Shape;140;p7"/>
          <p:cNvSpPr/>
          <p:nvPr/>
        </p:nvSpPr>
        <p:spPr>
          <a:xfrm>
            <a:off x="1343722" y="895737"/>
            <a:ext cx="9504556" cy="494783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Intensification des enjeux du partage des données pour la recherche en santé</a:t>
            </a:r>
          </a:p>
        </p:txBody>
      </p:sp>
      <p:sp>
        <p:nvSpPr>
          <p:cNvPr id="6" name="Google Shape;140;p7"/>
          <p:cNvSpPr/>
          <p:nvPr/>
        </p:nvSpPr>
        <p:spPr>
          <a:xfrm>
            <a:off x="292425" y="1623634"/>
            <a:ext cx="5021527" cy="629407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Partage des données : impératif pour la recherche, menace pour les individus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154309" y="2654712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727250" y="2519777"/>
            <a:ext cx="1173746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numérique comme outil d’optimisation du partage des données pour la recherche : ex. des </a:t>
            </a:r>
            <a:r>
              <a:rPr lang="fr-FR" u="sng" dirty="0"/>
              <a:t>données synthétiques </a:t>
            </a:r>
            <a:endParaRPr lang="fr-FR" sz="1050" u="sng" dirty="0"/>
          </a:p>
          <a:p>
            <a:r>
              <a:rPr lang="fr-FR" dirty="0"/>
              <a:t>Données massives + numérique = facteurs d’aggravation des risques 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Données massives + IA (biais, erreurs…)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</a:rPr>
              <a:t>Emergence des vulnérabilités « informationnelles » ou « numériques » ? 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9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514362" y="5882783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10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154309" y="4034449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727250" y="3897275"/>
            <a:ext cx="101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Partage des données dans le contexte numérique : conditions de faisabilité, d’acceptabilité et de propriété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75794" y="5763471"/>
            <a:ext cx="450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Construction d’un cadre européen harmonisé </a:t>
            </a:r>
          </a:p>
        </p:txBody>
      </p:sp>
      <p:sp>
        <p:nvSpPr>
          <p:cNvPr id="15" name="Google Shape;519;p32"/>
          <p:cNvSpPr txBox="1"/>
          <p:nvPr/>
        </p:nvSpPr>
        <p:spPr>
          <a:xfrm>
            <a:off x="3887855" y="4244326"/>
            <a:ext cx="5390562" cy="1237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285750" indent="-285750">
              <a:lnSpc>
                <a:spcPct val="115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fr" sz="1400" dirty="0">
                <a:solidFill>
                  <a:schemeClr val="bg2">
                    <a:lumMod val="50000"/>
                  </a:schemeClr>
                </a:solidFill>
                <a:ea typeface="Arial"/>
                <a:cs typeface="Arial"/>
                <a:sym typeface="Arial"/>
              </a:rPr>
              <a:t>Approriation des données de santé :</a:t>
            </a:r>
          </a:p>
          <a:p>
            <a:pPr marL="742950" lvl="1" indent="-285750">
              <a:lnSpc>
                <a:spcPct val="115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fr" sz="1400" dirty="0">
                <a:solidFill>
                  <a:schemeClr val="bg2">
                    <a:lumMod val="50000"/>
                  </a:schemeClr>
                </a:solidFill>
                <a:ea typeface="Arial"/>
                <a:cs typeface="Arial"/>
                <a:sym typeface="Arial"/>
              </a:rPr>
              <a:t> </a:t>
            </a:r>
            <a:r>
              <a:rPr lang="fr" sz="1400" u="sng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Extrapatrimonialité des données personnelles de santé</a:t>
            </a:r>
          </a:p>
          <a:p>
            <a:pPr marL="742950" lvl="1" indent="-285750">
              <a:lnSpc>
                <a:spcPct val="115000"/>
              </a:lnSpc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fr" sz="1400" u="sng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Les données de santé comme bien commun pour la recherche </a:t>
            </a:r>
            <a:endParaRPr sz="1050" u="sng" dirty="0">
              <a:solidFill>
                <a:srgbClr val="FF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521;p32"/>
          <p:cNvSpPr/>
          <p:nvPr/>
        </p:nvSpPr>
        <p:spPr>
          <a:xfrm>
            <a:off x="1949795" y="4323161"/>
            <a:ext cx="1881254" cy="379169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fr" sz="1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Qualité des données</a:t>
            </a: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3" name="Google Shape;521;p32"/>
          <p:cNvSpPr/>
          <p:nvPr/>
        </p:nvSpPr>
        <p:spPr>
          <a:xfrm>
            <a:off x="1949795" y="4794848"/>
            <a:ext cx="1881254" cy="379169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fr" sz="1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Ethique des données</a:t>
            </a: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423" y="5547405"/>
            <a:ext cx="2628561" cy="87618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6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0"/>
            <a:ext cx="12192000" cy="7697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oogle Shape;140;p7"/>
          <p:cNvSpPr/>
          <p:nvPr/>
        </p:nvSpPr>
        <p:spPr>
          <a:xfrm>
            <a:off x="2758395" y="862388"/>
            <a:ext cx="6675210" cy="666265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Révolution numérique : reconsidérations des méthodes et de la fiabilité de la recherche en santé </a:t>
            </a:r>
          </a:p>
        </p:txBody>
      </p:sp>
      <p:sp>
        <p:nvSpPr>
          <p:cNvPr id="6" name="Google Shape;140;p7"/>
          <p:cNvSpPr/>
          <p:nvPr/>
        </p:nvSpPr>
        <p:spPr>
          <a:xfrm>
            <a:off x="129362" y="1695927"/>
            <a:ext cx="7212855" cy="454152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Multiplication des usages du numériques dans la recherche 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436978" y="2458811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842363" y="2323799"/>
            <a:ext cx="55473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Diversité et opacité des méthodes </a:t>
            </a:r>
            <a:r>
              <a:rPr lang="fr-FR" b="1" u="sng" dirty="0">
                <a:solidFill>
                  <a:srgbClr val="FF0000"/>
                </a:solidFill>
              </a:rPr>
              <a:t>DIFFICULTES</a:t>
            </a:r>
          </a:p>
          <a:p>
            <a:endParaRPr lang="fr-FR" sz="900" dirty="0"/>
          </a:p>
          <a:p>
            <a:r>
              <a:rPr lang="fr-FR" dirty="0"/>
              <a:t>Exemple du déploiement des méthodes innovations dans la recherche clinique </a:t>
            </a:r>
          </a:p>
          <a:p>
            <a:endParaRPr lang="fr-FR" dirty="0"/>
          </a:p>
        </p:txBody>
      </p:sp>
      <p:pic>
        <p:nvPicPr>
          <p:cNvPr id="15" name="Google Shape;619;p37">
            <a:extLst>
              <a:ext uri="{FF2B5EF4-FFF2-40B4-BE49-F238E27FC236}">
                <a16:creationId xmlns:a16="http://schemas.microsoft.com/office/drawing/2014/main" id="{E4EB1CCB-8944-4589-A6F9-9809912BB20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7239" r="7612"/>
          <a:stretch/>
        </p:blipFill>
        <p:spPr>
          <a:xfrm>
            <a:off x="3164952" y="3528811"/>
            <a:ext cx="1188929" cy="28719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archemin horizontal 16"/>
          <p:cNvSpPr/>
          <p:nvPr/>
        </p:nvSpPr>
        <p:spPr>
          <a:xfrm>
            <a:off x="2739366" y="4568365"/>
            <a:ext cx="1880593" cy="702921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Création de patients / participants virtuels</a:t>
            </a:r>
          </a:p>
        </p:txBody>
      </p:sp>
      <p:pic>
        <p:nvPicPr>
          <p:cNvPr id="18" name="Google Shape;391;p23">
            <a:extLst>
              <a:ext uri="{FF2B5EF4-FFF2-40B4-BE49-F238E27FC236}">
                <a16:creationId xmlns:a16="http://schemas.microsoft.com/office/drawing/2014/main" id="{5C2D18AC-0945-4305-AF2E-8E8E3DA843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8582"/>
          <a:stretch/>
        </p:blipFill>
        <p:spPr>
          <a:xfrm>
            <a:off x="345113" y="4846796"/>
            <a:ext cx="1389678" cy="89267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19" name="Google Shape;312;p31">
            <a:extLst>
              <a:ext uri="{FF2B5EF4-FFF2-40B4-BE49-F238E27FC236}">
                <a16:creationId xmlns:a16="http://schemas.microsoft.com/office/drawing/2014/main" id="{CD1A1AA0-ED23-A23E-8359-E6676CA76A2D}"/>
              </a:ext>
            </a:extLst>
          </p:cNvPr>
          <p:cNvSpPr/>
          <p:nvPr/>
        </p:nvSpPr>
        <p:spPr>
          <a:xfrm>
            <a:off x="103648" y="3852356"/>
            <a:ext cx="3144336" cy="716009"/>
          </a:xfrm>
          <a:prstGeom prst="homePlate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600" dirty="0"/>
              <a:t>Vers de nouvelles considérations de l’expérimentation du vivant</a:t>
            </a:r>
            <a:endParaRPr sz="1600" dirty="0"/>
          </a:p>
        </p:txBody>
      </p:sp>
      <p:pic>
        <p:nvPicPr>
          <p:cNvPr id="29" name="Google Shape;50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9878" y="4440436"/>
            <a:ext cx="2306473" cy="88984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4725952" y="4797506"/>
            <a:ext cx="200798" cy="19398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31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436978" y="2857247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cxnSp>
        <p:nvCxnSpPr>
          <p:cNvPr id="33" name="Connecteur droit 32"/>
          <p:cNvCxnSpPr>
            <a:cxnSpLocks/>
          </p:cNvCxnSpPr>
          <p:nvPr/>
        </p:nvCxnSpPr>
        <p:spPr>
          <a:xfrm>
            <a:off x="7619870" y="1889210"/>
            <a:ext cx="46139" cy="4968790"/>
          </a:xfrm>
          <a:prstGeom prst="line">
            <a:avLst/>
          </a:prstGeom>
          <a:ln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oogle Shape;140;p7"/>
          <p:cNvSpPr/>
          <p:nvPr/>
        </p:nvSpPr>
        <p:spPr>
          <a:xfrm>
            <a:off x="8529365" y="1657613"/>
            <a:ext cx="3179415" cy="571286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Opportunités offertes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3267EF7B-42A0-7DEE-04F7-45CE8B611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6713" y="2384960"/>
            <a:ext cx="767432" cy="107440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432D997-7FA8-DF24-F1EB-3473A7DF5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7288" y="4006667"/>
            <a:ext cx="1349004" cy="130736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E48392E-DFEF-BAEA-EC07-A8322AA399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3051" y="4269120"/>
            <a:ext cx="1513836" cy="105866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7200D03-2C3B-163F-7117-C9669B7611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0887" y="2426382"/>
            <a:ext cx="1193529" cy="95683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9" name="Rectangle : coins arrondis 58">
            <a:extLst>
              <a:ext uri="{FF2B5EF4-FFF2-40B4-BE49-F238E27FC236}">
                <a16:creationId xmlns:a16="http://schemas.microsoft.com/office/drawing/2014/main" id="{4F245BDF-AA9A-F122-8E25-C901A890578F}"/>
              </a:ext>
            </a:extLst>
          </p:cNvPr>
          <p:cNvSpPr/>
          <p:nvPr/>
        </p:nvSpPr>
        <p:spPr>
          <a:xfrm>
            <a:off x="8238472" y="3253641"/>
            <a:ext cx="1347676" cy="4727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Accélération de la recherche</a:t>
            </a:r>
            <a:endParaRPr lang="fr-FR" sz="1600" i="1" dirty="0">
              <a:solidFill>
                <a:schemeClr val="tx1"/>
              </a:solidFill>
            </a:endParaRPr>
          </a:p>
        </p:txBody>
      </p:sp>
      <p:sp>
        <p:nvSpPr>
          <p:cNvPr id="40" name="Rectangle : coins arrondis 59">
            <a:extLst>
              <a:ext uri="{FF2B5EF4-FFF2-40B4-BE49-F238E27FC236}">
                <a16:creationId xmlns:a16="http://schemas.microsoft.com/office/drawing/2014/main" id="{7946F936-C453-FFC0-4E1A-6AAE6E2520F6}"/>
              </a:ext>
            </a:extLst>
          </p:cNvPr>
          <p:cNvSpPr/>
          <p:nvPr/>
        </p:nvSpPr>
        <p:spPr>
          <a:xfrm>
            <a:off x="10261973" y="5215773"/>
            <a:ext cx="1688840" cy="4718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Génération de preuves de concept</a:t>
            </a:r>
          </a:p>
        </p:txBody>
      </p:sp>
      <p:sp>
        <p:nvSpPr>
          <p:cNvPr id="41" name="Rectangle : coins arrondis 47">
            <a:extLst>
              <a:ext uri="{FF2B5EF4-FFF2-40B4-BE49-F238E27FC236}">
                <a16:creationId xmlns:a16="http://schemas.microsoft.com/office/drawing/2014/main" id="{BDC50C02-C95E-B187-3927-CB97E2B5934E}"/>
              </a:ext>
            </a:extLst>
          </p:cNvPr>
          <p:cNvSpPr/>
          <p:nvPr/>
        </p:nvSpPr>
        <p:spPr>
          <a:xfrm>
            <a:off x="8090031" y="5230857"/>
            <a:ext cx="1655935" cy="4718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Amélioration de la Représentativité</a:t>
            </a:r>
            <a:endParaRPr lang="fr-FR" sz="1600" i="1" dirty="0">
              <a:solidFill>
                <a:schemeClr val="tx1"/>
              </a:solidFill>
            </a:endParaRPr>
          </a:p>
        </p:txBody>
      </p:sp>
      <p:sp>
        <p:nvSpPr>
          <p:cNvPr id="42" name="Rectangle : coins arrondis 47">
            <a:extLst>
              <a:ext uri="{FF2B5EF4-FFF2-40B4-BE49-F238E27FC236}">
                <a16:creationId xmlns:a16="http://schemas.microsoft.com/office/drawing/2014/main" id="{DBCEBEBE-6C84-CF61-7348-0C0D448188A2}"/>
              </a:ext>
            </a:extLst>
          </p:cNvPr>
          <p:cNvSpPr/>
          <p:nvPr/>
        </p:nvSpPr>
        <p:spPr>
          <a:xfrm>
            <a:off x="10402587" y="3378213"/>
            <a:ext cx="1444300" cy="4718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Réduction des coûts</a:t>
            </a:r>
            <a:endParaRPr lang="fr-FR" sz="1600" i="1" dirty="0">
              <a:solidFill>
                <a:schemeClr val="tx1"/>
              </a:solidFill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6D6F7B1-CA9A-8926-BFA8-D9C87B4B0579}"/>
              </a:ext>
            </a:extLst>
          </p:cNvPr>
          <p:cNvSpPr txBox="1"/>
          <p:nvPr/>
        </p:nvSpPr>
        <p:spPr>
          <a:xfrm>
            <a:off x="94248" y="5785316"/>
            <a:ext cx="1980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Exigence de répondre aux principes des 3R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A283B0-3421-8CD9-E78D-11CAF9DE3DD1}"/>
              </a:ext>
            </a:extLst>
          </p:cNvPr>
          <p:cNvSpPr txBox="1"/>
          <p:nvPr/>
        </p:nvSpPr>
        <p:spPr>
          <a:xfrm>
            <a:off x="7668773" y="5843581"/>
            <a:ext cx="4538125" cy="925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</a:rPr>
              <a:t>Répondre à la prérogative de l’UE de garantir un haut niveau de protection de la santé humaine </a:t>
            </a:r>
            <a:r>
              <a:rPr lang="fr-FR" sz="1400" dirty="0">
                <a:solidFill>
                  <a:srgbClr val="FF0000"/>
                </a:solidFill>
              </a:rPr>
              <a:t>(Art 168 TFUE)</a:t>
            </a: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0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7081F-48AB-9C31-DA93-444D6CBDFFAF}"/>
              </a:ext>
            </a:extLst>
          </p:cNvPr>
          <p:cNvSpPr/>
          <p:nvPr/>
        </p:nvSpPr>
        <p:spPr>
          <a:xfrm>
            <a:off x="0" y="1"/>
            <a:ext cx="12192000" cy="70967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oogle Shape;140;p7"/>
          <p:cNvSpPr/>
          <p:nvPr/>
        </p:nvSpPr>
        <p:spPr>
          <a:xfrm>
            <a:off x="3385116" y="931368"/>
            <a:ext cx="5306678" cy="535624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Conséquences de l’évolution des méthodes de la recherche</a:t>
            </a:r>
          </a:p>
        </p:txBody>
      </p:sp>
      <p:sp>
        <p:nvSpPr>
          <p:cNvPr id="6" name="Google Shape;140;p7"/>
          <p:cNvSpPr/>
          <p:nvPr/>
        </p:nvSpPr>
        <p:spPr>
          <a:xfrm>
            <a:off x="638907" y="1756552"/>
            <a:ext cx="4430512" cy="686721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Majoration des risques pour les individus et l’effectivité des droits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247016" y="2798532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819958" y="2663597"/>
            <a:ext cx="5060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notion de risque pour la personne comme fondement de l’encadrement de la recherche</a:t>
            </a:r>
          </a:p>
        </p:txBody>
      </p:sp>
      <p:sp>
        <p:nvSpPr>
          <p:cNvPr id="10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236967" y="4546575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820312" y="4427264"/>
            <a:ext cx="5350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L’affirmation de l’autonomie et l’effectivité des droits comme garanties de protection de la personne</a:t>
            </a:r>
          </a:p>
        </p:txBody>
      </p:sp>
      <p:pic>
        <p:nvPicPr>
          <p:cNvPr id="19" name="Google Shape;602;p35" descr="Une image contenant lettre, conception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678" y="5292829"/>
            <a:ext cx="1045036" cy="12204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Connecteur droit 19"/>
          <p:cNvCxnSpPr>
            <a:cxnSpLocks/>
          </p:cNvCxnSpPr>
          <p:nvPr/>
        </p:nvCxnSpPr>
        <p:spPr>
          <a:xfrm>
            <a:off x="6038455" y="1900682"/>
            <a:ext cx="46139" cy="4968790"/>
          </a:xfrm>
          <a:prstGeom prst="line">
            <a:avLst/>
          </a:prstGeom>
          <a:ln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40;p7"/>
          <p:cNvSpPr/>
          <p:nvPr/>
        </p:nvSpPr>
        <p:spPr>
          <a:xfrm>
            <a:off x="6381503" y="1733608"/>
            <a:ext cx="5642511" cy="472000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risques pour la fiabilité de la recherche</a:t>
            </a:r>
            <a:endParaRPr sz="17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6402217" y="2502160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6975159" y="2367225"/>
            <a:ext cx="506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Justification et pertinence du recours au numérique</a:t>
            </a:r>
          </a:p>
        </p:txBody>
      </p:sp>
      <p:sp>
        <p:nvSpPr>
          <p:cNvPr id="26" name="Google Shape;283;p29">
            <a:extLst>
              <a:ext uri="{FF2B5EF4-FFF2-40B4-BE49-F238E27FC236}">
                <a16:creationId xmlns:a16="http://schemas.microsoft.com/office/drawing/2014/main" id="{4CCEF16E-C662-FE1E-A62B-D07BD78A5F0F}"/>
              </a:ext>
            </a:extLst>
          </p:cNvPr>
          <p:cNvSpPr/>
          <p:nvPr/>
        </p:nvSpPr>
        <p:spPr>
          <a:xfrm>
            <a:off x="6402217" y="3283581"/>
            <a:ext cx="354676" cy="13070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  <a:endParaRPr sz="2400" dirty="0"/>
          </a:p>
        </p:txBody>
      </p:sp>
      <p:sp>
        <p:nvSpPr>
          <p:cNvPr id="27" name="ZoneTexte 26"/>
          <p:cNvSpPr txBox="1"/>
          <p:nvPr/>
        </p:nvSpPr>
        <p:spPr>
          <a:xfrm>
            <a:off x="6975159" y="3148646"/>
            <a:ext cx="5060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Comment vérifier et valider ces méthodes et leurs usages ? 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ECC44C7-A0B3-B414-8B2D-5E54693E2EBD}"/>
              </a:ext>
            </a:extLst>
          </p:cNvPr>
          <p:cNvSpPr txBox="1"/>
          <p:nvPr/>
        </p:nvSpPr>
        <p:spPr>
          <a:xfrm>
            <a:off x="1246764" y="3397099"/>
            <a:ext cx="4027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cs typeface="Arial" panose="020B0604020202020204" pitchFamily="34" charset="0"/>
              </a:rPr>
              <a:t>Vie privée / autonomie / intégrité numérique / autodétermination informationnelle</a:t>
            </a:r>
            <a:endParaRPr lang="fr-FR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4EEB1D-3308-C436-D5FB-72812A98DC9C}"/>
              </a:ext>
            </a:extLst>
          </p:cNvPr>
          <p:cNvSpPr txBox="1"/>
          <p:nvPr/>
        </p:nvSpPr>
        <p:spPr>
          <a:xfrm>
            <a:off x="6664477" y="5377090"/>
            <a:ext cx="5350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Evaluation de la </a:t>
            </a:r>
            <a:r>
              <a:rPr lang="fr-FR" b="1" dirty="0">
                <a:solidFill>
                  <a:srgbClr val="FF0000"/>
                </a:solidFill>
              </a:rPr>
              <a:t>pertinence de la recherche et le bien-fondé des conclusions </a:t>
            </a:r>
            <a:r>
              <a:rPr lang="fr-FR" i="1" dirty="0"/>
              <a:t>(Art L1123-7 CSP)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 règlement UE 536-2014 évoque la nécessité de </a:t>
            </a:r>
            <a:r>
              <a:rPr lang="fr-FR" b="1" dirty="0">
                <a:solidFill>
                  <a:srgbClr val="FF0000"/>
                </a:solidFill>
              </a:rPr>
              <a:t>générer des données fiables et rigoureuses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8EC6C7F-1188-8C9E-19BE-21E2242C2F8B}"/>
              </a:ext>
            </a:extLst>
          </p:cNvPr>
          <p:cNvSpPr txBox="1"/>
          <p:nvPr/>
        </p:nvSpPr>
        <p:spPr>
          <a:xfrm>
            <a:off x="6530997" y="4238738"/>
            <a:ext cx="2160797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Quid de la fiabilité des prédictions numériques ?</a:t>
            </a:r>
          </a:p>
        </p:txBody>
      </p:sp>
    </p:spTree>
    <p:extLst>
      <p:ext uri="{BB962C8B-B14F-4D97-AF65-F5344CB8AC3E}">
        <p14:creationId xmlns:p14="http://schemas.microsoft.com/office/powerpoint/2010/main" val="59155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24">
            <a:extLst>
              <a:ext uri="{FF2B5EF4-FFF2-40B4-BE49-F238E27FC236}">
                <a16:creationId xmlns:a16="http://schemas.microsoft.com/office/drawing/2014/main" id="{3714C207-6B0A-3185-BC8B-714732564FC6}"/>
              </a:ext>
            </a:extLst>
          </p:cNvPr>
          <p:cNvSpPr txBox="1"/>
          <p:nvPr/>
        </p:nvSpPr>
        <p:spPr>
          <a:xfrm>
            <a:off x="0" y="1596193"/>
            <a:ext cx="8136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superposition d’encadrements distincts (insécurité juridique)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2D10937-99EC-6D25-2FAB-E27922267B43}"/>
              </a:ext>
            </a:extLst>
          </p:cNvPr>
          <p:cNvSpPr/>
          <p:nvPr/>
        </p:nvSpPr>
        <p:spPr>
          <a:xfrm>
            <a:off x="6246295" y="2138342"/>
            <a:ext cx="3046230" cy="2753301"/>
          </a:xfrm>
          <a:prstGeom prst="ellipse">
            <a:avLst/>
          </a:prstGeom>
          <a:solidFill>
            <a:srgbClr val="AAC3D4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Recherche clinique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F5FC61CA-74CD-9A06-D63F-AB61450EF876}"/>
              </a:ext>
            </a:extLst>
          </p:cNvPr>
          <p:cNvSpPr/>
          <p:nvPr/>
        </p:nvSpPr>
        <p:spPr>
          <a:xfrm>
            <a:off x="6599082" y="2421232"/>
            <a:ext cx="1193182" cy="696717"/>
          </a:xfrm>
          <a:prstGeom prst="ellipse">
            <a:avLst/>
          </a:prstGeom>
          <a:solidFill>
            <a:srgbClr val="8DA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Principes éthiques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33E566A8-FB20-D0AA-245D-175075426A76}"/>
              </a:ext>
            </a:extLst>
          </p:cNvPr>
          <p:cNvSpPr/>
          <p:nvPr/>
        </p:nvSpPr>
        <p:spPr>
          <a:xfrm>
            <a:off x="7626854" y="2765256"/>
            <a:ext cx="1590909" cy="624467"/>
          </a:xfrm>
          <a:prstGeom prst="ellipse">
            <a:avLst/>
          </a:prstGeom>
          <a:solidFill>
            <a:srgbClr val="8DA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Loi nationale (Loi Jardé)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EE8F5095-EB2F-1DF3-97A1-42401CA23FDD}"/>
              </a:ext>
            </a:extLst>
          </p:cNvPr>
          <p:cNvSpPr/>
          <p:nvPr/>
        </p:nvSpPr>
        <p:spPr>
          <a:xfrm>
            <a:off x="7142903" y="3903184"/>
            <a:ext cx="1797692" cy="722606"/>
          </a:xfrm>
          <a:prstGeom prst="ellipse">
            <a:avLst/>
          </a:prstGeom>
          <a:solidFill>
            <a:srgbClr val="8DA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Règlement (UE) 536/2014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17685AF-CBD4-74A7-EAF5-DFC026440418}"/>
              </a:ext>
            </a:extLst>
          </p:cNvPr>
          <p:cNvSpPr/>
          <p:nvPr/>
        </p:nvSpPr>
        <p:spPr>
          <a:xfrm>
            <a:off x="6418761" y="3643792"/>
            <a:ext cx="675135" cy="560013"/>
          </a:xfrm>
          <a:prstGeom prst="ellipse">
            <a:avLst/>
          </a:prstGeom>
          <a:solidFill>
            <a:srgbClr val="8DA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BPC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4A4DA949-F2A0-9508-7308-EA6DCEFDE566}"/>
              </a:ext>
            </a:extLst>
          </p:cNvPr>
          <p:cNvSpPr/>
          <p:nvPr/>
        </p:nvSpPr>
        <p:spPr>
          <a:xfrm>
            <a:off x="3591527" y="2019831"/>
            <a:ext cx="2605761" cy="242250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Données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5745A99-051C-5682-5956-A0293D0D74AB}"/>
              </a:ext>
            </a:extLst>
          </p:cNvPr>
          <p:cNvSpPr/>
          <p:nvPr/>
        </p:nvSpPr>
        <p:spPr>
          <a:xfrm>
            <a:off x="3857090" y="2594241"/>
            <a:ext cx="1609497" cy="542692"/>
          </a:xfrm>
          <a:prstGeom prst="ellipse">
            <a:avLst/>
          </a:prstGeom>
          <a:solidFill>
            <a:srgbClr val="95C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Loi nationale (LIL)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29ACD22-806F-E43F-0A01-2E52EA5942A1}"/>
              </a:ext>
            </a:extLst>
          </p:cNvPr>
          <p:cNvSpPr/>
          <p:nvPr/>
        </p:nvSpPr>
        <p:spPr>
          <a:xfrm>
            <a:off x="3801913" y="3435527"/>
            <a:ext cx="1248493" cy="769028"/>
          </a:xfrm>
          <a:prstGeom prst="ellipse">
            <a:avLst/>
          </a:prstGeom>
          <a:solidFill>
            <a:srgbClr val="95C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Principes FAIR et CARE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A68B6BA5-2F5F-181B-FB18-A8252B45354B}"/>
              </a:ext>
            </a:extLst>
          </p:cNvPr>
          <p:cNvSpPr/>
          <p:nvPr/>
        </p:nvSpPr>
        <p:spPr>
          <a:xfrm>
            <a:off x="4381502" y="2119888"/>
            <a:ext cx="890238" cy="516523"/>
          </a:xfrm>
          <a:prstGeom prst="ellipse">
            <a:avLst/>
          </a:prstGeom>
          <a:solidFill>
            <a:srgbClr val="95C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RGPD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DBFF9D3-A12E-BAB8-E1B5-F97C46056ED0}"/>
              </a:ext>
            </a:extLst>
          </p:cNvPr>
          <p:cNvSpPr txBox="1"/>
          <p:nvPr/>
        </p:nvSpPr>
        <p:spPr>
          <a:xfrm>
            <a:off x="9069452" y="1912395"/>
            <a:ext cx="1668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Domaines encadrés au niveau national</a:t>
            </a:r>
          </a:p>
          <a:p>
            <a:pPr lvl="1"/>
            <a:r>
              <a:rPr lang="fr-FR" dirty="0"/>
              <a:t>+ apports européens</a:t>
            </a:r>
          </a:p>
        </p:txBody>
      </p:sp>
      <p:sp>
        <p:nvSpPr>
          <p:cNvPr id="51" name="Phylactère : pensées 50">
            <a:extLst>
              <a:ext uri="{FF2B5EF4-FFF2-40B4-BE49-F238E27FC236}">
                <a16:creationId xmlns:a16="http://schemas.microsoft.com/office/drawing/2014/main" id="{D409A32E-0A1B-7E56-F383-2BA2C6100BA6}"/>
              </a:ext>
            </a:extLst>
          </p:cNvPr>
          <p:cNvSpPr/>
          <p:nvPr/>
        </p:nvSpPr>
        <p:spPr>
          <a:xfrm>
            <a:off x="972559" y="2969823"/>
            <a:ext cx="2165664" cy="1216635"/>
          </a:xfrm>
          <a:prstGeom prst="cloudCallout">
            <a:avLst>
              <a:gd name="adj1" fmla="val 74835"/>
              <a:gd name="adj2" fmla="val -7243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A déjà nécessité une adaptation de la recherche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C264A0F5-BB24-F0A0-F234-4BA6DC8DFAF4}"/>
              </a:ext>
            </a:extLst>
          </p:cNvPr>
          <p:cNvSpPr/>
          <p:nvPr/>
        </p:nvSpPr>
        <p:spPr>
          <a:xfrm>
            <a:off x="4977617" y="3580990"/>
            <a:ext cx="853319" cy="471911"/>
          </a:xfrm>
          <a:prstGeom prst="ellipse">
            <a:avLst/>
          </a:prstGeom>
          <a:solidFill>
            <a:srgbClr val="95C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EHDS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D6832B4D-D69B-B34B-59B7-E0693F6A782C}"/>
              </a:ext>
            </a:extLst>
          </p:cNvPr>
          <p:cNvSpPr/>
          <p:nvPr/>
        </p:nvSpPr>
        <p:spPr>
          <a:xfrm>
            <a:off x="5271740" y="3156061"/>
            <a:ext cx="853319" cy="471911"/>
          </a:xfrm>
          <a:prstGeom prst="ellipse">
            <a:avLst/>
          </a:prstGeom>
          <a:solidFill>
            <a:srgbClr val="95C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DGA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8CF7DC-F15D-DA18-7222-427EE4778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048" y="3406634"/>
            <a:ext cx="347664" cy="2682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935220-0560-B43B-999B-C09E90AF4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688" y="2219954"/>
            <a:ext cx="366042" cy="2431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811718D-0656-E09A-6F29-C746965DAECC}"/>
              </a:ext>
            </a:extLst>
          </p:cNvPr>
          <p:cNvSpPr txBox="1"/>
          <p:nvPr/>
        </p:nvSpPr>
        <p:spPr>
          <a:xfrm>
            <a:off x="7368514" y="6306408"/>
            <a:ext cx="471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Risque d’ajouter au « Mille-feuille » juridique</a:t>
            </a:r>
          </a:p>
        </p:txBody>
      </p:sp>
      <p:pic>
        <p:nvPicPr>
          <p:cNvPr id="9" name="Google Shape;797;p48">
            <a:extLst>
              <a:ext uri="{FF2B5EF4-FFF2-40B4-BE49-F238E27FC236}">
                <a16:creationId xmlns:a16="http://schemas.microsoft.com/office/drawing/2014/main" id="{A9F8AD8B-0893-CFB1-9CF6-7ACF6FD862C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40453" y="4966884"/>
            <a:ext cx="962629" cy="889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799;p48">
            <a:extLst>
              <a:ext uri="{FF2B5EF4-FFF2-40B4-BE49-F238E27FC236}">
                <a16:creationId xmlns:a16="http://schemas.microsoft.com/office/drawing/2014/main" id="{58FC2A37-47F8-9D47-F795-8EBAD9240DBE}"/>
              </a:ext>
            </a:extLst>
          </p:cNvPr>
          <p:cNvSpPr/>
          <p:nvPr/>
        </p:nvSpPr>
        <p:spPr>
          <a:xfrm>
            <a:off x="8052443" y="5894601"/>
            <a:ext cx="3447794" cy="361899"/>
          </a:xfrm>
          <a:prstGeom prst="roundRect">
            <a:avLst>
              <a:gd name="adj" fmla="val 16667"/>
            </a:avLst>
          </a:prstGeom>
          <a:solidFill>
            <a:srgbClr val="31597D"/>
          </a:solidFill>
          <a:ln>
            <a:solidFill>
              <a:schemeClr val="bg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limite du droit face à l’innovation </a:t>
            </a:r>
            <a:endParaRPr sz="1200" dirty="0"/>
          </a:p>
        </p:txBody>
      </p:sp>
      <p:sp>
        <p:nvSpPr>
          <p:cNvPr id="12" name="Google Shape;800;p48">
            <a:extLst>
              <a:ext uri="{FF2B5EF4-FFF2-40B4-BE49-F238E27FC236}">
                <a16:creationId xmlns:a16="http://schemas.microsoft.com/office/drawing/2014/main" id="{6AB6A032-F323-933B-B2D4-F80C0F11063C}"/>
              </a:ext>
            </a:extLst>
          </p:cNvPr>
          <p:cNvSpPr/>
          <p:nvPr/>
        </p:nvSpPr>
        <p:spPr>
          <a:xfrm>
            <a:off x="7557284" y="5283487"/>
            <a:ext cx="3160443" cy="539370"/>
          </a:xfrm>
          <a:prstGeom prst="homePlate">
            <a:avLst>
              <a:gd name="adj" fmla="val 50000"/>
            </a:avLst>
          </a:prstGeom>
          <a:solidFill>
            <a:srgbClr val="92B4BB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f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Quid de l’intérêt d’une nouvelle loi spécifique ?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B29CB4-266C-EE21-B74A-9241C7125213}"/>
              </a:ext>
            </a:extLst>
          </p:cNvPr>
          <p:cNvSpPr/>
          <p:nvPr/>
        </p:nvSpPr>
        <p:spPr>
          <a:xfrm>
            <a:off x="0" y="0"/>
            <a:ext cx="12192000" cy="8903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Démonstration</a:t>
            </a: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Google Shape;140;p7">
            <a:extLst>
              <a:ext uri="{FF2B5EF4-FFF2-40B4-BE49-F238E27FC236}">
                <a16:creationId xmlns:a16="http://schemas.microsoft.com/office/drawing/2014/main" id="{B9AB6676-1E31-D6A5-F5D5-47C2FB3FF58A}"/>
              </a:ext>
            </a:extLst>
          </p:cNvPr>
          <p:cNvSpPr/>
          <p:nvPr/>
        </p:nvSpPr>
        <p:spPr>
          <a:xfrm>
            <a:off x="1828801" y="984087"/>
            <a:ext cx="8556170" cy="555892"/>
          </a:xfrm>
          <a:prstGeom prst="parallelogram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Penser un encadrement des méthodes numériques dans la recherche 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58676"/>
            <a:ext cx="12192000" cy="99324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98A2B47E-934C-9222-4E96-4E016CE50989}"/>
              </a:ext>
            </a:extLst>
          </p:cNvPr>
          <p:cNvSpPr/>
          <p:nvPr/>
        </p:nvSpPr>
        <p:spPr>
          <a:xfrm>
            <a:off x="4823487" y="4286741"/>
            <a:ext cx="2232163" cy="211328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Numérique &amp; IA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B236857-01D7-0BFF-FB5C-5F19950960BE}"/>
              </a:ext>
            </a:extLst>
          </p:cNvPr>
          <p:cNvSpPr/>
          <p:nvPr/>
        </p:nvSpPr>
        <p:spPr>
          <a:xfrm>
            <a:off x="5584153" y="5635173"/>
            <a:ext cx="1224777" cy="54834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IA Act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48AECC7-783D-6FE8-7EA1-CE9E7D4827F9}"/>
              </a:ext>
            </a:extLst>
          </p:cNvPr>
          <p:cNvSpPr/>
          <p:nvPr/>
        </p:nvSpPr>
        <p:spPr>
          <a:xfrm>
            <a:off x="5135315" y="4405437"/>
            <a:ext cx="1492647" cy="63813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Livre blanc de la CE</a:t>
            </a:r>
          </a:p>
        </p:txBody>
      </p:sp>
      <p:sp>
        <p:nvSpPr>
          <p:cNvPr id="6" name="Google Shape;140;p7">
            <a:extLst>
              <a:ext uri="{FF2B5EF4-FFF2-40B4-BE49-F238E27FC236}">
                <a16:creationId xmlns:a16="http://schemas.microsoft.com/office/drawing/2014/main" id="{F94B6460-354B-FC5C-5068-A82D9BA716C2}"/>
              </a:ext>
            </a:extLst>
          </p:cNvPr>
          <p:cNvSpPr/>
          <p:nvPr/>
        </p:nvSpPr>
        <p:spPr>
          <a:xfrm>
            <a:off x="1130642" y="5113186"/>
            <a:ext cx="2156766" cy="819829"/>
          </a:xfrm>
          <a:prstGeom prst="parallelogram">
            <a:avLst>
              <a:gd name="adj" fmla="val 25000"/>
            </a:avLst>
          </a:prstGeom>
          <a:solidFill>
            <a:srgbClr val="92B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4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Prémices d’un encadrement pour le numérique </a:t>
            </a:r>
            <a:endParaRPr sz="14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63EFE4-1CDF-4F6C-DDB6-C085F9F8D736}"/>
              </a:ext>
            </a:extLst>
          </p:cNvPr>
          <p:cNvSpPr txBox="1"/>
          <p:nvPr/>
        </p:nvSpPr>
        <p:spPr>
          <a:xfrm>
            <a:off x="916943" y="5993014"/>
            <a:ext cx="3878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Approche transversale de l’encadrement : exemple de l’IA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8BCAA7C-BB53-1DBF-F24B-E19A6CA4F5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07" t="2421" r="1194" b="3597"/>
          <a:stretch>
            <a:fillRect/>
          </a:stretch>
        </p:blipFill>
        <p:spPr>
          <a:xfrm>
            <a:off x="3400305" y="4905703"/>
            <a:ext cx="1200720" cy="104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473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3309</TotalTime>
  <Words>1344</Words>
  <Application>Microsoft Office PowerPoint</Application>
  <PresentationFormat>Grand écran</PresentationFormat>
  <Paragraphs>253</Paragraphs>
  <Slides>13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Aldhabi</vt:lpstr>
      <vt:lpstr>Arial</vt:lpstr>
      <vt:lpstr>Arial Narrow</vt:lpstr>
      <vt:lpstr>Calibri</vt:lpstr>
      <vt:lpstr>Calibri Light</vt:lpstr>
      <vt:lpstr>Noto Sans Symbols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Noémie DUBRUEL</dc:creator>
  <cp:lastModifiedBy>DE CRECY Helene</cp:lastModifiedBy>
  <cp:revision>125</cp:revision>
  <cp:lastPrinted>2026-04-29T11:36:44Z</cp:lastPrinted>
  <dcterms:created xsi:type="dcterms:W3CDTF">2024-02-07T17:15:32Z</dcterms:created>
  <dcterms:modified xsi:type="dcterms:W3CDTF">2026-07-28T20:18:31Z</dcterms:modified>
</cp:coreProperties>
</file>