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Lst>
  <p:notesMasterIdLst>
    <p:notesMasterId r:id="rId20"/>
  </p:notesMasterIdLst>
  <p:sldIdLst>
    <p:sldId id="264" r:id="rId3"/>
    <p:sldId id="265" r:id="rId4"/>
    <p:sldId id="357" r:id="rId5"/>
    <p:sldId id="293" r:id="rId6"/>
    <p:sldId id="358" r:id="rId7"/>
    <p:sldId id="351" r:id="rId8"/>
    <p:sldId id="352" r:id="rId9"/>
    <p:sldId id="353" r:id="rId10"/>
    <p:sldId id="354" r:id="rId11"/>
    <p:sldId id="356" r:id="rId12"/>
    <p:sldId id="359" r:id="rId13"/>
    <p:sldId id="268" r:id="rId14"/>
    <p:sldId id="298" r:id="rId15"/>
    <p:sldId id="299" r:id="rId16"/>
    <p:sldId id="300" r:id="rId17"/>
    <p:sldId id="301" r:id="rId18"/>
    <p:sldId id="360"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F06A44-0DE5-A1DD-5A31-6B6CF3C00F62}" name="LEGRAND, Line (DGS/PP/PP1)" initials="LL" userId="S::line.legrand@sante.gouv.fr::27ab0612-3d1d-4685-ba20-a635e8962c9b" providerId="AD"/>
  <p188:author id="{3E8B2252-8C4C-5C87-5963-DBF4C528D94F}" name="VIEILLARD, Thomas (DGS/PP/PP1)" initials="TV" userId="S::thomas.vieillard@sante.gouv.fr::068e2f20-9e1a-4401-aad8-5e8e3f8cc9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8" d="100"/>
          <a:sy n="68" d="100"/>
        </p:scale>
        <p:origin x="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6952332457680457"/>
          <c:y val="6.7227893842293759E-2"/>
          <c:w val="0.36359367855924407"/>
          <c:h val="0.7273350852278232"/>
        </c:manualLayout>
      </c:layout>
      <c:barChart>
        <c:barDir val="bar"/>
        <c:grouping val="stacked"/>
        <c:varyColors val="0"/>
        <c:ser>
          <c:idx val="0"/>
          <c:order val="0"/>
          <c:tx>
            <c:strRef>
              <c:f>Feuil1!$B$1</c:f>
              <c:strCache>
                <c:ptCount val="1"/>
                <c:pt idx="0">
                  <c:v>Une très bonne image</c:v>
                </c:pt>
              </c:strCache>
            </c:strRef>
          </c:tx>
          <c:spPr>
            <a:solidFill>
              <a:srgbClr val="268A72"/>
            </a:solidFill>
          </c:spPr>
          <c:invertIfNegative val="0"/>
          <c:dLbls>
            <c:spPr>
              <a:noFill/>
              <a:ln>
                <a:noFill/>
              </a:ln>
              <a:effectLst/>
            </c:spPr>
            <c:txPr>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Feuil1!$A$2:$A$3</c:f>
              <c:strCache>
                <c:ptCount val="2"/>
                <c:pt idx="0">
                  <c:v>De la médecine conventionnelle (médecins généralistes et spécialistes)</c:v>
                </c:pt>
                <c:pt idx="1">
                  <c:v>Des thérapies alternatives de soin</c:v>
                </c:pt>
              </c:strCache>
            </c:strRef>
          </c:cat>
          <c:val>
            <c:numRef>
              <c:f>Feuil1!$B$2:$B$3</c:f>
              <c:numCache>
                <c:formatCode>0%</c:formatCode>
                <c:ptCount val="2"/>
                <c:pt idx="0">
                  <c:v>0.21</c:v>
                </c:pt>
                <c:pt idx="1">
                  <c:v>0.11</c:v>
                </c:pt>
              </c:numCache>
            </c:numRef>
          </c:val>
          <c:extLst>
            <c:ext xmlns:c16="http://schemas.microsoft.com/office/drawing/2014/chart" uri="{C3380CC4-5D6E-409C-BE32-E72D297353CC}">
              <c16:uniqueId val="{00000000-519B-4537-A0A2-CEC36521E4D7}"/>
            </c:ext>
          </c:extLst>
        </c:ser>
        <c:ser>
          <c:idx val="1"/>
          <c:order val="1"/>
          <c:tx>
            <c:strRef>
              <c:f>Feuil1!$C$1</c:f>
              <c:strCache>
                <c:ptCount val="1"/>
                <c:pt idx="0">
                  <c:v>Une plutôt bonne image</c:v>
                </c:pt>
              </c:strCache>
            </c:strRef>
          </c:tx>
          <c:spPr>
            <a:solidFill>
              <a:srgbClr val="00B050"/>
            </a:solidFill>
          </c:spPr>
          <c:invertIfNegative val="0"/>
          <c:dLbls>
            <c:spPr>
              <a:noFill/>
              <a:ln>
                <a:noFill/>
              </a:ln>
              <a:effectLst/>
            </c:spPr>
            <c:txPr>
              <a:bodyPr/>
              <a:lstStyle/>
              <a:p>
                <a:pPr algn="ctr">
                  <a:defRPr lang="fr-FR" sz="1400" b="0" i="0" u="none" strike="noStrike" kern="1200" baseline="0">
                    <a:solidFill>
                      <a:srgbClr val="FFFFFF"/>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Feuil1!$A$2:$A$3</c:f>
              <c:strCache>
                <c:ptCount val="2"/>
                <c:pt idx="0">
                  <c:v>De la médecine conventionnelle (médecins généralistes et spécialistes)</c:v>
                </c:pt>
                <c:pt idx="1">
                  <c:v>Des thérapies alternatives de soin</c:v>
                </c:pt>
              </c:strCache>
            </c:strRef>
          </c:cat>
          <c:val>
            <c:numRef>
              <c:f>Feuil1!$C$2:$C$3</c:f>
              <c:numCache>
                <c:formatCode>0%</c:formatCode>
                <c:ptCount val="2"/>
                <c:pt idx="0">
                  <c:v>0.63</c:v>
                </c:pt>
                <c:pt idx="1">
                  <c:v>0.59</c:v>
                </c:pt>
              </c:numCache>
            </c:numRef>
          </c:val>
          <c:extLst>
            <c:ext xmlns:c16="http://schemas.microsoft.com/office/drawing/2014/chart" uri="{C3380CC4-5D6E-409C-BE32-E72D297353CC}">
              <c16:uniqueId val="{00000003-519B-4537-A0A2-CEC36521E4D7}"/>
            </c:ext>
          </c:extLst>
        </c:ser>
        <c:ser>
          <c:idx val="2"/>
          <c:order val="2"/>
          <c:tx>
            <c:strRef>
              <c:f>Feuil1!$D$1</c:f>
              <c:strCache>
                <c:ptCount val="1"/>
                <c:pt idx="0">
                  <c:v>Une plutôt mauvaise image</c:v>
                </c:pt>
              </c:strCache>
            </c:strRef>
          </c:tx>
          <c:spPr>
            <a:solidFill>
              <a:srgbClr val="FFC000"/>
            </a:solidFill>
          </c:spPr>
          <c:invertIfNegative val="0"/>
          <c:dLbls>
            <c:spPr>
              <a:noFill/>
              <a:ln>
                <a:noFill/>
              </a:ln>
              <a:effectLst/>
            </c:spPr>
            <c:txPr>
              <a:bodyPr/>
              <a:lstStyle/>
              <a:p>
                <a:pPr algn="ctr">
                  <a:defRPr lang="fr-FR" sz="1400" b="0" i="0" u="none" strike="noStrike" kern="1200" baseline="0">
                    <a:solidFill>
                      <a:schemeClr val="bg1"/>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De la médecine conventionnelle (médecins généralistes et spécialistes)</c:v>
                </c:pt>
                <c:pt idx="1">
                  <c:v>Des thérapies alternatives de soin</c:v>
                </c:pt>
              </c:strCache>
            </c:strRef>
          </c:cat>
          <c:val>
            <c:numRef>
              <c:f>Feuil1!$D$2:$D$3</c:f>
              <c:numCache>
                <c:formatCode>0%</c:formatCode>
                <c:ptCount val="2"/>
                <c:pt idx="0">
                  <c:v>0.13</c:v>
                </c:pt>
                <c:pt idx="1">
                  <c:v>0.24</c:v>
                </c:pt>
              </c:numCache>
            </c:numRef>
          </c:val>
          <c:extLst>
            <c:ext xmlns:c16="http://schemas.microsoft.com/office/drawing/2014/chart" uri="{C3380CC4-5D6E-409C-BE32-E72D297353CC}">
              <c16:uniqueId val="{00000004-519B-4537-A0A2-CEC36521E4D7}"/>
            </c:ext>
          </c:extLst>
        </c:ser>
        <c:ser>
          <c:idx val="3"/>
          <c:order val="3"/>
          <c:tx>
            <c:strRef>
              <c:f>Feuil1!$E$1</c:f>
              <c:strCache>
                <c:ptCount val="1"/>
                <c:pt idx="0">
                  <c:v>Une très mauvaise image</c:v>
                </c:pt>
              </c:strCache>
            </c:strRef>
          </c:tx>
          <c:spPr>
            <a:solidFill>
              <a:srgbClr val="FF0000"/>
            </a:solidFill>
          </c:spPr>
          <c:invertIfNegative val="0"/>
          <c:dLbls>
            <c:spPr>
              <a:noFill/>
              <a:ln>
                <a:noFill/>
              </a:ln>
              <a:effectLst/>
            </c:spPr>
            <c:txPr>
              <a:bodyPr wrap="square" lIns="38100" tIns="19050" rIns="38100" bIns="19050" anchor="ctr">
                <a:spAutoFit/>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De la médecine conventionnelle (médecins généralistes et spécialistes)</c:v>
                </c:pt>
                <c:pt idx="1">
                  <c:v>Des thérapies alternatives de soin</c:v>
                </c:pt>
              </c:strCache>
            </c:strRef>
          </c:cat>
          <c:val>
            <c:numRef>
              <c:f>Feuil1!$E$2:$E$3</c:f>
              <c:numCache>
                <c:formatCode>0%</c:formatCode>
                <c:ptCount val="2"/>
                <c:pt idx="0">
                  <c:v>0.02</c:v>
                </c:pt>
                <c:pt idx="1">
                  <c:v>0.05</c:v>
                </c:pt>
              </c:numCache>
            </c:numRef>
          </c:val>
          <c:extLst>
            <c:ext xmlns:c16="http://schemas.microsoft.com/office/drawing/2014/chart" uri="{C3380CC4-5D6E-409C-BE32-E72D297353CC}">
              <c16:uniqueId val="{00000005-519B-4537-A0A2-CEC36521E4D7}"/>
            </c:ext>
          </c:extLst>
        </c:ser>
        <c:ser>
          <c:idx val="4"/>
          <c:order val="4"/>
          <c:tx>
            <c:strRef>
              <c:f>Feuil1!$F$1</c:f>
              <c:strCache>
                <c:ptCount val="1"/>
                <c:pt idx="0">
                  <c:v>(NSP)</c:v>
                </c:pt>
              </c:strCache>
            </c:strRef>
          </c:tx>
          <c:spPr>
            <a:solidFill>
              <a:schemeClr val="bg1">
                <a:lumMod val="75000"/>
              </a:schemeClr>
            </a:solidFill>
          </c:spPr>
          <c:invertIfNegative val="0"/>
          <c:dLbls>
            <c:dLbl>
              <c:idx val="0"/>
              <c:layout>
                <c:manualLayout>
                  <c:x val="1.6569528350332294E-2"/>
                  <c:y val="1.584320366029657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9B-4537-A0A2-CEC36521E4D7}"/>
                </c:ext>
              </c:extLst>
            </c:dLbl>
            <c:dLbl>
              <c:idx val="1"/>
              <c:layout>
                <c:manualLayout>
                  <c:x val="1.656952835033229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19B-4537-A0A2-CEC36521E4D7}"/>
                </c:ext>
              </c:extLst>
            </c:dLbl>
            <c:spPr>
              <a:noFill/>
              <a:ln>
                <a:noFill/>
              </a:ln>
              <a:effectLst/>
            </c:spPr>
            <c:txPr>
              <a:bodyPr wrap="square" lIns="38100" tIns="19050" rIns="38100" bIns="19050" anchor="ctr">
                <a:spAutoFit/>
              </a:bodyPr>
              <a:lstStyle/>
              <a:p>
                <a:pPr>
                  <a:defRPr sz="1100" b="0">
                    <a:solidFill>
                      <a:srgbClr val="BFBFBF"/>
                    </a:solidFill>
                    <a:latin typeface="+mj-lt"/>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De la médecine conventionnelle (médecins généralistes et spécialistes)</c:v>
                </c:pt>
                <c:pt idx="1">
                  <c:v>Des thérapies alternatives de soin</c:v>
                </c:pt>
              </c:strCache>
            </c:strRef>
          </c:cat>
          <c:val>
            <c:numRef>
              <c:f>Feuil1!$F$2:$F$3</c:f>
              <c:numCache>
                <c:formatCode>0%</c:formatCode>
                <c:ptCount val="2"/>
                <c:pt idx="0">
                  <c:v>0.01</c:v>
                </c:pt>
                <c:pt idx="1">
                  <c:v>0.01</c:v>
                </c:pt>
              </c:numCache>
            </c:numRef>
          </c:val>
          <c:extLst>
            <c:ext xmlns:c16="http://schemas.microsoft.com/office/drawing/2014/chart" uri="{C3380CC4-5D6E-409C-BE32-E72D297353CC}">
              <c16:uniqueId val="{0000000E-519B-4537-A0A2-CEC36521E4D7}"/>
            </c:ext>
          </c:extLst>
        </c:ser>
        <c:dLbls>
          <c:showLegendKey val="0"/>
          <c:showVal val="0"/>
          <c:showCatName val="0"/>
          <c:showSerName val="0"/>
          <c:showPercent val="0"/>
          <c:showBubbleSize val="0"/>
        </c:dLbls>
        <c:gapWidth val="45"/>
        <c:overlap val="100"/>
        <c:axId val="390230464"/>
        <c:axId val="390238696"/>
      </c:barChart>
      <c:catAx>
        <c:axId val="390230464"/>
        <c:scaling>
          <c:orientation val="maxMin"/>
        </c:scaling>
        <c:delete val="0"/>
        <c:axPos val="l"/>
        <c:numFmt formatCode="General" sourceLinked="1"/>
        <c:majorTickMark val="out"/>
        <c:minorTickMark val="none"/>
        <c:tickLblPos val="nextTo"/>
        <c:spPr>
          <a:ln>
            <a:noFill/>
          </a:ln>
        </c:spPr>
        <c:txPr>
          <a:bodyPr/>
          <a:lstStyle/>
          <a:p>
            <a:pPr>
              <a:defRPr sz="1200" b="0">
                <a:latin typeface="Calibri Light" panose="020F0302020204030204" pitchFamily="34" charset="0"/>
                <a:cs typeface="Calibri Light" panose="020F0302020204030204" pitchFamily="34" charset="0"/>
              </a:defRPr>
            </a:pPr>
            <a:endParaRPr lang="fr-FR"/>
          </a:p>
        </c:txPr>
        <c:crossAx val="390238696"/>
        <c:crosses val="autoZero"/>
        <c:auto val="1"/>
        <c:lblAlgn val="ctr"/>
        <c:lblOffset val="100"/>
        <c:noMultiLvlLbl val="0"/>
      </c:catAx>
      <c:valAx>
        <c:axId val="390238696"/>
        <c:scaling>
          <c:orientation val="minMax"/>
          <c:max val="1"/>
        </c:scaling>
        <c:delete val="1"/>
        <c:axPos val="t"/>
        <c:numFmt formatCode="0%" sourceLinked="1"/>
        <c:majorTickMark val="out"/>
        <c:minorTickMark val="none"/>
        <c:tickLblPos val="nextTo"/>
        <c:crossAx val="390230464"/>
        <c:crosses val="autoZero"/>
        <c:crossBetween val="between"/>
      </c:valAx>
      <c:spPr>
        <a:noFill/>
        <a:ln w="25397">
          <a:noFill/>
        </a:ln>
      </c:spPr>
    </c:plotArea>
    <c:legend>
      <c:legendPos val="r"/>
      <c:layout>
        <c:manualLayout>
          <c:xMode val="edge"/>
          <c:yMode val="edge"/>
          <c:x val="2.6273552065305458E-2"/>
          <c:y val="0.8323034365663099"/>
          <c:w val="0.83730222798360587"/>
          <c:h val="0.14410508608355771"/>
        </c:manualLayout>
      </c:layout>
      <c:overlay val="0"/>
      <c:txPr>
        <a:bodyPr/>
        <a:lstStyle/>
        <a:p>
          <a:pPr>
            <a:defRPr sz="1100" b="0">
              <a:latin typeface="Calibri Light" panose="020F0302020204030204" pitchFamily="34" charset="0"/>
              <a:cs typeface="Calibri Light" panose="020F0302020204030204" pitchFamily="34" charset="0"/>
            </a:defRPr>
          </a:pPr>
          <a:endParaRPr lang="fr-FR"/>
        </a:p>
      </c:txPr>
    </c:legend>
    <c:plotVisOnly val="1"/>
    <c:dispBlanksAs val="gap"/>
    <c:showDLblsOverMax val="0"/>
  </c:chart>
  <c:txPr>
    <a:bodyPr/>
    <a:lstStyle/>
    <a:p>
      <a:pPr>
        <a:defRPr sz="1200" b="1">
          <a:latin typeface="Trebuchet MS" panose="020B0603020202020204" pitchFamily="34" charset="0"/>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1462253315278308"/>
          <c:y val="6.7227747254404113E-2"/>
          <c:w val="0.46962801675514032"/>
          <c:h val="0.7273350852278232"/>
        </c:manualLayout>
      </c:layout>
      <c:barChart>
        <c:barDir val="bar"/>
        <c:grouping val="stacked"/>
        <c:varyColors val="0"/>
        <c:ser>
          <c:idx val="0"/>
          <c:order val="0"/>
          <c:tx>
            <c:strRef>
              <c:f>Feuil1!$B$1</c:f>
              <c:strCache>
                <c:ptCount val="1"/>
                <c:pt idx="0">
                  <c:v>Plus efficaces que la médecine classique</c:v>
                </c:pt>
              </c:strCache>
            </c:strRef>
          </c:tx>
          <c:spPr>
            <a:solidFill>
              <a:srgbClr val="268A72"/>
            </a:solidFill>
          </c:spPr>
          <c:invertIfNegative val="0"/>
          <c:dLbls>
            <c:spPr>
              <a:noFill/>
              <a:ln>
                <a:noFill/>
              </a:ln>
              <a:effectLst/>
            </c:spPr>
            <c:txPr>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Pour les maux du quotidien</c:v>
                </c:pt>
                <c:pt idx="1">
                  <c:v>De façon générale</c:v>
                </c:pt>
                <c:pt idx="2">
                  <c:v>Pour les maladies chroniques ou les pathologies graves </c:v>
                </c:pt>
              </c:strCache>
            </c:strRef>
          </c:cat>
          <c:val>
            <c:numRef>
              <c:f>Feuil1!$B$2:$B$4</c:f>
              <c:numCache>
                <c:formatCode>0%</c:formatCode>
                <c:ptCount val="3"/>
                <c:pt idx="0">
                  <c:v>0.23</c:v>
                </c:pt>
                <c:pt idx="1">
                  <c:v>0.12</c:v>
                </c:pt>
                <c:pt idx="2">
                  <c:v>0.08</c:v>
                </c:pt>
              </c:numCache>
            </c:numRef>
          </c:val>
          <c:extLst>
            <c:ext xmlns:c16="http://schemas.microsoft.com/office/drawing/2014/chart" uri="{C3380CC4-5D6E-409C-BE32-E72D297353CC}">
              <c16:uniqueId val="{00000000-F902-47D0-BCE9-71359A362C77}"/>
            </c:ext>
          </c:extLst>
        </c:ser>
        <c:ser>
          <c:idx val="1"/>
          <c:order val="1"/>
          <c:tx>
            <c:strRef>
              <c:f>Feuil1!$C$1</c:f>
              <c:strCache>
                <c:ptCount val="1"/>
                <c:pt idx="0">
                  <c:v>Aussi efficaces que la médecine classique</c:v>
                </c:pt>
              </c:strCache>
            </c:strRef>
          </c:tx>
          <c:spPr>
            <a:solidFill>
              <a:srgbClr val="FFFF99"/>
            </a:solidFill>
          </c:spPr>
          <c:invertIfNegative val="0"/>
          <c:dLbls>
            <c:spPr>
              <a:noFill/>
              <a:ln>
                <a:noFill/>
              </a:ln>
              <a:effectLst/>
            </c:spPr>
            <c:txPr>
              <a:bodyPr/>
              <a:lstStyle/>
              <a:p>
                <a:pPr algn="ctr">
                  <a:defRPr lang="fr-FR" sz="14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Pour les maux du quotidien</c:v>
                </c:pt>
                <c:pt idx="1">
                  <c:v>De façon générale</c:v>
                </c:pt>
                <c:pt idx="2">
                  <c:v>Pour les maladies chroniques ou les pathologies graves </c:v>
                </c:pt>
              </c:strCache>
            </c:strRef>
          </c:cat>
          <c:val>
            <c:numRef>
              <c:f>Feuil1!$C$2:$C$4</c:f>
              <c:numCache>
                <c:formatCode>0%</c:formatCode>
                <c:ptCount val="3"/>
                <c:pt idx="0">
                  <c:v>0.49</c:v>
                </c:pt>
                <c:pt idx="1">
                  <c:v>0.45</c:v>
                </c:pt>
                <c:pt idx="2">
                  <c:v>0.27</c:v>
                </c:pt>
              </c:numCache>
            </c:numRef>
          </c:val>
          <c:extLst>
            <c:ext xmlns:c16="http://schemas.microsoft.com/office/drawing/2014/chart" uri="{C3380CC4-5D6E-409C-BE32-E72D297353CC}">
              <c16:uniqueId val="{00000001-F902-47D0-BCE9-71359A362C77}"/>
            </c:ext>
          </c:extLst>
        </c:ser>
        <c:ser>
          <c:idx val="2"/>
          <c:order val="2"/>
          <c:tx>
            <c:strRef>
              <c:f>Feuil1!$D$1</c:f>
              <c:strCache>
                <c:ptCount val="1"/>
                <c:pt idx="0">
                  <c:v>Moins efficaces que la médecine classique</c:v>
                </c:pt>
              </c:strCache>
            </c:strRef>
          </c:tx>
          <c:spPr>
            <a:solidFill>
              <a:srgbClr val="FF0000"/>
            </a:solidFill>
          </c:spPr>
          <c:invertIfNegative val="0"/>
          <c:dLbls>
            <c:spPr>
              <a:noFill/>
              <a:ln>
                <a:noFill/>
              </a:ln>
              <a:effectLst/>
            </c:spPr>
            <c:txPr>
              <a:bodyPr/>
              <a:lstStyle/>
              <a:p>
                <a:pPr algn="ctr">
                  <a:defRPr lang="fr-FR" sz="1400" b="0" i="0" u="none" strike="noStrike" kern="1200" baseline="0">
                    <a:solidFill>
                      <a:schemeClr val="bg1"/>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Pour les maux du quotidien</c:v>
                </c:pt>
                <c:pt idx="1">
                  <c:v>De façon générale</c:v>
                </c:pt>
                <c:pt idx="2">
                  <c:v>Pour les maladies chroniques ou les pathologies graves </c:v>
                </c:pt>
              </c:strCache>
            </c:strRef>
          </c:cat>
          <c:val>
            <c:numRef>
              <c:f>Feuil1!$D$2:$D$4</c:f>
              <c:numCache>
                <c:formatCode>0%</c:formatCode>
                <c:ptCount val="3"/>
                <c:pt idx="0">
                  <c:v>0.26</c:v>
                </c:pt>
                <c:pt idx="1">
                  <c:v>0.41</c:v>
                </c:pt>
                <c:pt idx="2">
                  <c:v>0.64</c:v>
                </c:pt>
              </c:numCache>
            </c:numRef>
          </c:val>
          <c:extLst>
            <c:ext xmlns:c16="http://schemas.microsoft.com/office/drawing/2014/chart" uri="{C3380CC4-5D6E-409C-BE32-E72D297353CC}">
              <c16:uniqueId val="{00000002-F902-47D0-BCE9-71359A362C77}"/>
            </c:ext>
          </c:extLst>
        </c:ser>
        <c:ser>
          <c:idx val="3"/>
          <c:order val="3"/>
          <c:tx>
            <c:strRef>
              <c:f>Feuil1!$E$1</c:f>
              <c:strCache>
                <c:ptCount val="1"/>
                <c:pt idx="0">
                  <c:v>(NSP)</c:v>
                </c:pt>
              </c:strCache>
            </c:strRef>
          </c:tx>
          <c:spPr>
            <a:solidFill>
              <a:schemeClr val="bg1">
                <a:lumMod val="65000"/>
              </a:schemeClr>
            </a:solidFill>
          </c:spPr>
          <c:invertIfNegative val="0"/>
          <c:dLbls>
            <c:dLbl>
              <c:idx val="0"/>
              <c:layout>
                <c:manualLayout>
                  <c:x val="2.001871776382181E-2"/>
                  <c:y val="3.8296614820488564E-3"/>
                </c:manualLayout>
              </c:layout>
              <c:spPr>
                <a:noFill/>
                <a:ln>
                  <a:noFill/>
                </a:ln>
                <a:effectLst/>
              </c:spPr>
              <c:txPr>
                <a:bodyPr wrap="square" lIns="38100" tIns="19050" rIns="38100" bIns="19050" anchor="ctr">
                  <a:spAutoFit/>
                </a:bodyPr>
                <a:lstStyle/>
                <a:p>
                  <a:pPr>
                    <a:defRPr sz="1000" b="0">
                      <a:solidFill>
                        <a:schemeClr val="bg1">
                          <a:lumMod val="50000"/>
                        </a:schemeClr>
                      </a:solidFill>
                      <a:latin typeface="Calibri Light" panose="020F0302020204030204" pitchFamily="34" charset="0"/>
                      <a:cs typeface="Calibri Light" panose="020F03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89-4072-83BB-9C64EF8B8CDF}"/>
                </c:ext>
              </c:extLst>
            </c:dLbl>
            <c:dLbl>
              <c:idx val="1"/>
              <c:layout>
                <c:manualLayout>
                  <c:x val="1.8684136579567204E-2"/>
                  <c:y val="7.0209649436367203E-17"/>
                </c:manualLayout>
              </c:layout>
              <c:spPr>
                <a:noFill/>
                <a:ln>
                  <a:noFill/>
                </a:ln>
                <a:effectLst/>
              </c:spPr>
              <c:txPr>
                <a:bodyPr wrap="square" lIns="38100" tIns="19050" rIns="38100" bIns="19050" anchor="ctr">
                  <a:spAutoFit/>
                </a:bodyPr>
                <a:lstStyle/>
                <a:p>
                  <a:pPr>
                    <a:defRPr sz="1000" b="0">
                      <a:solidFill>
                        <a:schemeClr val="bg1">
                          <a:lumMod val="50000"/>
                        </a:schemeClr>
                      </a:solidFill>
                      <a:latin typeface="Calibri Light" panose="020F0302020204030204" pitchFamily="34" charset="0"/>
                      <a:cs typeface="Calibri Light" panose="020F03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89-4072-83BB-9C64EF8B8CDF}"/>
                </c:ext>
              </c:extLst>
            </c:dLbl>
            <c:dLbl>
              <c:idx val="2"/>
              <c:layout>
                <c:manualLayout>
                  <c:x val="1.8684136579567204E-2"/>
                  <c:y val="-3.8296614820488386E-3"/>
                </c:manualLayout>
              </c:layout>
              <c:spPr>
                <a:noFill/>
                <a:ln>
                  <a:noFill/>
                </a:ln>
                <a:effectLst/>
              </c:spPr>
              <c:txPr>
                <a:bodyPr wrap="square" lIns="38100" tIns="19050" rIns="38100" bIns="19050" anchor="ctr">
                  <a:spAutoFit/>
                </a:bodyPr>
                <a:lstStyle/>
                <a:p>
                  <a:pPr>
                    <a:defRPr sz="1000" b="0">
                      <a:solidFill>
                        <a:schemeClr val="bg1">
                          <a:lumMod val="50000"/>
                        </a:schemeClr>
                      </a:solidFill>
                      <a:latin typeface="Calibri Light" panose="020F0302020204030204" pitchFamily="34" charset="0"/>
                      <a:cs typeface="Calibri Light" panose="020F03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89-4072-83BB-9C64EF8B8CDF}"/>
                </c:ext>
              </c:extLst>
            </c:dLbl>
            <c:spPr>
              <a:noFill/>
              <a:ln>
                <a:noFill/>
              </a:ln>
              <a:effectLst/>
            </c:spPr>
            <c:txPr>
              <a:bodyPr wrap="square" lIns="38100" tIns="19050" rIns="38100" bIns="19050" anchor="ctr">
                <a:spAutoFit/>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Pour les maux du quotidien</c:v>
                </c:pt>
                <c:pt idx="1">
                  <c:v>De façon générale</c:v>
                </c:pt>
                <c:pt idx="2">
                  <c:v>Pour les maladies chroniques ou les pathologies graves </c:v>
                </c:pt>
              </c:strCache>
            </c:strRef>
          </c:cat>
          <c:val>
            <c:numRef>
              <c:f>Feuil1!$E$2:$E$4</c:f>
              <c:numCache>
                <c:formatCode>0%</c:formatCode>
                <c:ptCount val="3"/>
                <c:pt idx="0">
                  <c:v>0.02</c:v>
                </c:pt>
                <c:pt idx="1">
                  <c:v>0.02</c:v>
                </c:pt>
                <c:pt idx="2">
                  <c:v>0.01</c:v>
                </c:pt>
              </c:numCache>
            </c:numRef>
          </c:val>
          <c:extLst>
            <c:ext xmlns:c16="http://schemas.microsoft.com/office/drawing/2014/chart" uri="{C3380CC4-5D6E-409C-BE32-E72D297353CC}">
              <c16:uniqueId val="{00000003-F902-47D0-BCE9-71359A362C77}"/>
            </c:ext>
          </c:extLst>
        </c:ser>
        <c:dLbls>
          <c:showLegendKey val="0"/>
          <c:showVal val="0"/>
          <c:showCatName val="0"/>
          <c:showSerName val="0"/>
          <c:showPercent val="0"/>
          <c:showBubbleSize val="0"/>
        </c:dLbls>
        <c:gapWidth val="45"/>
        <c:overlap val="100"/>
        <c:axId val="390230464"/>
        <c:axId val="390238696"/>
      </c:barChart>
      <c:catAx>
        <c:axId val="390230464"/>
        <c:scaling>
          <c:orientation val="maxMin"/>
        </c:scaling>
        <c:delete val="0"/>
        <c:axPos val="l"/>
        <c:numFmt formatCode="General" sourceLinked="1"/>
        <c:majorTickMark val="out"/>
        <c:minorTickMark val="none"/>
        <c:tickLblPos val="nextTo"/>
        <c:spPr>
          <a:ln>
            <a:noFill/>
          </a:ln>
        </c:spPr>
        <c:txPr>
          <a:bodyPr/>
          <a:lstStyle/>
          <a:p>
            <a:pPr>
              <a:defRPr sz="1200" b="0">
                <a:latin typeface="Calibri Light" panose="020F0302020204030204" pitchFamily="34" charset="0"/>
                <a:cs typeface="Calibri Light" panose="020F0302020204030204" pitchFamily="34" charset="0"/>
              </a:defRPr>
            </a:pPr>
            <a:endParaRPr lang="fr-FR"/>
          </a:p>
        </c:txPr>
        <c:crossAx val="390238696"/>
        <c:crosses val="autoZero"/>
        <c:auto val="1"/>
        <c:lblAlgn val="ctr"/>
        <c:lblOffset val="100"/>
        <c:noMultiLvlLbl val="0"/>
      </c:catAx>
      <c:valAx>
        <c:axId val="390238696"/>
        <c:scaling>
          <c:orientation val="minMax"/>
          <c:max val="1"/>
        </c:scaling>
        <c:delete val="1"/>
        <c:axPos val="t"/>
        <c:numFmt formatCode="0%" sourceLinked="1"/>
        <c:majorTickMark val="out"/>
        <c:minorTickMark val="none"/>
        <c:tickLblPos val="nextTo"/>
        <c:crossAx val="390230464"/>
        <c:crosses val="autoZero"/>
        <c:crossBetween val="between"/>
      </c:valAx>
      <c:spPr>
        <a:noFill/>
        <a:ln w="25397">
          <a:noFill/>
        </a:ln>
      </c:spPr>
    </c:plotArea>
    <c:legend>
      <c:legendPos val="r"/>
      <c:layout>
        <c:manualLayout>
          <c:xMode val="edge"/>
          <c:yMode val="edge"/>
          <c:x val="0.19099285904489804"/>
          <c:y val="0.88509145955334689"/>
          <c:w val="0.75572803295133484"/>
          <c:h val="7.5972044508643602E-2"/>
        </c:manualLayout>
      </c:layout>
      <c:overlay val="0"/>
      <c:txPr>
        <a:bodyPr/>
        <a:lstStyle/>
        <a:p>
          <a:pPr>
            <a:defRPr sz="1000" b="0">
              <a:latin typeface="Calibri Light" panose="020F0302020204030204" pitchFamily="34" charset="0"/>
              <a:cs typeface="Calibri Light" panose="020F0302020204030204" pitchFamily="34" charset="0"/>
            </a:defRPr>
          </a:pPr>
          <a:endParaRPr lang="fr-FR"/>
        </a:p>
      </c:txPr>
    </c:legend>
    <c:plotVisOnly val="1"/>
    <c:dispBlanksAs val="gap"/>
    <c:showDLblsOverMax val="0"/>
  </c:chart>
  <c:txPr>
    <a:bodyPr/>
    <a:lstStyle/>
    <a:p>
      <a:pPr>
        <a:defRPr sz="1200" b="1">
          <a:latin typeface="Trebuchet MS" panose="020B0603020202020204" pitchFamily="34" charset="0"/>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603193491488817"/>
          <c:y val="6.7227782549485221E-2"/>
          <c:w val="0.46962801675514032"/>
          <c:h val="0.83233809192911345"/>
        </c:manualLayout>
      </c:layout>
      <c:barChart>
        <c:barDir val="bar"/>
        <c:grouping val="stacked"/>
        <c:varyColors val="0"/>
        <c:ser>
          <c:idx val="0"/>
          <c:order val="0"/>
          <c:tx>
            <c:strRef>
              <c:f>Feuil1!$B$1</c:f>
              <c:strCache>
                <c:ptCount val="1"/>
                <c:pt idx="0">
                  <c:v>Tout à fait d’accord  </c:v>
                </c:pt>
              </c:strCache>
            </c:strRef>
          </c:tx>
          <c:spPr>
            <a:solidFill>
              <a:srgbClr val="268A72"/>
            </a:solidFill>
          </c:spPr>
          <c:invertIfNegative val="0"/>
          <c:dLbls>
            <c:spPr>
              <a:noFill/>
              <a:ln>
                <a:noFill/>
              </a:ln>
              <a:effectLst/>
            </c:spPr>
            <c:txPr>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Feuil1!$A$2:$A$8</c:f>
              <c:strCache>
                <c:ptCount val="7"/>
                <c:pt idx="0">
                  <c:v>Les praticiens des thérapies alternatives doivent respecter le secret médical au même titre que les autres praticiens de santé</c:v>
                </c:pt>
                <c:pt idx="1">
                  <c:v>Les thérapies alternatives sont complémentaires de la médecine</c:v>
                </c:pt>
                <c:pt idx="2">
                  <c:v>Pour se soigner, on peut avoir confiance dans les thérapies alternatives</c:v>
                </c:pt>
                <c:pt idx="3">
                  <c:v>On peut se fier aux diagnostics des praticiens proposant des thérapies alternatives</c:v>
                </c:pt>
                <c:pt idx="4">
                  <c:v>Les remèdes naturels ne peuvent pas provoquer des effets secondaires nocifs</c:v>
                </c:pt>
                <c:pt idx="5">
                  <c:v>Face à la survenue de symptômes inconnus, vous pourriez solliciter en priorité un praticien en thérapie alternative</c:v>
                </c:pt>
                <c:pt idx="6">
                  <c:v>Les thérapies alternatives sont reconnues scientifiquement </c:v>
                </c:pt>
              </c:strCache>
            </c:strRef>
          </c:cat>
          <c:val>
            <c:numRef>
              <c:f>Feuil1!$B$2:$B$8</c:f>
              <c:numCache>
                <c:formatCode>0%</c:formatCode>
                <c:ptCount val="7"/>
                <c:pt idx="0">
                  <c:v>0.48</c:v>
                </c:pt>
                <c:pt idx="1">
                  <c:v>0.2</c:v>
                </c:pt>
                <c:pt idx="2">
                  <c:v>0.09</c:v>
                </c:pt>
                <c:pt idx="3">
                  <c:v>0.08</c:v>
                </c:pt>
                <c:pt idx="4">
                  <c:v>0.1</c:v>
                </c:pt>
                <c:pt idx="5">
                  <c:v>0.08</c:v>
                </c:pt>
                <c:pt idx="6">
                  <c:v>0.05</c:v>
                </c:pt>
              </c:numCache>
            </c:numRef>
          </c:val>
          <c:extLst>
            <c:ext xmlns:c16="http://schemas.microsoft.com/office/drawing/2014/chart" uri="{C3380CC4-5D6E-409C-BE32-E72D297353CC}">
              <c16:uniqueId val="{00000000-519B-4537-A0A2-CEC36521E4D7}"/>
            </c:ext>
          </c:extLst>
        </c:ser>
        <c:ser>
          <c:idx val="1"/>
          <c:order val="1"/>
          <c:tx>
            <c:strRef>
              <c:f>Feuil1!$C$1</c:f>
              <c:strCache>
                <c:ptCount val="1"/>
                <c:pt idx="0">
                  <c:v>Plutôt d’accord </c:v>
                </c:pt>
              </c:strCache>
            </c:strRef>
          </c:tx>
          <c:spPr>
            <a:solidFill>
              <a:srgbClr val="00B050"/>
            </a:solidFill>
          </c:spPr>
          <c:invertIfNegative val="0"/>
          <c:dPt>
            <c:idx val="5"/>
            <c:invertIfNegative val="0"/>
            <c:bubble3D val="0"/>
            <c:extLst>
              <c:ext xmlns:c16="http://schemas.microsoft.com/office/drawing/2014/chart" uri="{C3380CC4-5D6E-409C-BE32-E72D297353CC}">
                <c16:uniqueId val="{00000000-7FE4-4E97-849E-F4B3CC66FF83}"/>
              </c:ext>
            </c:extLst>
          </c:dPt>
          <c:dLbls>
            <c:spPr>
              <a:noFill/>
              <a:ln>
                <a:noFill/>
              </a:ln>
              <a:effectLst/>
            </c:spPr>
            <c:txPr>
              <a:bodyPr/>
              <a:lstStyle/>
              <a:p>
                <a:pPr algn="ctr">
                  <a:defRPr lang="fr-FR" sz="1400" b="0" i="0" u="none" strike="noStrike" kern="1200" baseline="0">
                    <a:solidFill>
                      <a:srgbClr val="FFFFFF"/>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Feuil1!$A$2:$A$8</c:f>
              <c:strCache>
                <c:ptCount val="7"/>
                <c:pt idx="0">
                  <c:v>Les praticiens des thérapies alternatives doivent respecter le secret médical au même titre que les autres praticiens de santé</c:v>
                </c:pt>
                <c:pt idx="1">
                  <c:v>Les thérapies alternatives sont complémentaires de la médecine</c:v>
                </c:pt>
                <c:pt idx="2">
                  <c:v>Pour se soigner, on peut avoir confiance dans les thérapies alternatives</c:v>
                </c:pt>
                <c:pt idx="3">
                  <c:v>On peut se fier aux diagnostics des praticiens proposant des thérapies alternatives</c:v>
                </c:pt>
                <c:pt idx="4">
                  <c:v>Les remèdes naturels ne peuvent pas provoquer des effets secondaires nocifs</c:v>
                </c:pt>
                <c:pt idx="5">
                  <c:v>Face à la survenue de symptômes inconnus, vous pourriez solliciter en priorité un praticien en thérapie alternative</c:v>
                </c:pt>
                <c:pt idx="6">
                  <c:v>Les thérapies alternatives sont reconnues scientifiquement </c:v>
                </c:pt>
              </c:strCache>
            </c:strRef>
          </c:cat>
          <c:val>
            <c:numRef>
              <c:f>Feuil1!$C$2:$C$8</c:f>
              <c:numCache>
                <c:formatCode>0%</c:formatCode>
                <c:ptCount val="7"/>
                <c:pt idx="0">
                  <c:v>0.38</c:v>
                </c:pt>
                <c:pt idx="1">
                  <c:v>0.56000000000000005</c:v>
                </c:pt>
                <c:pt idx="2">
                  <c:v>0.49</c:v>
                </c:pt>
                <c:pt idx="3">
                  <c:v>0.5</c:v>
                </c:pt>
                <c:pt idx="4">
                  <c:v>0.34</c:v>
                </c:pt>
                <c:pt idx="5">
                  <c:v>0.31</c:v>
                </c:pt>
                <c:pt idx="6">
                  <c:v>0.32</c:v>
                </c:pt>
              </c:numCache>
            </c:numRef>
          </c:val>
          <c:extLst>
            <c:ext xmlns:c16="http://schemas.microsoft.com/office/drawing/2014/chart" uri="{C3380CC4-5D6E-409C-BE32-E72D297353CC}">
              <c16:uniqueId val="{00000003-519B-4537-A0A2-CEC36521E4D7}"/>
            </c:ext>
          </c:extLst>
        </c:ser>
        <c:ser>
          <c:idx val="2"/>
          <c:order val="2"/>
          <c:tx>
            <c:strRef>
              <c:f>Feuil1!$D$1</c:f>
              <c:strCache>
                <c:ptCount val="1"/>
                <c:pt idx="0">
                  <c:v>Plutôt pas d’accord </c:v>
                </c:pt>
              </c:strCache>
            </c:strRef>
          </c:tx>
          <c:spPr>
            <a:solidFill>
              <a:srgbClr val="FFC000"/>
            </a:solidFill>
          </c:spPr>
          <c:invertIfNegative val="0"/>
          <c:dLbls>
            <c:spPr>
              <a:noFill/>
              <a:ln>
                <a:noFill/>
              </a:ln>
              <a:effectLst/>
            </c:spPr>
            <c:txPr>
              <a:bodyPr/>
              <a:lstStyle/>
              <a:p>
                <a:pPr algn="ctr">
                  <a:defRPr lang="fr-FR" sz="1400" b="0" i="0" u="none" strike="noStrike" kern="1200" baseline="0">
                    <a:solidFill>
                      <a:schemeClr val="bg1"/>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Feuil1!$A$2:$A$8</c:f>
              <c:strCache>
                <c:ptCount val="7"/>
                <c:pt idx="0">
                  <c:v>Les praticiens des thérapies alternatives doivent respecter le secret médical au même titre que les autres praticiens de santé</c:v>
                </c:pt>
                <c:pt idx="1">
                  <c:v>Les thérapies alternatives sont complémentaires de la médecine</c:v>
                </c:pt>
                <c:pt idx="2">
                  <c:v>Pour se soigner, on peut avoir confiance dans les thérapies alternatives</c:v>
                </c:pt>
                <c:pt idx="3">
                  <c:v>On peut se fier aux diagnostics des praticiens proposant des thérapies alternatives</c:v>
                </c:pt>
                <c:pt idx="4">
                  <c:v>Les remèdes naturels ne peuvent pas provoquer des effets secondaires nocifs</c:v>
                </c:pt>
                <c:pt idx="5">
                  <c:v>Face à la survenue de symptômes inconnus, vous pourriez solliciter en priorité un praticien en thérapie alternative</c:v>
                </c:pt>
                <c:pt idx="6">
                  <c:v>Les thérapies alternatives sont reconnues scientifiquement </c:v>
                </c:pt>
              </c:strCache>
            </c:strRef>
          </c:cat>
          <c:val>
            <c:numRef>
              <c:f>Feuil1!$D$2:$D$8</c:f>
              <c:numCache>
                <c:formatCode>0%</c:formatCode>
                <c:ptCount val="7"/>
                <c:pt idx="0">
                  <c:v>0.1</c:v>
                </c:pt>
                <c:pt idx="1">
                  <c:v>0.18</c:v>
                </c:pt>
                <c:pt idx="2">
                  <c:v>0.33</c:v>
                </c:pt>
                <c:pt idx="3">
                  <c:v>0.33</c:v>
                </c:pt>
                <c:pt idx="4">
                  <c:v>0.41</c:v>
                </c:pt>
                <c:pt idx="5">
                  <c:v>0.41</c:v>
                </c:pt>
                <c:pt idx="6">
                  <c:v>0.51</c:v>
                </c:pt>
              </c:numCache>
            </c:numRef>
          </c:val>
          <c:extLst>
            <c:ext xmlns:c16="http://schemas.microsoft.com/office/drawing/2014/chart" uri="{C3380CC4-5D6E-409C-BE32-E72D297353CC}">
              <c16:uniqueId val="{00000004-519B-4537-A0A2-CEC36521E4D7}"/>
            </c:ext>
          </c:extLst>
        </c:ser>
        <c:ser>
          <c:idx val="3"/>
          <c:order val="3"/>
          <c:tx>
            <c:strRef>
              <c:f>Feuil1!$E$1</c:f>
              <c:strCache>
                <c:ptCount val="1"/>
                <c:pt idx="0">
                  <c:v>Pas d’accord du tout</c:v>
                </c:pt>
              </c:strCache>
            </c:strRef>
          </c:tx>
          <c:spPr>
            <a:solidFill>
              <a:srgbClr val="FF0000"/>
            </a:solidFill>
          </c:spPr>
          <c:invertIfNegative val="0"/>
          <c:dLbls>
            <c:spPr>
              <a:noFill/>
              <a:ln>
                <a:noFill/>
              </a:ln>
              <a:effectLst/>
            </c:spPr>
            <c:txPr>
              <a:bodyPr wrap="square" lIns="38100" tIns="19050" rIns="38100" bIns="19050" anchor="ctr">
                <a:spAutoFit/>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Feuil1!$A$2:$A$8</c:f>
              <c:strCache>
                <c:ptCount val="7"/>
                <c:pt idx="0">
                  <c:v>Les praticiens des thérapies alternatives doivent respecter le secret médical au même titre que les autres praticiens de santé</c:v>
                </c:pt>
                <c:pt idx="1">
                  <c:v>Les thérapies alternatives sont complémentaires de la médecine</c:v>
                </c:pt>
                <c:pt idx="2">
                  <c:v>Pour se soigner, on peut avoir confiance dans les thérapies alternatives</c:v>
                </c:pt>
                <c:pt idx="3">
                  <c:v>On peut se fier aux diagnostics des praticiens proposant des thérapies alternatives</c:v>
                </c:pt>
                <c:pt idx="4">
                  <c:v>Les remèdes naturels ne peuvent pas provoquer des effets secondaires nocifs</c:v>
                </c:pt>
                <c:pt idx="5">
                  <c:v>Face à la survenue de symptômes inconnus, vous pourriez solliciter en priorité un praticien en thérapie alternative</c:v>
                </c:pt>
                <c:pt idx="6">
                  <c:v>Les thérapies alternatives sont reconnues scientifiquement </c:v>
                </c:pt>
              </c:strCache>
            </c:strRef>
          </c:cat>
          <c:val>
            <c:numRef>
              <c:f>Feuil1!$E$2:$E$8</c:f>
              <c:numCache>
                <c:formatCode>0%</c:formatCode>
                <c:ptCount val="7"/>
                <c:pt idx="0">
                  <c:v>0.03</c:v>
                </c:pt>
                <c:pt idx="1">
                  <c:v>0.06</c:v>
                </c:pt>
                <c:pt idx="2">
                  <c:v>0.08</c:v>
                </c:pt>
                <c:pt idx="3">
                  <c:v>0.09</c:v>
                </c:pt>
                <c:pt idx="4">
                  <c:v>0.15</c:v>
                </c:pt>
                <c:pt idx="5">
                  <c:v>0.2</c:v>
                </c:pt>
                <c:pt idx="6">
                  <c:v>0.12</c:v>
                </c:pt>
              </c:numCache>
            </c:numRef>
          </c:val>
          <c:extLst>
            <c:ext xmlns:c16="http://schemas.microsoft.com/office/drawing/2014/chart" uri="{C3380CC4-5D6E-409C-BE32-E72D297353CC}">
              <c16:uniqueId val="{00000005-519B-4537-A0A2-CEC36521E4D7}"/>
            </c:ext>
          </c:extLst>
        </c:ser>
        <c:ser>
          <c:idx val="4"/>
          <c:order val="4"/>
          <c:tx>
            <c:strRef>
              <c:f>Feuil1!$F$1</c:f>
              <c:strCache>
                <c:ptCount val="1"/>
                <c:pt idx="0">
                  <c:v>(NSP)</c:v>
                </c:pt>
              </c:strCache>
            </c:strRef>
          </c:tx>
          <c:spPr>
            <a:solidFill>
              <a:schemeClr val="bg1">
                <a:lumMod val="75000"/>
              </a:schemeClr>
            </a:solidFill>
          </c:spPr>
          <c:invertIfNegative val="0"/>
          <c:dLbls>
            <c:dLbl>
              <c:idx val="0"/>
              <c:layout>
                <c:manualLayout>
                  <c:x val="1.6569528350332294E-2"/>
                  <c:y val="1.2674562928237263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9B-4537-A0A2-CEC36521E4D7}"/>
                </c:ext>
              </c:extLst>
            </c:dLbl>
            <c:dLbl>
              <c:idx val="1"/>
              <c:delete val="1"/>
              <c:extLst>
                <c:ext xmlns:c15="http://schemas.microsoft.com/office/drawing/2012/chart" uri="{CE6537A1-D6FC-4f65-9D91-7224C49458BB}"/>
                <c:ext xmlns:c16="http://schemas.microsoft.com/office/drawing/2014/chart" uri="{C3380CC4-5D6E-409C-BE32-E72D297353CC}">
                  <c16:uniqueId val="{00000007-519B-4537-A0A2-CEC36521E4D7}"/>
                </c:ext>
              </c:extLst>
            </c:dLbl>
            <c:dLbl>
              <c:idx val="2"/>
              <c:layout>
                <c:manualLayout>
                  <c:x val="1.8279451488595989E-2"/>
                  <c:y val="2.721841663393652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19B-4537-A0A2-CEC36521E4D7}"/>
                </c:ext>
              </c:extLst>
            </c:dLbl>
            <c:dLbl>
              <c:idx val="3"/>
              <c:delete val="1"/>
              <c:extLst>
                <c:ext xmlns:c15="http://schemas.microsoft.com/office/drawing/2012/chart" uri="{CE6537A1-D6FC-4f65-9D91-7224C49458BB}"/>
                <c:ext xmlns:c16="http://schemas.microsoft.com/office/drawing/2014/chart" uri="{C3380CC4-5D6E-409C-BE32-E72D297353CC}">
                  <c16:uniqueId val="{00000009-519B-4537-A0A2-CEC36521E4D7}"/>
                </c:ext>
              </c:extLst>
            </c:dLbl>
            <c:dLbl>
              <c:idx val="4"/>
              <c:delete val="1"/>
              <c:extLst>
                <c:ext xmlns:c15="http://schemas.microsoft.com/office/drawing/2012/chart" uri="{CE6537A1-D6FC-4f65-9D91-7224C49458BB}"/>
                <c:ext xmlns:c16="http://schemas.microsoft.com/office/drawing/2014/chart" uri="{C3380CC4-5D6E-409C-BE32-E72D297353CC}">
                  <c16:uniqueId val="{0000000A-519B-4537-A0A2-CEC36521E4D7}"/>
                </c:ext>
              </c:extLst>
            </c:dLbl>
            <c:dLbl>
              <c:idx val="5"/>
              <c:delete val="1"/>
              <c:extLst>
                <c:ext xmlns:c15="http://schemas.microsoft.com/office/drawing/2012/chart" uri="{CE6537A1-D6FC-4f65-9D91-7224C49458BB}"/>
                <c:ext xmlns:c16="http://schemas.microsoft.com/office/drawing/2014/chart" uri="{C3380CC4-5D6E-409C-BE32-E72D297353CC}">
                  <c16:uniqueId val="{0000000B-519B-4537-A0A2-CEC36521E4D7}"/>
                </c:ext>
              </c:extLst>
            </c:dLbl>
            <c:dLbl>
              <c:idx val="6"/>
              <c:delete val="1"/>
              <c:extLst>
                <c:ext xmlns:c15="http://schemas.microsoft.com/office/drawing/2012/chart" uri="{CE6537A1-D6FC-4f65-9D91-7224C49458BB}"/>
                <c:ext xmlns:c16="http://schemas.microsoft.com/office/drawing/2014/chart" uri="{C3380CC4-5D6E-409C-BE32-E72D297353CC}">
                  <c16:uniqueId val="{0000000C-519B-4537-A0A2-CEC36521E4D7}"/>
                </c:ext>
              </c:extLst>
            </c:dLbl>
            <c:spPr>
              <a:noFill/>
              <a:ln>
                <a:noFill/>
              </a:ln>
              <a:effectLst/>
            </c:spPr>
            <c:txPr>
              <a:bodyPr wrap="square" lIns="38100" tIns="19050" rIns="38100" bIns="19050" anchor="ctr">
                <a:spAutoFit/>
              </a:bodyPr>
              <a:lstStyle/>
              <a:p>
                <a:pPr>
                  <a:defRPr sz="1100" b="0">
                    <a:solidFill>
                      <a:srgbClr val="BFBFBF"/>
                    </a:solidFill>
                    <a:latin typeface="+mj-lt"/>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Feuil1!$A$2:$A$8</c:f>
              <c:strCache>
                <c:ptCount val="7"/>
                <c:pt idx="0">
                  <c:v>Les praticiens des thérapies alternatives doivent respecter le secret médical au même titre que les autres praticiens de santé</c:v>
                </c:pt>
                <c:pt idx="1">
                  <c:v>Les thérapies alternatives sont complémentaires de la médecine</c:v>
                </c:pt>
                <c:pt idx="2">
                  <c:v>Pour se soigner, on peut avoir confiance dans les thérapies alternatives</c:v>
                </c:pt>
                <c:pt idx="3">
                  <c:v>On peut se fier aux diagnostics des praticiens proposant des thérapies alternatives</c:v>
                </c:pt>
                <c:pt idx="4">
                  <c:v>Les remèdes naturels ne peuvent pas provoquer des effets secondaires nocifs</c:v>
                </c:pt>
                <c:pt idx="5">
                  <c:v>Face à la survenue de symptômes inconnus, vous pourriez solliciter en priorité un praticien en thérapie alternative</c:v>
                </c:pt>
                <c:pt idx="6">
                  <c:v>Les thérapies alternatives sont reconnues scientifiquement </c:v>
                </c:pt>
              </c:strCache>
            </c:strRef>
          </c:cat>
          <c:val>
            <c:numRef>
              <c:f>Feuil1!$F$2:$F$8</c:f>
              <c:numCache>
                <c:formatCode>0%</c:formatCode>
                <c:ptCount val="7"/>
                <c:pt idx="0">
                  <c:v>0.01</c:v>
                </c:pt>
                <c:pt idx="1">
                  <c:v>0</c:v>
                </c:pt>
                <c:pt idx="2">
                  <c:v>0.01</c:v>
                </c:pt>
                <c:pt idx="3">
                  <c:v>0</c:v>
                </c:pt>
                <c:pt idx="4">
                  <c:v>0</c:v>
                </c:pt>
                <c:pt idx="5">
                  <c:v>0</c:v>
                </c:pt>
                <c:pt idx="6">
                  <c:v>0</c:v>
                </c:pt>
              </c:numCache>
            </c:numRef>
          </c:val>
          <c:extLst>
            <c:ext xmlns:c16="http://schemas.microsoft.com/office/drawing/2014/chart" uri="{C3380CC4-5D6E-409C-BE32-E72D297353CC}">
              <c16:uniqueId val="{0000000E-519B-4537-A0A2-CEC36521E4D7}"/>
            </c:ext>
          </c:extLst>
        </c:ser>
        <c:dLbls>
          <c:showLegendKey val="0"/>
          <c:showVal val="0"/>
          <c:showCatName val="0"/>
          <c:showSerName val="0"/>
          <c:showPercent val="0"/>
          <c:showBubbleSize val="0"/>
        </c:dLbls>
        <c:gapWidth val="45"/>
        <c:overlap val="100"/>
        <c:axId val="390230464"/>
        <c:axId val="390238696"/>
      </c:barChart>
      <c:catAx>
        <c:axId val="390230464"/>
        <c:scaling>
          <c:orientation val="maxMin"/>
        </c:scaling>
        <c:delete val="1"/>
        <c:axPos val="l"/>
        <c:numFmt formatCode="General" sourceLinked="1"/>
        <c:majorTickMark val="out"/>
        <c:minorTickMark val="none"/>
        <c:tickLblPos val="nextTo"/>
        <c:crossAx val="390238696"/>
        <c:crosses val="autoZero"/>
        <c:auto val="1"/>
        <c:lblAlgn val="ctr"/>
        <c:lblOffset val="100"/>
        <c:noMultiLvlLbl val="0"/>
      </c:catAx>
      <c:valAx>
        <c:axId val="390238696"/>
        <c:scaling>
          <c:orientation val="minMax"/>
          <c:max val="1"/>
        </c:scaling>
        <c:delete val="1"/>
        <c:axPos val="t"/>
        <c:numFmt formatCode="0%" sourceLinked="1"/>
        <c:majorTickMark val="out"/>
        <c:minorTickMark val="none"/>
        <c:tickLblPos val="nextTo"/>
        <c:crossAx val="390230464"/>
        <c:crosses val="autoZero"/>
        <c:crossBetween val="between"/>
      </c:valAx>
      <c:spPr>
        <a:noFill/>
        <a:ln w="25397">
          <a:noFill/>
        </a:ln>
      </c:spPr>
    </c:plotArea>
    <c:legend>
      <c:legendPos val="r"/>
      <c:layout>
        <c:manualLayout>
          <c:xMode val="edge"/>
          <c:yMode val="edge"/>
          <c:x val="0.37143756072384398"/>
          <c:y val="0.90274805299861216"/>
          <c:w val="0.627331991041852"/>
          <c:h val="7.5972044508643602E-2"/>
        </c:manualLayout>
      </c:layout>
      <c:overlay val="0"/>
      <c:txPr>
        <a:bodyPr/>
        <a:lstStyle/>
        <a:p>
          <a:pPr>
            <a:defRPr sz="1100" b="0">
              <a:latin typeface="Calibri Light" panose="020F0302020204030204" pitchFamily="34" charset="0"/>
              <a:cs typeface="Calibri Light" panose="020F0302020204030204" pitchFamily="34" charset="0"/>
            </a:defRPr>
          </a:pPr>
          <a:endParaRPr lang="fr-FR"/>
        </a:p>
      </c:txPr>
    </c:legend>
    <c:plotVisOnly val="1"/>
    <c:dispBlanksAs val="gap"/>
    <c:showDLblsOverMax val="0"/>
  </c:chart>
  <c:txPr>
    <a:bodyPr/>
    <a:lstStyle/>
    <a:p>
      <a:pPr>
        <a:defRPr sz="1200" b="1">
          <a:latin typeface="Trebuchet MS" panose="020B0603020202020204" pitchFamily="34" charset="0"/>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57418242664960095"/>
          <c:y val="3.2991258782627549E-2"/>
          <c:w val="0.24297547060953759"/>
          <c:h val="0.76336220895036211"/>
        </c:manualLayout>
      </c:layout>
      <c:barChart>
        <c:barDir val="bar"/>
        <c:grouping val="stacked"/>
        <c:varyColors val="0"/>
        <c:ser>
          <c:idx val="0"/>
          <c:order val="0"/>
          <c:tx>
            <c:strRef>
              <c:f>Feuil1!$B$1</c:f>
              <c:strCache>
                <c:ptCount val="1"/>
                <c:pt idx="0">
                  <c:v>Oui</c:v>
                </c:pt>
              </c:strCache>
            </c:strRef>
          </c:tx>
          <c:spPr>
            <a:solidFill>
              <a:srgbClr val="268A72"/>
            </a:solidFill>
          </c:spPr>
          <c:invertIfNegative val="0"/>
          <c:dLbls>
            <c:dLbl>
              <c:idx val="2"/>
              <c:layout>
                <c:manualLayout>
                  <c:x val="2.8106685009045042E-3"/>
                  <c:y val="7.7279176319661887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44-4C54-8826-FB187F5ADDFD}"/>
                </c:ext>
              </c:extLst>
            </c:dLbl>
            <c:spPr>
              <a:noFill/>
              <a:ln>
                <a:noFill/>
              </a:ln>
              <a:effectLst/>
            </c:spPr>
            <c:txPr>
              <a:bodyPr/>
              <a:lstStyle/>
              <a:p>
                <a:pPr>
                  <a:defRPr sz="1400" b="0">
                    <a:solidFill>
                      <a:schemeClr val="bg1"/>
                    </a:solidFill>
                    <a:latin typeface="Calibri Light" panose="020F0302020204030204" pitchFamily="34" charset="0"/>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Souscrit volontairement à une mutuelle prenant en charge des thérapies alternatives </c:v>
                </c:pt>
                <c:pt idx="1">
                  <c:v>Renoncé à un traitement médical au profit d’une thérapie alternative</c:v>
                </c:pt>
                <c:pt idx="2">
                  <c:v>Envisagé une reconversion professionnelle dans le domaine des thérapies alternatives</c:v>
                </c:pt>
              </c:strCache>
            </c:strRef>
          </c:cat>
          <c:val>
            <c:numRef>
              <c:f>Feuil1!$B$2:$B$4</c:f>
              <c:numCache>
                <c:formatCode>0%</c:formatCode>
                <c:ptCount val="3"/>
                <c:pt idx="0">
                  <c:v>0.21</c:v>
                </c:pt>
                <c:pt idx="1">
                  <c:v>0.16</c:v>
                </c:pt>
                <c:pt idx="2">
                  <c:v>0.1</c:v>
                </c:pt>
              </c:numCache>
            </c:numRef>
          </c:val>
          <c:extLst>
            <c:ext xmlns:c16="http://schemas.microsoft.com/office/drawing/2014/chart" uri="{C3380CC4-5D6E-409C-BE32-E72D297353CC}">
              <c16:uniqueId val="{00000000-4BF6-4150-A861-FBE7E0264AE0}"/>
            </c:ext>
          </c:extLst>
        </c:ser>
        <c:ser>
          <c:idx val="1"/>
          <c:order val="1"/>
          <c:tx>
            <c:strRef>
              <c:f>Feuil1!$C$1</c:f>
              <c:strCache>
                <c:ptCount val="1"/>
                <c:pt idx="0">
                  <c:v>Non</c:v>
                </c:pt>
              </c:strCache>
            </c:strRef>
          </c:tx>
          <c:spPr>
            <a:solidFill>
              <a:srgbClr val="FF0000"/>
            </a:solidFill>
          </c:spPr>
          <c:invertIfNegative val="0"/>
          <c:dLbls>
            <c:spPr>
              <a:noFill/>
              <a:ln>
                <a:noFill/>
              </a:ln>
              <a:effectLst/>
            </c:spPr>
            <c:txPr>
              <a:bodyPr/>
              <a:lstStyle/>
              <a:p>
                <a:pPr algn="ctr">
                  <a:defRPr lang="fr-FR" sz="1400" b="0" i="0" u="none" strike="noStrike" kern="1200" baseline="0">
                    <a:solidFill>
                      <a:srgbClr val="FFFFFF"/>
                    </a:solidFill>
                    <a:latin typeface="Calibri Light" panose="020F0302020204030204" pitchFamily="34" charset="0"/>
                    <a:ea typeface="+mn-ea"/>
                    <a:cs typeface="Calibri Light" panose="020F03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Souscrit volontairement à une mutuelle prenant en charge des thérapies alternatives </c:v>
                </c:pt>
                <c:pt idx="1">
                  <c:v>Renoncé à un traitement médical au profit d’une thérapie alternative</c:v>
                </c:pt>
                <c:pt idx="2">
                  <c:v>Envisagé une reconversion professionnelle dans le domaine des thérapies alternatives</c:v>
                </c:pt>
              </c:strCache>
            </c:strRef>
          </c:cat>
          <c:val>
            <c:numRef>
              <c:f>Feuil1!$C$2:$C$4</c:f>
              <c:numCache>
                <c:formatCode>0%</c:formatCode>
                <c:ptCount val="3"/>
                <c:pt idx="0">
                  <c:v>0.79</c:v>
                </c:pt>
                <c:pt idx="1">
                  <c:v>0.84</c:v>
                </c:pt>
                <c:pt idx="2">
                  <c:v>0.89</c:v>
                </c:pt>
              </c:numCache>
            </c:numRef>
          </c:val>
          <c:extLst>
            <c:ext xmlns:c16="http://schemas.microsoft.com/office/drawing/2014/chart" uri="{C3380CC4-5D6E-409C-BE32-E72D297353CC}">
              <c16:uniqueId val="{00000001-4BF6-4150-A861-FBE7E0264AE0}"/>
            </c:ext>
          </c:extLst>
        </c:ser>
        <c:ser>
          <c:idx val="2"/>
          <c:order val="2"/>
          <c:tx>
            <c:strRef>
              <c:f>Feuil1!$D$1</c:f>
              <c:strCache>
                <c:ptCount val="1"/>
                <c:pt idx="0">
                  <c:v>(NSP)</c:v>
                </c:pt>
              </c:strCache>
            </c:strRef>
          </c:tx>
          <c:spPr>
            <a:solidFill>
              <a:schemeClr val="bg1">
                <a:lumMod val="75000"/>
              </a:schemeClr>
            </a:solidFill>
          </c:spPr>
          <c:invertIfNegative val="0"/>
          <c:dLbls>
            <c:dLbl>
              <c:idx val="0"/>
              <c:layout>
                <c:manualLayout>
                  <c:x val="2.0020475008101994E-2"/>
                  <c:y val="-6.92640692640692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F6-4150-A861-FBE7E0264AE0}"/>
                </c:ext>
              </c:extLst>
            </c:dLbl>
            <c:dLbl>
              <c:idx val="1"/>
              <c:layout>
                <c:manualLayout>
                  <c:x val="1.9346820179745382E-2"/>
                  <c:y val="-6.279305995841429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F6-4150-A861-FBE7E0264AE0}"/>
                </c:ext>
              </c:extLst>
            </c:dLbl>
            <c:dLbl>
              <c:idx val="2"/>
              <c:layout>
                <c:manualLayout>
                  <c:x val="1.4433327937194677E-2"/>
                  <c:y val="3.329084899023645E-3"/>
                </c:manualLayout>
              </c:layout>
              <c:spPr>
                <a:noFill/>
                <a:ln>
                  <a:noFill/>
                </a:ln>
                <a:effectLst/>
              </c:spPr>
              <c:txPr>
                <a:bodyPr/>
                <a:lstStyle/>
                <a:p>
                  <a:pPr algn="ctr">
                    <a:defRPr lang="fr-FR" sz="1000" b="0" i="0" u="none" strike="noStrike" kern="1200" baseline="0">
                      <a:solidFill>
                        <a:srgbClr val="BFBFBF"/>
                      </a:solidFill>
                      <a:latin typeface="+mj-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F6-4150-A861-FBE7E0264AE0}"/>
                </c:ext>
              </c:extLst>
            </c:dLbl>
            <c:spPr>
              <a:noFill/>
              <a:ln>
                <a:noFill/>
              </a:ln>
              <a:effectLst/>
            </c:spPr>
            <c:txPr>
              <a:bodyPr/>
              <a:lstStyle/>
              <a:p>
                <a:pPr algn="ctr">
                  <a:defRPr lang="fr-FR" sz="1100" b="0" i="0" u="none" strike="noStrike" kern="1200" baseline="0">
                    <a:solidFill>
                      <a:schemeClr val="tx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Souscrit volontairement à une mutuelle prenant en charge des thérapies alternatives </c:v>
                </c:pt>
                <c:pt idx="1">
                  <c:v>Renoncé à un traitement médical au profit d’une thérapie alternative</c:v>
                </c:pt>
                <c:pt idx="2">
                  <c:v>Envisagé une reconversion professionnelle dans le domaine des thérapies alternatives</c:v>
                </c:pt>
              </c:strCache>
            </c:strRef>
          </c:cat>
          <c:val>
            <c:numRef>
              <c:f>Feuil1!$D$2:$D$4</c:f>
              <c:numCache>
                <c:formatCode>General</c:formatCode>
                <c:ptCount val="3"/>
                <c:pt idx="2" formatCode="0%">
                  <c:v>0.01</c:v>
                </c:pt>
              </c:numCache>
            </c:numRef>
          </c:val>
          <c:extLst>
            <c:ext xmlns:c16="http://schemas.microsoft.com/office/drawing/2014/chart" uri="{C3380CC4-5D6E-409C-BE32-E72D297353CC}">
              <c16:uniqueId val="{00000009-4BF6-4150-A861-FBE7E0264AE0}"/>
            </c:ext>
          </c:extLst>
        </c:ser>
        <c:dLbls>
          <c:showLegendKey val="0"/>
          <c:showVal val="0"/>
          <c:showCatName val="0"/>
          <c:showSerName val="0"/>
          <c:showPercent val="0"/>
          <c:showBubbleSize val="0"/>
        </c:dLbls>
        <c:gapWidth val="45"/>
        <c:overlap val="100"/>
        <c:axId val="390230464"/>
        <c:axId val="390238696"/>
      </c:barChart>
      <c:catAx>
        <c:axId val="390230464"/>
        <c:scaling>
          <c:orientation val="maxMin"/>
        </c:scaling>
        <c:delete val="1"/>
        <c:axPos val="l"/>
        <c:numFmt formatCode="General" sourceLinked="1"/>
        <c:majorTickMark val="out"/>
        <c:minorTickMark val="none"/>
        <c:tickLblPos val="nextTo"/>
        <c:crossAx val="390238696"/>
        <c:crosses val="autoZero"/>
        <c:auto val="1"/>
        <c:lblAlgn val="ctr"/>
        <c:lblOffset val="100"/>
        <c:noMultiLvlLbl val="0"/>
      </c:catAx>
      <c:valAx>
        <c:axId val="390238696"/>
        <c:scaling>
          <c:orientation val="minMax"/>
          <c:max val="1"/>
        </c:scaling>
        <c:delete val="1"/>
        <c:axPos val="t"/>
        <c:numFmt formatCode="0%" sourceLinked="1"/>
        <c:majorTickMark val="out"/>
        <c:minorTickMark val="none"/>
        <c:tickLblPos val="nextTo"/>
        <c:crossAx val="390230464"/>
        <c:crosses val="autoZero"/>
        <c:crossBetween val="between"/>
      </c:valAx>
      <c:spPr>
        <a:noFill/>
        <a:ln w="25397">
          <a:noFill/>
        </a:ln>
      </c:spPr>
    </c:plotArea>
    <c:legend>
      <c:legendPos val="b"/>
      <c:layout>
        <c:manualLayout>
          <c:xMode val="edge"/>
          <c:yMode val="edge"/>
          <c:x val="0.51858181511720824"/>
          <c:y val="0.87389187185161166"/>
          <c:w val="0.41353034522380677"/>
          <c:h val="6.2660868982203355E-2"/>
        </c:manualLayout>
      </c:layout>
      <c:overlay val="0"/>
      <c:txPr>
        <a:bodyPr/>
        <a:lstStyle/>
        <a:p>
          <a:pPr>
            <a:defRPr sz="1400" b="0">
              <a:latin typeface="Calibri Light" panose="020F0302020204030204" pitchFamily="34" charset="0"/>
            </a:defRPr>
          </a:pPr>
          <a:endParaRPr lang="fr-FR"/>
        </a:p>
      </c:txPr>
    </c:legend>
    <c:plotVisOnly val="1"/>
    <c:dispBlanksAs val="gap"/>
    <c:showDLblsOverMax val="0"/>
  </c:chart>
  <c:txPr>
    <a:bodyPr/>
    <a:lstStyle/>
    <a:p>
      <a:pPr>
        <a:defRPr sz="1200" b="1">
          <a:latin typeface="Trebuchet MS" panose="020B0603020202020204" pitchFamily="34" charset="0"/>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47216279823255E-2"/>
          <c:y val="7.2841680666660413E-2"/>
          <c:w val="0.92443612418438881"/>
          <c:h val="0.77354006396719677"/>
        </c:manualLayout>
      </c:layout>
      <c:lineChart>
        <c:grouping val="standard"/>
        <c:varyColors val="0"/>
        <c:ser>
          <c:idx val="0"/>
          <c:order val="0"/>
          <c:spPr>
            <a:ln w="28575" cap="rnd">
              <a:solidFill>
                <a:srgbClr val="339966"/>
              </a:solidFill>
              <a:round/>
            </a:ln>
            <a:effectLst/>
          </c:spPr>
          <c:marker>
            <c:symbol val="diamond"/>
            <c:size val="5"/>
            <c:spPr>
              <a:solidFill>
                <a:srgbClr val="339966"/>
              </a:solidFill>
              <a:ln w="9525">
                <a:solidFill>
                  <a:srgbClr val="339966"/>
                </a:solidFill>
              </a:ln>
              <a:effectLst/>
            </c:spPr>
          </c:marker>
          <c:dLbls>
            <c:dLbl>
              <c:idx val="0"/>
              <c:layout>
                <c:manualLayout>
                  <c:x val="-5.4748651398472604E-2"/>
                  <c:y val="-9.27988412072218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54-4AEC-A6A4-5EBDECDB6AE3}"/>
                </c:ext>
              </c:extLst>
            </c:dLbl>
            <c:dLbl>
              <c:idx val="1"/>
              <c:layout>
                <c:manualLayout>
                  <c:x val="-6.2275018972104114E-2"/>
                  <c:y val="-6.8977995242609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54-4AEC-A6A4-5EBDECDB6AE3}"/>
                </c:ext>
              </c:extLst>
            </c:dLbl>
            <c:dLbl>
              <c:idx val="2"/>
              <c:layout>
                <c:manualLayout>
                  <c:x val="-4.6415259467526192E-2"/>
                  <c:y val="-6.63109573284361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54-4AEC-A6A4-5EBDECDB6AE3}"/>
                </c:ext>
              </c:extLst>
            </c:dLbl>
            <c:dLbl>
              <c:idx val="3"/>
              <c:layout>
                <c:manualLayout>
                  <c:x val="-5.0506905413175374E-2"/>
                  <c:y val="-9.08216353869786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54-4AEC-A6A4-5EBDECDB6AE3}"/>
                </c:ext>
              </c:extLst>
            </c:dLbl>
            <c:dLbl>
              <c:idx val="4"/>
              <c:layout>
                <c:manualLayout>
                  <c:x val="-4.8086102791752683E-2"/>
                  <c:y val="-7.9463651636356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54-4AEC-A6A4-5EBDECDB6AE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339966"/>
                    </a:solidFill>
                    <a:latin typeface="+mj-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Feuil3!$H$7:$H$11</c:f>
              <c:strCache>
                <c:ptCount val="5"/>
                <c:pt idx="0">
                  <c:v>18-24 ans</c:v>
                </c:pt>
                <c:pt idx="1">
                  <c:v>25-34 ans</c:v>
                </c:pt>
                <c:pt idx="2">
                  <c:v>35-49 ans</c:v>
                </c:pt>
                <c:pt idx="3">
                  <c:v>50-64 ans</c:v>
                </c:pt>
                <c:pt idx="4">
                  <c:v>65 ans et +</c:v>
                </c:pt>
              </c:strCache>
            </c:strRef>
          </c:cat>
          <c:val>
            <c:numRef>
              <c:f>Feuil3!$I$7:$I$11</c:f>
              <c:numCache>
                <c:formatCode>0%</c:formatCode>
                <c:ptCount val="5"/>
                <c:pt idx="0">
                  <c:v>0.21</c:v>
                </c:pt>
                <c:pt idx="1">
                  <c:v>0.24</c:v>
                </c:pt>
                <c:pt idx="2">
                  <c:v>0.22</c:v>
                </c:pt>
                <c:pt idx="3">
                  <c:v>0.11</c:v>
                </c:pt>
                <c:pt idx="4">
                  <c:v>0.09</c:v>
                </c:pt>
              </c:numCache>
            </c:numRef>
          </c:val>
          <c:smooth val="0"/>
          <c:extLst>
            <c:ext xmlns:c16="http://schemas.microsoft.com/office/drawing/2014/chart" uri="{C3380CC4-5D6E-409C-BE32-E72D297353CC}">
              <c16:uniqueId val="{00000004-DD54-4AEC-A6A4-5EBDECDB6AE3}"/>
            </c:ext>
          </c:extLst>
        </c:ser>
        <c:dLbls>
          <c:showLegendKey val="0"/>
          <c:showVal val="0"/>
          <c:showCatName val="0"/>
          <c:showSerName val="0"/>
          <c:showPercent val="0"/>
          <c:showBubbleSize val="0"/>
        </c:dLbls>
        <c:marker val="1"/>
        <c:smooth val="0"/>
        <c:axId val="824222735"/>
        <c:axId val="824209295"/>
      </c:lineChart>
      <c:catAx>
        <c:axId val="824222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24209295"/>
        <c:crosses val="autoZero"/>
        <c:auto val="1"/>
        <c:lblAlgn val="ctr"/>
        <c:lblOffset val="100"/>
        <c:noMultiLvlLbl val="0"/>
      </c:catAx>
      <c:valAx>
        <c:axId val="824209295"/>
        <c:scaling>
          <c:orientation val="minMax"/>
        </c:scaling>
        <c:delete val="1"/>
        <c:axPos val="l"/>
        <c:numFmt formatCode="0%" sourceLinked="1"/>
        <c:majorTickMark val="none"/>
        <c:minorTickMark val="none"/>
        <c:tickLblPos val="nextTo"/>
        <c:crossAx val="8242227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988CF5-66C0-491C-8B88-3D4DF8D9CC1C}" type="datetimeFigureOut">
              <a:rPr lang="fr-FR" smtClean="0"/>
              <a:t>28/07/2026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340A97-DB2A-4D46-96DD-A0DEE3526757}" type="slidenum">
              <a:rPr lang="fr-FR" smtClean="0"/>
              <a:t>‹N°›</a:t>
            </a:fld>
            <a:endParaRPr lang="fr-FR"/>
          </a:p>
        </p:txBody>
      </p:sp>
    </p:spTree>
    <p:extLst>
      <p:ext uri="{BB962C8B-B14F-4D97-AF65-F5344CB8AC3E}">
        <p14:creationId xmlns:p14="http://schemas.microsoft.com/office/powerpoint/2010/main" val="383686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239916C-7257-4695-ABAF-01DA2359E2BE}" type="slidenum">
              <a:rPr lang="fr-FR" smtClean="0"/>
              <a:t>6</a:t>
            </a:fld>
            <a:endParaRPr lang="fr-FR"/>
          </a:p>
        </p:txBody>
      </p:sp>
    </p:spTree>
    <p:extLst>
      <p:ext uri="{BB962C8B-B14F-4D97-AF65-F5344CB8AC3E}">
        <p14:creationId xmlns:p14="http://schemas.microsoft.com/office/powerpoint/2010/main" val="2730021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239916C-7257-4695-ABAF-01DA2359E2BE}" type="slidenum">
              <a:rPr lang="fr-FR" smtClean="0"/>
              <a:t>7</a:t>
            </a:fld>
            <a:endParaRPr lang="fr-FR" dirty="0"/>
          </a:p>
        </p:txBody>
      </p:sp>
    </p:spTree>
    <p:extLst>
      <p:ext uri="{BB962C8B-B14F-4D97-AF65-F5344CB8AC3E}">
        <p14:creationId xmlns:p14="http://schemas.microsoft.com/office/powerpoint/2010/main" val="2505207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239916C-7257-4695-ABAF-01DA2359E2BE}" type="slidenum">
              <a:rPr lang="fr-FR" smtClean="0"/>
              <a:t>8</a:t>
            </a:fld>
            <a:endParaRPr lang="fr-FR" dirty="0"/>
          </a:p>
        </p:txBody>
      </p:sp>
    </p:spTree>
    <p:extLst>
      <p:ext uri="{BB962C8B-B14F-4D97-AF65-F5344CB8AC3E}">
        <p14:creationId xmlns:p14="http://schemas.microsoft.com/office/powerpoint/2010/main" val="2347819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239916C-7257-4695-ABAF-01DA2359E2BE}" type="slidenum">
              <a:rPr lang="fr-FR" smtClean="0"/>
              <a:t>9</a:t>
            </a:fld>
            <a:endParaRPr lang="fr-FR" dirty="0"/>
          </a:p>
        </p:txBody>
      </p:sp>
    </p:spTree>
    <p:extLst>
      <p:ext uri="{BB962C8B-B14F-4D97-AF65-F5344CB8AC3E}">
        <p14:creationId xmlns:p14="http://schemas.microsoft.com/office/powerpoint/2010/main" val="165227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239916C-7257-4695-ABAF-01DA2359E2BE}" type="slidenum">
              <a:rPr lang="fr-FR" smtClean="0"/>
              <a:t>10</a:t>
            </a:fld>
            <a:endParaRPr lang="fr-FR"/>
          </a:p>
        </p:txBody>
      </p:sp>
    </p:spTree>
    <p:extLst>
      <p:ext uri="{BB962C8B-B14F-4D97-AF65-F5344CB8AC3E}">
        <p14:creationId xmlns:p14="http://schemas.microsoft.com/office/powerpoint/2010/main" val="167527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dirty="0"/>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431800" y="6396842"/>
            <a:ext cx="1560000" cy="461159"/>
          </a:xfrm>
          <a:prstGeom prst="rect">
            <a:avLst/>
          </a:prstGeom>
        </p:spPr>
        <p:txBody>
          <a:bodyPr vert="horz" lIns="0" tIns="0" rIns="0" bIns="0" rtlCol="0" anchor="ctr" anchorCtr="0">
            <a:noAutofit/>
          </a:bodyPr>
          <a:lstStyle>
            <a:lvl1pPr algn="l">
              <a:defRPr sz="1000" b="1">
                <a:solidFill>
                  <a:schemeClr val="tx1"/>
                </a:solidFill>
              </a:defRPr>
            </a:lvl1pPr>
          </a:lstStyle>
          <a:p>
            <a:fld id="{6A4A60EE-9D13-3442-9796-E718C6343EC1}" type="datetime1">
              <a:rPr lang="fr-FR" cap="all" smtClean="0"/>
              <a:pPr/>
              <a:t>28/07/2026</a:t>
            </a:fld>
            <a:endParaRPr lang="fr-FR" cap="all" dirty="0"/>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431801" y="1777925"/>
            <a:ext cx="11328399" cy="402937"/>
          </a:xfrm>
          <a:prstGeom prst="rect">
            <a:avLst/>
          </a:prstGeom>
        </p:spPr>
        <p:txBody>
          <a:bodyPr/>
          <a:lstStyle>
            <a:lvl1pPr marL="12700" indent="114297">
              <a:spcBef>
                <a:spcPts val="533"/>
              </a:spcBef>
              <a:spcAft>
                <a:spcPts val="1067"/>
              </a:spcAft>
              <a:buFont typeface="+mj-lt"/>
              <a:buNone/>
              <a:tabLst/>
              <a:defRPr sz="2000" b="1">
                <a:solidFill>
                  <a:schemeClr val="tx1">
                    <a:lumMod val="50000"/>
                    <a:lumOff val="50000"/>
                  </a:schemeClr>
                </a:solidFill>
              </a:defRPr>
            </a:lvl1pPr>
            <a:lvl2pPr marL="431989" indent="-191995">
              <a:spcBef>
                <a:spcPts val="800"/>
              </a:spcBef>
              <a:spcAft>
                <a:spcPts val="1067"/>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420938" y="1316766"/>
            <a:ext cx="11339261" cy="461159"/>
          </a:xfrm>
          <a:prstGeom prst="rect">
            <a:avLst/>
          </a:prstGeom>
        </p:spPr>
        <p:txBody>
          <a:bodyPr>
            <a:normAutofit/>
          </a:bodyPr>
          <a:lstStyle>
            <a:lvl1pPr>
              <a:defRPr sz="3200"/>
            </a:lvl1pPr>
          </a:lstStyle>
          <a:p>
            <a:r>
              <a:rPr lang="fr-FR" dirty="0"/>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431800" y="2276872"/>
            <a:ext cx="11232445" cy="3840427"/>
          </a:xfrm>
          <a:prstGeom prst="rect">
            <a:avLst/>
          </a:prstGeo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spTree>
    <p:extLst>
      <p:ext uri="{BB962C8B-B14F-4D97-AF65-F5344CB8AC3E}">
        <p14:creationId xmlns:p14="http://schemas.microsoft.com/office/powerpoint/2010/main" val="251628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2A7A36-AC8B-DC75-9AD6-41F424F8DD3B}"/>
              </a:ext>
            </a:extLst>
          </p:cNvPr>
          <p:cNvSpPr>
            <a:spLocks noGrp="1"/>
          </p:cNvSpPr>
          <p:nvPr>
            <p:ph type="title"/>
          </p:nvPr>
        </p:nvSpPr>
        <p:spPr>
          <a:xfrm>
            <a:off x="838200" y="365125"/>
            <a:ext cx="10515600" cy="1325563"/>
          </a:xfrm>
          <a:prstGeom prst="rect">
            <a:avLst/>
          </a:prstGeom>
        </p:spPr>
        <p:txBody>
          <a:bodyPr/>
          <a:lstStyle/>
          <a:p>
            <a:r>
              <a:rPr lang="fr-FR" dirty="0"/>
              <a:t>Modifiez le style du </a:t>
            </a:r>
            <a:r>
              <a:rPr lang="fr-FR" dirty="0" err="1"/>
              <a:t>titr</a:t>
            </a:r>
            <a:endParaRPr lang="fr-FR" dirty="0"/>
          </a:p>
        </p:txBody>
      </p:sp>
      <p:sp>
        <p:nvSpPr>
          <p:cNvPr id="3" name="Espace réservé du numéro de diapositive 2">
            <a:extLst>
              <a:ext uri="{FF2B5EF4-FFF2-40B4-BE49-F238E27FC236}">
                <a16:creationId xmlns:a16="http://schemas.microsoft.com/office/drawing/2014/main" id="{D2B8457F-25AE-DBE3-9685-76D3F2616658}"/>
              </a:ext>
            </a:extLst>
          </p:cNvPr>
          <p:cNvSpPr>
            <a:spLocks noGrp="1"/>
          </p:cNvSpPr>
          <p:nvPr>
            <p:ph type="sldNum" sz="quarter" idx="10"/>
          </p:nvPr>
        </p:nvSpPr>
        <p:spPr/>
        <p:txBody>
          <a:bodyPr/>
          <a:lstStyle/>
          <a:p>
            <a:fld id="{733122C9-A0B9-462F-8757-0847AD287B63}" type="slidenum">
              <a:rPr lang="fr-FR" smtClean="0"/>
              <a:pPr/>
              <a:t>‹N°›</a:t>
            </a:fld>
            <a:endParaRPr lang="fr-FR" dirty="0"/>
          </a:p>
        </p:txBody>
      </p:sp>
      <p:sp>
        <p:nvSpPr>
          <p:cNvPr id="4" name="Espace réservé de la date 3">
            <a:extLst>
              <a:ext uri="{FF2B5EF4-FFF2-40B4-BE49-F238E27FC236}">
                <a16:creationId xmlns:a16="http://schemas.microsoft.com/office/drawing/2014/main" id="{65A06166-CAA8-7922-6985-3BB63AAF296F}"/>
              </a:ext>
            </a:extLst>
          </p:cNvPr>
          <p:cNvSpPr>
            <a:spLocks noGrp="1"/>
          </p:cNvSpPr>
          <p:nvPr>
            <p:ph type="dt" sz="half" idx="11"/>
          </p:nvPr>
        </p:nvSpPr>
        <p:spPr/>
        <p:txBody>
          <a:bodyPr/>
          <a:lstStyle/>
          <a:p>
            <a:fld id="{B858D49A-5A7A-574D-A0ED-52B5C1EFA876}" type="datetime1">
              <a:rPr lang="fr-FR" cap="all" smtClean="0"/>
              <a:pPr/>
              <a:t>28/07/2026</a:t>
            </a:fld>
            <a:endParaRPr lang="fr-FR" cap="all" dirty="0"/>
          </a:p>
        </p:txBody>
      </p:sp>
      <p:sp>
        <p:nvSpPr>
          <p:cNvPr id="5" name="Espace réservé du pied de page 4">
            <a:extLst>
              <a:ext uri="{FF2B5EF4-FFF2-40B4-BE49-F238E27FC236}">
                <a16:creationId xmlns:a16="http://schemas.microsoft.com/office/drawing/2014/main" id="{7D39A153-2F88-B5A3-A9AF-AAB34CABA54F}"/>
              </a:ext>
            </a:extLst>
          </p:cNvPr>
          <p:cNvSpPr>
            <a:spLocks noGrp="1"/>
          </p:cNvSpPr>
          <p:nvPr>
            <p:ph type="ftr" sz="quarter" idx="12"/>
          </p:nvPr>
        </p:nvSpPr>
        <p:spPr/>
        <p:txBody>
          <a:bodyPr/>
          <a:lstStyle/>
          <a:p>
            <a:r>
              <a:rPr lang="fr-FR"/>
              <a:t>Direction générale de la santé</a:t>
            </a:r>
            <a:endParaRPr lang="fr-FR" dirty="0"/>
          </a:p>
        </p:txBody>
      </p:sp>
    </p:spTree>
    <p:extLst>
      <p:ext uri="{BB962C8B-B14F-4D97-AF65-F5344CB8AC3E}">
        <p14:creationId xmlns:p14="http://schemas.microsoft.com/office/powerpoint/2010/main" val="33391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24A050-0B08-E772-2AC9-65447E56422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BCD6DA4-C6EF-529C-2F73-FD519462D5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3950145-45AA-7F95-406D-1B849325EC5F}"/>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78254598-6551-5D58-BEFB-03BB383B00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330F79-BD4E-FBB4-441E-9459FDC52CA1}"/>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2637395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CB4CC3-07FC-E8D0-C10A-AEC9BBF99B3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9BBA798-8D91-5F66-3C52-7C94D8572A5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3137619-8918-19A9-58B9-67A4AC05AF9F}"/>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D54AAAC6-9535-D7D5-456A-DF9104AFFC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7E9C3D-99A6-4558-892D-61767CD98EBD}"/>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662817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E1201F-D93E-3AC0-2DFB-566018B27FB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3DC5555-E650-7EF0-295F-931FA94511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5A2BA07-BA24-5F69-79F5-40CC084AAAFB}"/>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5F41C96F-7E4D-9D39-B55F-7B201B46142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730C306-1C55-D0EA-7E74-315172AB57D6}"/>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406847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BCBFB1-F8C4-22AF-F010-EA107B85E17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504E040-8BEC-2EC4-232B-4608876638E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F1CFB1A-3B6D-885B-CE67-80DE1B58B41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B979DC1-652B-2D0E-E6DF-2AFE60E7F7FC}"/>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6" name="Espace réservé du pied de page 5">
            <a:extLst>
              <a:ext uri="{FF2B5EF4-FFF2-40B4-BE49-F238E27FC236}">
                <a16:creationId xmlns:a16="http://schemas.microsoft.com/office/drawing/2014/main" id="{4B087D19-9C42-95EB-8BBE-52D6E693C9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46ABB14-13AA-22F4-672D-67A8E126C1A1}"/>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1007624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99FF9C-D262-C4F7-0FFE-AFA7017167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42E2209-4509-FFAD-D634-155983363C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39A7796-3EFF-2764-77C6-4F514B0C6DF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9C7D963-7EE3-6310-06D4-F72536877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AF8C863-4B60-95AC-415C-41363833680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019259B-375D-B555-4959-A30B38F76BC1}"/>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8" name="Espace réservé du pied de page 7">
            <a:extLst>
              <a:ext uri="{FF2B5EF4-FFF2-40B4-BE49-F238E27FC236}">
                <a16:creationId xmlns:a16="http://schemas.microsoft.com/office/drawing/2014/main" id="{CF58D9BF-4231-DD3E-01F3-239E408E86D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75F099F-7565-B57B-7E20-4251A41929B6}"/>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2994333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08DE4E-C7CB-0040-3259-92E0BB84F30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91F4630-59FB-E36B-C20F-FEE44981AE2C}"/>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4" name="Espace réservé du pied de page 3">
            <a:extLst>
              <a:ext uri="{FF2B5EF4-FFF2-40B4-BE49-F238E27FC236}">
                <a16:creationId xmlns:a16="http://schemas.microsoft.com/office/drawing/2014/main" id="{98811A54-C27C-1264-F3A7-CAF80BC093B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9E7FF16-3FFC-165A-94CE-AB75B8E9D81B}"/>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782343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62BC5A9-7BFB-4B5A-2481-AC6FF71DA886}"/>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3" name="Espace réservé du pied de page 2">
            <a:extLst>
              <a:ext uri="{FF2B5EF4-FFF2-40B4-BE49-F238E27FC236}">
                <a16:creationId xmlns:a16="http://schemas.microsoft.com/office/drawing/2014/main" id="{39F3B224-8B6E-415B-C52B-2A9AC1A4554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006C67-8109-A2EF-EF10-85D2BBDAF8A6}"/>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208245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E544B3-B456-D866-7447-AD253BAD61B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D0451A6-D24D-852D-1CB9-AA8DE393B3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73DF4F4-F23E-DC4C-4CE1-F3F89D019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AAA82EA-D666-ADCA-C174-DE2623C3777C}"/>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6" name="Espace réservé du pied de page 5">
            <a:extLst>
              <a:ext uri="{FF2B5EF4-FFF2-40B4-BE49-F238E27FC236}">
                <a16:creationId xmlns:a16="http://schemas.microsoft.com/office/drawing/2014/main" id="{803B05E7-9AA8-400E-4E6A-67C97FE0DC1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077828D-67F2-B1CB-E894-081204C3A374}"/>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38881524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DE9B9-C5E6-B11C-7B5A-1230B59A4E6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7CDB50A-395F-23C2-9B8A-A7D55B58F2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78DC1F3-54BD-4FB7-1B0D-965177A36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E122189-0440-DEEC-A084-752AD7B117D6}"/>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6" name="Espace réservé du pied de page 5">
            <a:extLst>
              <a:ext uri="{FF2B5EF4-FFF2-40B4-BE49-F238E27FC236}">
                <a16:creationId xmlns:a16="http://schemas.microsoft.com/office/drawing/2014/main" id="{CC7A6386-BF61-E7AA-B541-A3ED6694C65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676DF70-B9AA-8C6B-BC75-2806420D1F1E}"/>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17416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31371" y="2084851"/>
            <a:ext cx="3360000" cy="3840427"/>
          </a:xfrm>
          <a:prstGeom prst="rect">
            <a:avLst/>
          </a:prstGeo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084851"/>
            <a:ext cx="3360000" cy="3814349"/>
          </a:xfrm>
          <a:prstGeom prst="rect">
            <a:avLst/>
          </a:prstGeo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084851"/>
            <a:ext cx="3360000" cy="3814349"/>
          </a:xfrm>
          <a:prstGeom prst="rect">
            <a:avLst/>
          </a:prstGeo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431801" y="6396842"/>
            <a:ext cx="1613913" cy="461159"/>
          </a:xfrm>
          <a:prstGeom prst="rect">
            <a:avLst/>
          </a:prstGeom>
        </p:spPr>
        <p:txBody>
          <a:bodyPr vert="horz" lIns="0" tIns="0" rIns="0" bIns="0" rtlCol="0" anchor="ctr" anchorCtr="0">
            <a:noAutofit/>
          </a:bodyPr>
          <a:lstStyle>
            <a:lvl1pPr algn="l">
              <a:defRPr sz="1000" b="1">
                <a:solidFill>
                  <a:schemeClr val="tx1"/>
                </a:solidFill>
              </a:defRPr>
            </a:lvl1pPr>
          </a:lstStyle>
          <a:p>
            <a:fld id="{251C71F6-E0A6-1740-B64F-38F332886BAF}" type="datetime1">
              <a:rPr lang="fr-FR" cap="all" smtClean="0"/>
              <a:pPr/>
              <a:t>28/07/2026</a:t>
            </a:fld>
            <a:endParaRPr lang="fr-FR" cap="all" dirty="0"/>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431372" y="1212212"/>
            <a:ext cx="11258121" cy="601656"/>
          </a:xfrm>
          <a:prstGeom prst="rect">
            <a:avLst/>
          </a:prstGeom>
        </p:spPr>
        <p:txBody>
          <a:bodyPr/>
          <a:lstStyle>
            <a:lvl1pPr marL="241294" indent="0">
              <a:defRPr/>
            </a:lvl1pPr>
          </a:lstStyle>
          <a:p>
            <a:r>
              <a:rPr lang="fr-FR" dirty="0"/>
              <a:t>Sommaire</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9072331" y="260648"/>
            <a:ext cx="263966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spTree>
    <p:extLst>
      <p:ext uri="{BB962C8B-B14F-4D97-AF65-F5344CB8AC3E}">
        <p14:creationId xmlns:p14="http://schemas.microsoft.com/office/powerpoint/2010/main" val="2630238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4BD6C3-3AC2-3DA8-9D43-8C09ABF5D87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43EB641-822B-D71D-5D7E-212331C5126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DBC7ED-4A3E-627E-DA8A-52E18DCE88C1}"/>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3D2EE72A-C98E-E34E-1CD2-5EEF77A230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1C68C8-A1AA-5E1E-CC30-1B7F8772A2BA}"/>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2193929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170E448-DEE6-6781-BA08-35950122E29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A87907-7EBC-AB7A-4B1A-6768B987A88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EBDB3C-18B6-EF96-D6FC-688296ACAC55}"/>
              </a:ext>
            </a:extLst>
          </p:cNvPr>
          <p:cNvSpPr>
            <a:spLocks noGrp="1"/>
          </p:cNvSpPr>
          <p:nvPr>
            <p:ph type="dt" sz="half" idx="10"/>
          </p:nvPr>
        </p:nvSpPr>
        <p:spPr/>
        <p:txBody>
          <a:bodyPr/>
          <a:lstStyle/>
          <a:p>
            <a:fld id="{09E2530C-0819-4B52-BA4C-7DD83D29D4BD}"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A625A121-DDC0-590F-0B45-784D5397488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8F5195-B8D2-4AB8-32EE-78C3C838EEA0}"/>
              </a:ext>
            </a:extLst>
          </p:cNvPr>
          <p:cNvSpPr>
            <a:spLocks noGrp="1"/>
          </p:cNvSpPr>
          <p:nvPr>
            <p:ph type="sldNum" sz="quarter" idx="12"/>
          </p:nvPr>
        </p:nvSpPr>
        <p:spPr/>
        <p:txBody>
          <a:bodyPr/>
          <a:lstStyle/>
          <a:p>
            <a:fld id="{F9EC2CB5-B277-4C3F-A4FD-E1F841D0AF98}" type="slidenum">
              <a:rPr lang="fr-FR" smtClean="0"/>
              <a:t>‹N°›</a:t>
            </a:fld>
            <a:endParaRPr lang="fr-FR"/>
          </a:p>
        </p:txBody>
      </p:sp>
    </p:spTree>
    <p:extLst>
      <p:ext uri="{BB962C8B-B14F-4D97-AF65-F5344CB8AC3E}">
        <p14:creationId xmlns:p14="http://schemas.microsoft.com/office/powerpoint/2010/main" val="2634195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431801" y="6396842"/>
            <a:ext cx="1613913" cy="461159"/>
          </a:xfrm>
          <a:prstGeom prst="rect">
            <a:avLst/>
          </a:prstGeom>
        </p:spPr>
        <p:txBody>
          <a:bodyPr vert="horz" lIns="0" tIns="0" rIns="0" bIns="0" rtlCol="0" anchor="ctr" anchorCtr="0">
            <a:noAutofit/>
          </a:bodyPr>
          <a:lstStyle>
            <a:lvl1pPr algn="l">
              <a:defRPr sz="1000" b="1">
                <a:solidFill>
                  <a:schemeClr val="tx1"/>
                </a:solidFill>
              </a:defRPr>
            </a:lvl1pPr>
          </a:lstStyle>
          <a:p>
            <a:fld id="{5E6183FC-BA60-7C49-ABF3-B50982741576}" type="datetime1">
              <a:rPr lang="fr-FR" cap="all" smtClean="0"/>
              <a:pPr/>
              <a:t>28/07/2026</a:t>
            </a:fld>
            <a:endParaRPr lang="fr-FR" cap="all" dirty="0"/>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431371" y="1729123"/>
            <a:ext cx="11232819" cy="323935"/>
          </a:xfrm>
          <a:prstGeom prst="rect">
            <a:avLst/>
          </a:prstGeom>
        </p:spPr>
        <p:txBody>
          <a:bodyPr/>
          <a:lstStyle>
            <a:lvl1pPr marL="476239" indent="0">
              <a:spcBef>
                <a:spcPts val="533"/>
              </a:spcBef>
              <a:spcAft>
                <a:spcPts val="1067"/>
              </a:spcAft>
              <a:buFont typeface="+mj-lt"/>
              <a:buNone/>
              <a:tabLst/>
              <a:defRPr sz="2000" b="1">
                <a:solidFill>
                  <a:schemeClr val="tx1">
                    <a:lumMod val="50000"/>
                    <a:lumOff val="50000"/>
                  </a:schemeClr>
                </a:solidFill>
              </a:defRPr>
            </a:lvl1pPr>
            <a:lvl2pPr marL="431989" indent="-191995">
              <a:spcBef>
                <a:spcPts val="800"/>
              </a:spcBef>
              <a:spcAft>
                <a:spcPts val="1067"/>
              </a:spcAft>
              <a:buFont typeface="+mj-lt"/>
              <a:buAutoNum type="alphaLcPeriod"/>
              <a:defRPr/>
            </a:lvl2pPr>
          </a:lstStyle>
          <a:p>
            <a:pPr lvl="0"/>
            <a:r>
              <a:rPr lang="fr-FR" dirty="0"/>
              <a:t>Sous-titre</a:t>
            </a:r>
          </a:p>
          <a:p>
            <a:pPr lvl="0"/>
            <a:endParaRPr lang="fr-FR" dirty="0"/>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431039" y="1249123"/>
            <a:ext cx="11233151" cy="480000"/>
          </a:xfrm>
          <a:prstGeom prst="rect">
            <a:avLst/>
          </a:prstGeom>
        </p:spPr>
        <p:txBody>
          <a:bodyPr/>
          <a:lstStyle>
            <a:lvl1pPr marL="241294" indent="0">
              <a:defRPr/>
            </a:lvl1pPr>
          </a:lstStyle>
          <a:p>
            <a:r>
              <a:rPr lang="fr-FR" dirty="0"/>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431371" y="2276872"/>
            <a:ext cx="3408628" cy="3840427"/>
          </a:xfrm>
          <a:prstGeom prst="rect">
            <a:avLst/>
          </a:prstGeo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4367808" y="2276872"/>
            <a:ext cx="3360000" cy="3840427"/>
          </a:xfrm>
          <a:prstGeom prst="rect">
            <a:avLst/>
          </a:prstGeo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8304245" y="2276872"/>
            <a:ext cx="3360000" cy="3840427"/>
          </a:xfrm>
          <a:prstGeom prst="rect">
            <a:avLst/>
          </a:prstGeo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spTree>
    <p:extLst>
      <p:ext uri="{BB962C8B-B14F-4D97-AF65-F5344CB8AC3E}">
        <p14:creationId xmlns:p14="http://schemas.microsoft.com/office/powerpoint/2010/main" val="93741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431371" y="2276872"/>
            <a:ext cx="3360000" cy="3840427"/>
          </a:xfrm>
          <a:prstGeom prst="rect">
            <a:avLst/>
          </a:prstGeo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431801" y="6396842"/>
            <a:ext cx="1613913" cy="461159"/>
          </a:xfrm>
          <a:prstGeom prst="rect">
            <a:avLst/>
          </a:prstGeom>
        </p:spPr>
        <p:txBody>
          <a:bodyPr vert="horz" lIns="0" tIns="0" rIns="0" bIns="0" rtlCol="0" anchor="ctr" anchorCtr="0">
            <a:noAutofit/>
          </a:bodyPr>
          <a:lstStyle>
            <a:lvl1pPr algn="l">
              <a:defRPr sz="1000" b="1">
                <a:solidFill>
                  <a:schemeClr val="tx1"/>
                </a:solidFill>
              </a:defRPr>
            </a:lvl1pPr>
          </a:lstStyle>
          <a:p>
            <a:fld id="{0597CDB5-73DC-8641-8CC1-FAD9379FD627}" type="datetime1">
              <a:rPr lang="fr-FR" cap="all" smtClean="0"/>
              <a:pPr/>
              <a:t>28/07/2026</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431703" y="1820071"/>
            <a:ext cx="11232819" cy="323935"/>
          </a:xfrm>
          <a:prstGeom prst="rect">
            <a:avLst/>
          </a:prstGeom>
        </p:spPr>
        <p:txBody>
          <a:bodyPr/>
          <a:lstStyle>
            <a:lvl1pPr marL="353475" indent="0">
              <a:spcBef>
                <a:spcPts val="533"/>
              </a:spcBef>
              <a:spcAft>
                <a:spcPts val="1067"/>
              </a:spcAft>
              <a:buFont typeface="+mj-lt"/>
              <a:buNone/>
              <a:tabLst/>
              <a:defRPr sz="2000" b="1">
                <a:solidFill>
                  <a:schemeClr val="tx1">
                    <a:lumMod val="50000"/>
                    <a:lumOff val="50000"/>
                  </a:schemeClr>
                </a:solidFill>
              </a:defRPr>
            </a:lvl1pPr>
            <a:lvl2pPr marL="431989" indent="-191995">
              <a:spcBef>
                <a:spcPts val="800"/>
              </a:spcBef>
              <a:spcAft>
                <a:spcPts val="1067"/>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431371" y="1241337"/>
            <a:ext cx="11233151" cy="480000"/>
          </a:xfrm>
          <a:prstGeom prst="rect">
            <a:avLst/>
          </a:prstGeom>
        </p:spPr>
        <p:txBody>
          <a:bodyPr/>
          <a:lstStyle>
            <a:lvl1pPr marL="241294" indent="0">
              <a:defRPr/>
            </a:lvl1pPr>
          </a:lstStyle>
          <a:p>
            <a:r>
              <a:rPr lang="fr-FR" dirty="0"/>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4175787" y="2276872"/>
            <a:ext cx="7488832" cy="3840427"/>
          </a:xfrm>
          <a:prstGeom prst="rect">
            <a:avLst/>
          </a:prstGeom>
        </p:spPr>
        <p:txBody>
          <a:bodyPr/>
          <a:lstStyle/>
          <a:p>
            <a:r>
              <a:rPr lang="fr-FR"/>
              <a:t>Cliquez sur l'icône pour ajouter une image</a:t>
            </a:r>
          </a:p>
        </p:txBody>
      </p:sp>
      <p:sp>
        <p:nvSpPr>
          <p:cNvPr id="9"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spTree>
    <p:extLst>
      <p:ext uri="{BB962C8B-B14F-4D97-AF65-F5344CB8AC3E}">
        <p14:creationId xmlns:p14="http://schemas.microsoft.com/office/powerpoint/2010/main" val="319921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8304245" y="2276872"/>
            <a:ext cx="3360000" cy="3840427"/>
          </a:xfrm>
          <a:prstGeom prst="rect">
            <a:avLst/>
          </a:prstGeo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431801" y="6396842"/>
            <a:ext cx="1613913" cy="461159"/>
          </a:xfrm>
          <a:prstGeom prst="rect">
            <a:avLst/>
          </a:prstGeom>
        </p:spPr>
        <p:txBody>
          <a:bodyPr vert="horz" lIns="0" tIns="0" rIns="0" bIns="0" rtlCol="0" anchor="ctr" anchorCtr="0">
            <a:noAutofit/>
          </a:bodyPr>
          <a:lstStyle>
            <a:lvl1pPr algn="l">
              <a:defRPr sz="1000" b="1">
                <a:solidFill>
                  <a:schemeClr val="tx1"/>
                </a:solidFill>
              </a:defRPr>
            </a:lvl1pPr>
          </a:lstStyle>
          <a:p>
            <a:fld id="{8E1290DD-BE4D-794B-919C-D565D1B9C67D}" type="datetime1">
              <a:rPr lang="fr-FR" cap="all" smtClean="0"/>
              <a:pPr/>
              <a:t>28/07/2026</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431965" y="1822587"/>
            <a:ext cx="11232819" cy="323935"/>
          </a:xfrm>
          <a:prstGeom prst="rect">
            <a:avLst/>
          </a:prstGeom>
        </p:spPr>
        <p:txBody>
          <a:bodyPr/>
          <a:lstStyle>
            <a:lvl1pPr marL="476239" indent="0">
              <a:spcBef>
                <a:spcPts val="533"/>
              </a:spcBef>
              <a:spcAft>
                <a:spcPts val="1067"/>
              </a:spcAft>
              <a:buFont typeface="+mj-lt"/>
              <a:buNone/>
              <a:tabLst/>
              <a:defRPr sz="2000" b="1">
                <a:solidFill>
                  <a:schemeClr val="tx1">
                    <a:lumMod val="50000"/>
                    <a:lumOff val="50000"/>
                  </a:schemeClr>
                </a:solidFill>
              </a:defRPr>
            </a:lvl1pPr>
            <a:lvl2pPr marL="431989" indent="-191995">
              <a:spcBef>
                <a:spcPts val="800"/>
              </a:spcBef>
              <a:spcAft>
                <a:spcPts val="1067"/>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431801" y="1150389"/>
            <a:ext cx="11233151" cy="480000"/>
          </a:xfrm>
          <a:prstGeom prst="rect">
            <a:avLst/>
          </a:prstGeom>
        </p:spPr>
        <p:txBody>
          <a:bodyPr/>
          <a:lstStyle>
            <a:lvl1pPr marL="241294" indent="0">
              <a:defRPr/>
            </a:lvl1pPr>
          </a:lstStyle>
          <a:p>
            <a:r>
              <a:rPr lang="fr-FR" dirty="0"/>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431371" y="2276873"/>
            <a:ext cx="7681384" cy="3839633"/>
          </a:xfrm>
          <a:prstGeom prst="rect">
            <a:avLst/>
          </a:prstGeom>
        </p:spPr>
        <p:txBody>
          <a:bodyPr/>
          <a:lstStyle/>
          <a:p>
            <a:r>
              <a:rPr lang="fr-FR" dirty="0"/>
              <a:t>Cliquez sur l'icône pour ajouter un graphique</a:t>
            </a:r>
          </a:p>
        </p:txBody>
      </p:sp>
      <p:sp>
        <p:nvSpPr>
          <p:cNvPr id="9"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spTree>
    <p:extLst>
      <p:ext uri="{BB962C8B-B14F-4D97-AF65-F5344CB8AC3E}">
        <p14:creationId xmlns:p14="http://schemas.microsoft.com/office/powerpoint/2010/main" val="3330032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431800" y="2852936"/>
            <a:ext cx="11232000" cy="3057632"/>
          </a:xfrm>
          <a:prstGeom prst="rect">
            <a:avLst/>
          </a:prstGeom>
        </p:spPr>
        <p:txBody>
          <a:bodyPr/>
          <a:lstStyle>
            <a:lvl1pPr>
              <a:lnSpc>
                <a:spcPct val="90000"/>
              </a:lnSpc>
              <a:spcAft>
                <a:spcPts val="0"/>
              </a:spcAft>
              <a:defRPr sz="4333" b="1" cap="all" baseline="0"/>
            </a:lvl1pPr>
            <a:lvl2pPr marL="122764" indent="0">
              <a:spcBef>
                <a:spcPts val="667"/>
              </a:spcBef>
              <a:spcAft>
                <a:spcPts val="0"/>
              </a:spcAft>
              <a:buNone/>
              <a:tabLst/>
              <a:defRPr sz="2467"/>
            </a:lvl2pPr>
          </a:lstStyle>
          <a:p>
            <a:pPr lvl="0"/>
            <a:r>
              <a:rPr lang="fr-FR" dirty="0"/>
              <a:t>Titre</a:t>
            </a:r>
          </a:p>
          <a:p>
            <a:pPr lvl="1"/>
            <a:r>
              <a:rPr lang="fr-FR" dirty="0"/>
              <a:t>Sous-titre</a:t>
            </a:r>
          </a:p>
        </p:txBody>
      </p:sp>
      <p:cxnSp>
        <p:nvCxnSpPr>
          <p:cNvPr id="12" name="Connecteur droit 11"/>
          <p:cNvCxnSpPr>
            <a:cxnSpLocks/>
          </p:cNvCxnSpPr>
          <p:nvPr/>
        </p:nvCxnSpPr>
        <p:spPr bwMode="gray">
          <a:xfrm>
            <a:off x="431800" y="6379200"/>
            <a:ext cx="11232819"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431801" y="6396842"/>
            <a:ext cx="1613913" cy="461159"/>
          </a:xfrm>
          <a:prstGeom prst="rect">
            <a:avLst/>
          </a:prstGeom>
        </p:spPr>
        <p:txBody>
          <a:bodyPr vert="horz" lIns="0" tIns="0" rIns="0" bIns="0" rtlCol="0" anchor="ctr" anchorCtr="0">
            <a:noAutofit/>
          </a:bodyPr>
          <a:lstStyle>
            <a:lvl1pPr algn="l">
              <a:defRPr sz="1000" b="1">
                <a:solidFill>
                  <a:schemeClr val="tx1"/>
                </a:solidFill>
              </a:defRPr>
            </a:lvl1pPr>
          </a:lstStyle>
          <a:p>
            <a:fld id="{D7698221-35EF-134F-B87A-568DECC70F29}" type="datetime1">
              <a:rPr lang="fr-FR" cap="all" smtClean="0"/>
              <a:pPr/>
              <a:t>28/07/2026</a:t>
            </a:fld>
            <a:endParaRPr lang="fr-FR" cap="all" dirty="0"/>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9864951"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fld id="{733122C9-A0B9-462F-8757-0847AD287B63}" type="slidenum">
              <a:rPr lang="fr-FR" smtClean="0"/>
              <a:pPr/>
              <a:t>‹N°›</a:t>
            </a:fld>
            <a:endParaRPr lang="fr-FR" dirty="0"/>
          </a:p>
        </p:txBody>
      </p:sp>
      <p:sp>
        <p:nvSpPr>
          <p:cNvPr id="8"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pic>
        <p:nvPicPr>
          <p:cNvPr id="3" name="Image 2">
            <a:extLst>
              <a:ext uri="{FF2B5EF4-FFF2-40B4-BE49-F238E27FC236}">
                <a16:creationId xmlns:a16="http://schemas.microsoft.com/office/drawing/2014/main" id="{20483D7E-8195-D8E0-83FE-41E5164C3758}"/>
              </a:ext>
            </a:extLst>
          </p:cNvPr>
          <p:cNvPicPr>
            <a:picLocks noChangeAspect="1"/>
          </p:cNvPicPr>
          <p:nvPr userDrawn="1"/>
        </p:nvPicPr>
        <p:blipFill>
          <a:blip r:embed="rId2"/>
          <a:stretch>
            <a:fillRect/>
          </a:stretch>
        </p:blipFill>
        <p:spPr>
          <a:xfrm>
            <a:off x="335360" y="260649"/>
            <a:ext cx="3235224" cy="1560711"/>
          </a:xfrm>
          <a:prstGeom prst="rect">
            <a:avLst/>
          </a:prstGeom>
        </p:spPr>
      </p:pic>
    </p:spTree>
    <p:extLst>
      <p:ext uri="{BB962C8B-B14F-4D97-AF65-F5344CB8AC3E}">
        <p14:creationId xmlns:p14="http://schemas.microsoft.com/office/powerpoint/2010/main" val="330010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412776"/>
            <a:ext cx="12192000" cy="5496501"/>
          </a:xfrm>
          <a:prstGeom prst="rect">
            <a:avLst/>
          </a:prstGeom>
          <a:solidFill>
            <a:schemeClr val="tx2"/>
          </a:solidFill>
        </p:spPr>
        <p:txBody>
          <a:bodyPr tIns="1080000" anchor="ctr" anchorCtr="0"/>
          <a:lstStyle>
            <a:lvl1pPr algn="ctr">
              <a:defRPr cap="all" baseline="0">
                <a:solidFill>
                  <a:schemeClr val="bg1"/>
                </a:solidFill>
              </a:defRPr>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485713" y="6396842"/>
            <a:ext cx="1560000" cy="461159"/>
          </a:xfrm>
          <a:prstGeom prst="rect">
            <a:avLst/>
          </a:prstGeom>
        </p:spPr>
        <p:txBody>
          <a:bodyPr vert="horz" lIns="0" tIns="0" rIns="0" bIns="0" rtlCol="0" anchor="ctr" anchorCtr="0">
            <a:noAutofit/>
          </a:bodyPr>
          <a:lstStyle>
            <a:lvl1pPr algn="l">
              <a:defRPr sz="1000" b="1">
                <a:solidFill>
                  <a:schemeClr val="bg1"/>
                </a:solidFill>
              </a:defRPr>
            </a:lvl1pPr>
          </a:lstStyle>
          <a:p>
            <a:fld id="{5F7325A3-5315-1B4B-A0D9-112471EB5837}" type="datetime1">
              <a:rPr lang="fr-FR" cap="all" smtClean="0"/>
              <a:pPr/>
              <a:t>28/07/2026</a:t>
            </a:fld>
            <a:endParaRPr lang="fr-FR" cap="all" dirty="0"/>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527987" indent="-527987">
              <a:buFont typeface="+mj-lt"/>
              <a:buAutoNum type="arabicPeriod"/>
              <a:defRPr sz="4333">
                <a:solidFill>
                  <a:schemeClr val="bg1"/>
                </a:solidFill>
              </a:defRPr>
            </a:lvl1pPr>
          </a:lstStyle>
          <a:p>
            <a:r>
              <a:rPr lang="fr-FR" dirty="0"/>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9864951" y="6378000"/>
            <a:ext cx="1800000" cy="480000"/>
          </a:xfrm>
          <a:prstGeom prst="rect">
            <a:avLst/>
          </a:prstGeom>
        </p:spPr>
        <p:txBody>
          <a:bodyPr vert="horz" lIns="0" tIns="0" rIns="0" bIns="0" rtlCol="0" anchor="ctr" anchorCtr="0">
            <a:noAutofit/>
          </a:bodyPr>
          <a:lstStyle>
            <a:lvl1pPr algn="r">
              <a:defRPr sz="1000" b="1">
                <a:solidFill>
                  <a:schemeClr val="bg1"/>
                </a:solidFill>
              </a:defRPr>
            </a:lvl1pPr>
          </a:lstStyle>
          <a:p>
            <a:fld id="{733122C9-A0B9-462F-8757-0847AD287B63}" type="slidenum">
              <a:rPr lang="fr-FR" smtClean="0"/>
              <a:pPr/>
              <a:t>‹N°›</a:t>
            </a:fld>
            <a:endParaRPr lang="fr-FR" dirty="0"/>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t>Direction générale de la santé</a:t>
            </a:r>
          </a:p>
        </p:txBody>
      </p:sp>
    </p:spTree>
    <p:extLst>
      <p:ext uri="{BB962C8B-B14F-4D97-AF65-F5344CB8AC3E}">
        <p14:creationId xmlns:p14="http://schemas.microsoft.com/office/powerpoint/2010/main" val="356338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prstGeom prst="rect">
            <a:avLst/>
          </a:prstGeom>
          <a:ln>
            <a:solidFill>
              <a:schemeClr val="tx1">
                <a:alpha val="0"/>
              </a:schemeClr>
            </a:solidFill>
          </a:ln>
        </p:spPr>
        <p:txBody>
          <a:bodyPr/>
          <a:lstStyle>
            <a:lvl1pPr>
              <a:defRPr sz="133">
                <a:solidFill>
                  <a:schemeClr val="tx1">
                    <a:alpha val="0"/>
                  </a:schemeClr>
                </a:solidFill>
              </a:defRPr>
            </a:lvl1pPr>
          </a:lstStyle>
          <a:p>
            <a:fld id="{4EA19884-7A29-DC4E-9311-A62E54788E52}" type="datetime1">
              <a:rPr lang="fr-FR" smtClean="0"/>
              <a:t>28/07/2026</a:t>
            </a:fld>
            <a:endParaRPr lang="fr-FR" dirty="0"/>
          </a:p>
        </p:txBody>
      </p:sp>
      <p:sp>
        <p:nvSpPr>
          <p:cNvPr id="5" name="Espace réservé du pied de page 4"/>
          <p:cNvSpPr>
            <a:spLocks noGrp="1"/>
          </p:cNvSpPr>
          <p:nvPr>
            <p:ph type="ftr" sz="quarter" idx="11"/>
          </p:nvPr>
        </p:nvSpPr>
        <p:spPr bwMode="gray">
          <a:xfrm>
            <a:off x="719403" y="5859722"/>
            <a:ext cx="4320000" cy="597263"/>
          </a:xfrm>
          <a:prstGeom prst="rect">
            <a:avLst/>
          </a:prstGeom>
        </p:spPr>
        <p:txBody>
          <a:bodyPr anchor="ctr" anchorCtr="0"/>
          <a:lstStyle>
            <a:lvl1pPr algn="l">
              <a:defRPr sz="1533">
                <a:latin typeface="Marianne" panose="02000000000000000000" pitchFamily="2" charset="0"/>
              </a:defRPr>
            </a:lvl1pPr>
          </a:lstStyle>
          <a:p>
            <a:r>
              <a:rPr lang="fr-FR" dirty="0"/>
              <a:t>Direction générale</a:t>
            </a:r>
          </a:p>
          <a:p>
            <a:r>
              <a:rPr lang="fr-FR" dirty="0"/>
              <a:t>de la santé</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prstGeom prst="rect">
            <a:avLst/>
          </a:prstGeo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2" name="Image 1">
            <a:extLst>
              <a:ext uri="{FF2B5EF4-FFF2-40B4-BE49-F238E27FC236}">
                <a16:creationId xmlns:a16="http://schemas.microsoft.com/office/drawing/2014/main" id="{0E0207B3-B52F-6ECD-1D9B-F6C497FB8F3A}"/>
              </a:ext>
            </a:extLst>
          </p:cNvPr>
          <p:cNvPicPr>
            <a:picLocks noChangeAspect="1"/>
          </p:cNvPicPr>
          <p:nvPr userDrawn="1"/>
        </p:nvPicPr>
        <p:blipFill>
          <a:blip r:embed="rId2"/>
          <a:stretch>
            <a:fillRect/>
          </a:stretch>
        </p:blipFill>
        <p:spPr>
          <a:xfrm>
            <a:off x="431371" y="240001"/>
            <a:ext cx="3235224" cy="1560711"/>
          </a:xfrm>
          <a:prstGeom prst="rect">
            <a:avLst/>
          </a:prstGeom>
        </p:spPr>
      </p:pic>
    </p:spTree>
    <p:extLst>
      <p:ext uri="{BB962C8B-B14F-4D97-AF65-F5344CB8AC3E}">
        <p14:creationId xmlns:p14="http://schemas.microsoft.com/office/powerpoint/2010/main" val="1299519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5119FE-47CA-4651-B178-D8E24A4FD349}"/>
              </a:ext>
            </a:extLst>
          </p:cNvPr>
          <p:cNvSpPr/>
          <p:nvPr userDrawn="1"/>
        </p:nvSpPr>
        <p:spPr>
          <a:xfrm>
            <a:off x="0" y="1"/>
            <a:ext cx="12192000" cy="1306844"/>
          </a:xfrm>
          <a:prstGeom prst="rect">
            <a:avLst/>
          </a:prstGeom>
          <a:solidFill>
            <a:srgbClr val="171F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8" name="Rectangle 7">
            <a:extLst>
              <a:ext uri="{FF2B5EF4-FFF2-40B4-BE49-F238E27FC236}">
                <a16:creationId xmlns:a16="http://schemas.microsoft.com/office/drawing/2014/main" id="{60ECE965-1280-4CE1-A9C4-3192E96744AB}"/>
              </a:ext>
            </a:extLst>
          </p:cNvPr>
          <p:cNvSpPr/>
          <p:nvPr userDrawn="1"/>
        </p:nvSpPr>
        <p:spPr>
          <a:xfrm>
            <a:off x="0" y="1198365"/>
            <a:ext cx="12192000" cy="121180"/>
          </a:xfrm>
          <a:prstGeom prst="rect">
            <a:avLst/>
          </a:prstGeom>
          <a:solidFill>
            <a:srgbClr val="F9D7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pic>
        <p:nvPicPr>
          <p:cNvPr id="10" name="Image 9">
            <a:extLst>
              <a:ext uri="{FF2B5EF4-FFF2-40B4-BE49-F238E27FC236}">
                <a16:creationId xmlns:a16="http://schemas.microsoft.com/office/drawing/2014/main" id="{543C9F38-6733-4067-BBAF-EA01BE6B04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002" b="75362"/>
          <a:stretch/>
        </p:blipFill>
        <p:spPr>
          <a:xfrm>
            <a:off x="-13057" y="3761"/>
            <a:ext cx="1418471" cy="1153603"/>
          </a:xfrm>
          <a:prstGeom prst="rect">
            <a:avLst/>
          </a:prstGeom>
        </p:spPr>
      </p:pic>
      <p:sp>
        <p:nvSpPr>
          <p:cNvPr id="4" name="Rectangle 3">
            <a:extLst>
              <a:ext uri="{FF2B5EF4-FFF2-40B4-BE49-F238E27FC236}">
                <a16:creationId xmlns:a16="http://schemas.microsoft.com/office/drawing/2014/main" id="{991174C1-FE7E-486E-8A21-B2C3FFCAFEE4}"/>
              </a:ext>
            </a:extLst>
          </p:cNvPr>
          <p:cNvSpPr/>
          <p:nvPr userDrawn="1"/>
        </p:nvSpPr>
        <p:spPr>
          <a:xfrm>
            <a:off x="-13059" y="6006596"/>
            <a:ext cx="12192000" cy="66867"/>
          </a:xfrm>
          <a:prstGeom prst="rect">
            <a:avLst/>
          </a:prstGeom>
          <a:solidFill>
            <a:srgbClr val="F9D7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pic>
        <p:nvPicPr>
          <p:cNvPr id="5" name="Image 4">
            <a:extLst>
              <a:ext uri="{FF2B5EF4-FFF2-40B4-BE49-F238E27FC236}">
                <a16:creationId xmlns:a16="http://schemas.microsoft.com/office/drawing/2014/main" id="{11961A75-9BC5-4162-ADE3-D9B84C1A6B28}"/>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a:stretch/>
        </p:blipFill>
        <p:spPr>
          <a:xfrm>
            <a:off x="190414" y="6317966"/>
            <a:ext cx="1273993" cy="328295"/>
          </a:xfrm>
          <a:prstGeom prst="rect">
            <a:avLst/>
          </a:prstGeom>
        </p:spPr>
      </p:pic>
      <p:sp>
        <p:nvSpPr>
          <p:cNvPr id="2" name="Slide Number Placeholder 5">
            <a:extLst>
              <a:ext uri="{FF2B5EF4-FFF2-40B4-BE49-F238E27FC236}">
                <a16:creationId xmlns:a16="http://schemas.microsoft.com/office/drawing/2014/main" id="{E3D78C93-3DD1-4251-9AAB-9F42D691222B}"/>
              </a:ext>
            </a:extLst>
          </p:cNvPr>
          <p:cNvSpPr txBox="1">
            <a:spLocks/>
          </p:cNvSpPr>
          <p:nvPr userDrawn="1"/>
        </p:nvSpPr>
        <p:spPr>
          <a:xfrm>
            <a:off x="5908847" y="6390927"/>
            <a:ext cx="374307" cy="328295"/>
          </a:xfrm>
          <a:prstGeom prst="rect">
            <a:avLst/>
          </a:prstGeom>
          <a:noFill/>
          <a:ln>
            <a:solidFill>
              <a:schemeClr val="bg1"/>
            </a:solidFill>
          </a:ln>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000" b="1" i="0" smtClean="0">
                <a:solidFill>
                  <a:schemeClr val="tx1">
                    <a:alpha val="50000"/>
                  </a:schemeClr>
                </a:solidFill>
                <a:latin typeface="+mj-lt"/>
                <a:ea typeface="Roboto Condensed Light" charset="0"/>
                <a:cs typeface="Helvetica Neue"/>
              </a:rPr>
              <a:pPr algn="l"/>
              <a:t>‹N°›</a:t>
            </a:fld>
            <a:endParaRPr lang="en-US" sz="1000" b="1" i="0">
              <a:solidFill>
                <a:schemeClr val="tx1">
                  <a:alpha val="50000"/>
                </a:schemeClr>
              </a:solidFill>
              <a:latin typeface="+mj-lt"/>
              <a:ea typeface="Roboto Condensed Light" charset="0"/>
              <a:cs typeface="Helvetica Neue"/>
            </a:endParaRPr>
          </a:p>
        </p:txBody>
      </p:sp>
      <p:cxnSp>
        <p:nvCxnSpPr>
          <p:cNvPr id="9" name="Connecteur droit 8">
            <a:extLst>
              <a:ext uri="{FF2B5EF4-FFF2-40B4-BE49-F238E27FC236}">
                <a16:creationId xmlns:a16="http://schemas.microsoft.com/office/drawing/2014/main" id="{DB66D555-676E-4A06-B496-0FCD28564E49}"/>
              </a:ext>
            </a:extLst>
          </p:cNvPr>
          <p:cNvCxnSpPr/>
          <p:nvPr userDrawn="1"/>
        </p:nvCxnSpPr>
        <p:spPr>
          <a:xfrm>
            <a:off x="1121436" y="2062429"/>
            <a:ext cx="10899249" cy="0"/>
          </a:xfrm>
          <a:prstGeom prst="line">
            <a:avLst/>
          </a:prstGeom>
          <a:ln w="1905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12" name="Image 11">
            <a:extLst>
              <a:ext uri="{FF2B5EF4-FFF2-40B4-BE49-F238E27FC236}">
                <a16:creationId xmlns:a16="http://schemas.microsoft.com/office/drawing/2014/main" id="{9059979C-3E9E-49E9-AFBA-860B527E1AD2}"/>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a:stretch/>
        </p:blipFill>
        <p:spPr>
          <a:xfrm>
            <a:off x="451983" y="1535721"/>
            <a:ext cx="526328" cy="562563"/>
          </a:xfrm>
          <a:prstGeom prst="rect">
            <a:avLst/>
          </a:prstGeom>
        </p:spPr>
      </p:pic>
    </p:spTree>
    <p:extLst>
      <p:ext uri="{BB962C8B-B14F-4D97-AF65-F5344CB8AC3E}">
        <p14:creationId xmlns:p14="http://schemas.microsoft.com/office/powerpoint/2010/main" val="323288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bwMode="gray">
          <a:xfrm>
            <a:off x="9864951" y="6378000"/>
            <a:ext cx="1800000" cy="480000"/>
          </a:xfrm>
          <a:prstGeom prst="rect">
            <a:avLst/>
          </a:prstGeom>
        </p:spPr>
        <p:txBody>
          <a:bodyPr vert="horz" lIns="0" tIns="0" rIns="0" bIns="0" rtlCol="0" anchor="ctr" anchorCtr="0">
            <a:noAutofit/>
          </a:bodyPr>
          <a:lstStyle>
            <a:lvl1pPr algn="r">
              <a:defRPr sz="1000" b="1">
                <a:solidFill>
                  <a:schemeClr val="tx1"/>
                </a:solidFill>
                <a:latin typeface="Marianne" panose="02000000000000000000" pitchFamily="2" charset="0"/>
              </a:defRPr>
            </a:lvl1pPr>
          </a:lstStyle>
          <a:p>
            <a:fld id="{733122C9-A0B9-462F-8757-0847AD287B63}" type="slidenum">
              <a:rPr lang="fr-FR" smtClean="0"/>
              <a:pPr/>
              <a:t>‹N°›</a:t>
            </a:fld>
            <a:endParaRPr lang="fr-FR" dirty="0"/>
          </a:p>
        </p:txBody>
      </p:sp>
      <p:cxnSp>
        <p:nvCxnSpPr>
          <p:cNvPr id="10" name="Connecteur droit 9"/>
          <p:cNvCxnSpPr>
            <a:cxnSpLocks/>
          </p:cNvCxnSpPr>
          <p:nvPr/>
        </p:nvCxnSpPr>
        <p:spPr bwMode="gray">
          <a:xfrm>
            <a:off x="431800" y="6379200"/>
            <a:ext cx="11232819"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420937" y="6378001"/>
            <a:ext cx="2743200" cy="366183"/>
          </a:xfrm>
          <a:prstGeom prst="rect">
            <a:avLst/>
          </a:prstGeom>
        </p:spPr>
        <p:txBody>
          <a:bodyPr vert="horz" lIns="91440" tIns="45720" rIns="91440" bIns="45720" rtlCol="0" anchor="ctr"/>
          <a:lstStyle>
            <a:lvl1pPr algn="l">
              <a:defRPr sz="1000" b="1">
                <a:solidFill>
                  <a:schemeClr val="tx1"/>
                </a:solidFill>
                <a:latin typeface="Marianne" panose="02000000000000000000" pitchFamily="2" charset="0"/>
              </a:defRPr>
            </a:lvl1pPr>
          </a:lstStyle>
          <a:p>
            <a:fld id="{B858D49A-5A7A-574D-A0ED-52B5C1EFA876}" type="datetime1">
              <a:rPr lang="fr-FR" cap="all" smtClean="0"/>
              <a:pPr/>
              <a:t>28/07/2026</a:t>
            </a:fld>
            <a:endParaRPr lang="fr-FR" cap="all" dirty="0"/>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latin typeface="Marianne" panose="02000000000000000000" pitchFamily="2" charset="0"/>
              </a:defRPr>
            </a:lvl1pPr>
          </a:lstStyle>
          <a:p>
            <a:r>
              <a:rPr lang="fr-FR" dirty="0"/>
              <a:t>Direction générale de la santé</a:t>
            </a:r>
          </a:p>
        </p:txBody>
      </p:sp>
      <p:pic>
        <p:nvPicPr>
          <p:cNvPr id="5" name="Image 4">
            <a:extLst>
              <a:ext uri="{FF2B5EF4-FFF2-40B4-BE49-F238E27FC236}">
                <a16:creationId xmlns:a16="http://schemas.microsoft.com/office/drawing/2014/main" id="{6CA8F41A-FAC1-4BCF-813A-B2486051AF90}"/>
              </a:ext>
            </a:extLst>
          </p:cNvPr>
          <p:cNvPicPr>
            <a:picLocks noChangeAspect="1"/>
          </p:cNvPicPr>
          <p:nvPr userDrawn="1"/>
        </p:nvPicPr>
        <p:blipFill>
          <a:blip r:embed="rId12"/>
          <a:stretch>
            <a:fillRect/>
          </a:stretch>
        </p:blipFill>
        <p:spPr>
          <a:xfrm>
            <a:off x="335360" y="97652"/>
            <a:ext cx="2400267" cy="1157917"/>
          </a:xfrm>
          <a:prstGeom prst="rect">
            <a:avLst/>
          </a:prstGeom>
        </p:spPr>
      </p:pic>
    </p:spTree>
    <p:extLst>
      <p:ext uri="{BB962C8B-B14F-4D97-AF65-F5344CB8AC3E}">
        <p14:creationId xmlns:p14="http://schemas.microsoft.com/office/powerpoint/2010/main" val="13588182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p:txStyles>
    <p:titleStyle>
      <a:lvl1pPr marL="19050" indent="0" algn="l" defTabSz="1219170" rtl="0" eaLnBrk="1" latinLnBrk="0" hangingPunct="1">
        <a:lnSpc>
          <a:spcPct val="90000"/>
        </a:lnSpc>
        <a:spcBef>
          <a:spcPct val="0"/>
        </a:spcBef>
        <a:buNone/>
        <a:tabLst/>
        <a:defRPr sz="3333" b="1" kern="1200">
          <a:solidFill>
            <a:schemeClr val="tx1"/>
          </a:solidFill>
          <a:latin typeface="Marianne" panose="02000000000000000000" pitchFamily="2" charset="0"/>
          <a:ea typeface="+mj-ea"/>
          <a:cs typeface="+mj-cs"/>
        </a:defRPr>
      </a:lvl1pPr>
    </p:titleStyle>
    <p:bodyStyle>
      <a:lvl1pPr marL="122764" indent="0" algn="l" defTabSz="1219170" rtl="0" eaLnBrk="1" latinLnBrk="0" hangingPunct="1">
        <a:lnSpc>
          <a:spcPct val="100000"/>
        </a:lnSpc>
        <a:spcBef>
          <a:spcPts val="0"/>
        </a:spcBef>
        <a:spcAft>
          <a:spcPts val="667"/>
        </a:spcAft>
        <a:buFont typeface="Arial" pitchFamily="34" charset="0"/>
        <a:buNone/>
        <a:tabLst/>
        <a:defRPr sz="1867" b="0" kern="1200">
          <a:solidFill>
            <a:schemeClr val="tx1"/>
          </a:solidFill>
          <a:latin typeface="Marianne" panose="02000000000000000000" pitchFamily="2" charset="0"/>
          <a:ea typeface="+mn-ea"/>
          <a:cs typeface="+mn-cs"/>
        </a:defRPr>
      </a:lvl1pPr>
      <a:lvl2pPr marL="468588" indent="-228594" algn="l" defTabSz="1219170" rtl="0" eaLnBrk="1" latinLnBrk="0" hangingPunct="1">
        <a:lnSpc>
          <a:spcPct val="100000"/>
        </a:lnSpc>
        <a:spcBef>
          <a:spcPts val="800"/>
        </a:spcBef>
        <a:spcAft>
          <a:spcPts val="800"/>
        </a:spcAft>
        <a:buSzPct val="100000"/>
        <a:buFont typeface="Arial" panose="020B0604020202020204" pitchFamily="34" charset="0"/>
        <a:buChar char="•"/>
        <a:defRPr sz="1600" kern="1200">
          <a:solidFill>
            <a:schemeClr val="tx1"/>
          </a:solidFill>
          <a:latin typeface="Marianne" panose="02000000000000000000" pitchFamily="2" charset="0"/>
          <a:ea typeface="+mn-ea"/>
          <a:cs typeface="+mn-cs"/>
        </a:defRPr>
      </a:lvl2pPr>
      <a:lvl3pPr marL="708582" indent="-228594" algn="l" defTabSz="1219170" rtl="0" eaLnBrk="1" latinLnBrk="0" hangingPunct="1">
        <a:lnSpc>
          <a:spcPct val="100000"/>
        </a:lnSpc>
        <a:spcBef>
          <a:spcPts val="133"/>
        </a:spcBef>
        <a:spcAft>
          <a:spcPts val="133"/>
        </a:spcAft>
        <a:buSzPct val="100000"/>
        <a:buFont typeface="Wingdings" pitchFamily="2" charset="2"/>
        <a:buChar char="§"/>
        <a:defRPr sz="1333" kern="1200">
          <a:solidFill>
            <a:schemeClr val="tx1"/>
          </a:solidFill>
          <a:latin typeface="Marianne" panose="02000000000000000000" pitchFamily="2" charset="0"/>
          <a:ea typeface="+mn-ea"/>
          <a:cs typeface="+mn-cs"/>
        </a:defRPr>
      </a:lvl3pPr>
      <a:lvl4pPr marL="948576" indent="-228594" algn="l" defTabSz="1219170" rtl="0" eaLnBrk="1" latinLnBrk="0" hangingPunct="1">
        <a:lnSpc>
          <a:spcPct val="100000"/>
        </a:lnSpc>
        <a:spcBef>
          <a:spcPts val="133"/>
        </a:spcBef>
        <a:spcAft>
          <a:spcPts val="133"/>
        </a:spcAft>
        <a:buSzPct val="100000"/>
        <a:buFont typeface="Arial" panose="020B0604020202020204" pitchFamily="34" charset="0"/>
        <a:buChar char="•"/>
        <a:defRPr sz="1067" kern="1200">
          <a:solidFill>
            <a:schemeClr val="tx1"/>
          </a:solidFill>
          <a:latin typeface="Marianne" panose="02000000000000000000" pitchFamily="2" charset="0"/>
          <a:ea typeface="+mn-ea"/>
          <a:cs typeface="+mn-cs"/>
        </a:defRPr>
      </a:lvl4pPr>
      <a:lvl5pPr marL="1236569" indent="-228594" algn="l" defTabSz="1219170" rtl="0" eaLnBrk="1" latinLnBrk="0" hangingPunct="1">
        <a:lnSpc>
          <a:spcPct val="100000"/>
        </a:lnSpc>
        <a:spcBef>
          <a:spcPts val="133"/>
        </a:spcBef>
        <a:spcAft>
          <a:spcPts val="133"/>
        </a:spcAft>
        <a:buSzPct val="100000"/>
        <a:buFont typeface="Wingdings" pitchFamily="2" charset="2"/>
        <a:buChar char="§"/>
        <a:defRPr sz="933" kern="1200">
          <a:solidFill>
            <a:schemeClr val="tx1"/>
          </a:solidFill>
          <a:latin typeface="Marianne" panose="02000000000000000000" pitchFamily="2"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267093" indent="0" algn="l" defTabSz="1219170" rtl="0" eaLnBrk="1" latinLnBrk="0" hangingPunct="1">
        <a:spcBef>
          <a:spcPct val="20000"/>
        </a:spcBef>
        <a:buFont typeface="Arial"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370D9B1-961E-DF6E-EEA9-014BD243E8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4B1AD31-CB10-FB7D-BA9E-7BBE02C429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AB94ED8-D017-D4CC-E783-41D0585430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E2530C-0819-4B52-BA4C-7DD83D29D4BD}"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2BCFFEFD-2A63-5FD0-6136-4F79B98698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DD109F5-36DC-94A5-AEC5-B4A5278E60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9EC2CB5-B277-4C3F-A4FD-E1F841D0AF98}" type="slidenum">
              <a:rPr lang="fr-FR" smtClean="0"/>
              <a:t>‹N°›</a:t>
            </a:fld>
            <a:endParaRPr lang="fr-FR"/>
          </a:p>
        </p:txBody>
      </p:sp>
    </p:spTree>
    <p:extLst>
      <p:ext uri="{BB962C8B-B14F-4D97-AF65-F5344CB8AC3E}">
        <p14:creationId xmlns:p14="http://schemas.microsoft.com/office/powerpoint/2010/main" val="345649268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defTabSz="1219170"/>
            <a:fld id="{4EA19884-7A29-DC4E-9311-A62E54788E52}" type="datetime1">
              <a:rPr lang="fr-FR">
                <a:solidFill>
                  <a:srgbClr val="000000">
                    <a:alpha val="0"/>
                  </a:srgbClr>
                </a:solidFill>
              </a:rPr>
              <a:pPr defTabSz="1219170"/>
              <a:t>28/07/2026</a:t>
            </a:fld>
            <a:endParaRPr lang="fr-FR" dirty="0">
              <a:solidFill>
                <a:srgbClr val="000000">
                  <a:alpha val="0"/>
                </a:srgbClr>
              </a:solidFill>
            </a:endParaRPr>
          </a:p>
        </p:txBody>
      </p:sp>
      <p:sp>
        <p:nvSpPr>
          <p:cNvPr id="3" name="Espace réservé du pied de page 2"/>
          <p:cNvSpPr>
            <a:spLocks noGrp="1"/>
          </p:cNvSpPr>
          <p:nvPr>
            <p:ph type="ftr" sz="quarter" idx="11"/>
          </p:nvPr>
        </p:nvSpPr>
        <p:spPr/>
        <p:txBody>
          <a:bodyPr/>
          <a:lstStyle/>
          <a:p>
            <a:pPr defTabSz="1219170"/>
            <a:r>
              <a:rPr lang="fr-FR" dirty="0">
                <a:solidFill>
                  <a:srgbClr val="000000"/>
                </a:solidFill>
              </a:rPr>
              <a:t>Direction générale</a:t>
            </a:r>
          </a:p>
          <a:p>
            <a:pPr defTabSz="1219170"/>
            <a:r>
              <a:rPr lang="fr-FR" dirty="0">
                <a:solidFill>
                  <a:srgbClr val="000000"/>
                </a:solidFill>
              </a:rPr>
              <a:t>de la santé</a:t>
            </a:r>
          </a:p>
        </p:txBody>
      </p:sp>
      <p:sp>
        <p:nvSpPr>
          <p:cNvPr id="4" name="Espace réservé du numéro de diapositive 3"/>
          <p:cNvSpPr>
            <a:spLocks noGrp="1"/>
          </p:cNvSpPr>
          <p:nvPr>
            <p:ph type="sldNum" sz="quarter" idx="12"/>
          </p:nvPr>
        </p:nvSpPr>
        <p:spPr/>
        <p:txBody>
          <a:bodyPr/>
          <a:lstStyle/>
          <a:p>
            <a:pPr defTabSz="1219170"/>
            <a:fld id="{10C140CD-8AED-46FF-A9A2-77308F3F39AE}" type="slidenum">
              <a:rPr lang="fr-FR">
                <a:solidFill>
                  <a:srgbClr val="000000">
                    <a:alpha val="0"/>
                  </a:srgbClr>
                </a:solidFill>
              </a:rPr>
              <a:pPr defTabSz="1219170"/>
              <a:t>1</a:t>
            </a:fld>
            <a:endParaRPr lang="fr-FR" dirty="0">
              <a:solidFill>
                <a:srgbClr val="000000">
                  <a:alpha val="0"/>
                </a:srgbClr>
              </a:solidFill>
            </a:endParaRPr>
          </a:p>
        </p:txBody>
      </p:sp>
      <p:sp>
        <p:nvSpPr>
          <p:cNvPr id="5" name="Titre 4"/>
          <p:cNvSpPr>
            <a:spLocks noGrp="1"/>
          </p:cNvSpPr>
          <p:nvPr>
            <p:ph type="title"/>
          </p:nvPr>
        </p:nvSpPr>
        <p:spPr/>
        <p:txBody>
          <a:bodyPr/>
          <a:lstStyle/>
          <a:p>
            <a:endParaRPr lang="fr-FR" dirty="0"/>
          </a:p>
        </p:txBody>
      </p:sp>
      <p:sp>
        <p:nvSpPr>
          <p:cNvPr id="6" name="ZoneTexte 5">
            <a:extLst>
              <a:ext uri="{FF2B5EF4-FFF2-40B4-BE49-F238E27FC236}">
                <a16:creationId xmlns:a16="http://schemas.microsoft.com/office/drawing/2014/main" id="{C445DB7C-A47E-C8C6-1839-E550B1D3CF40}"/>
              </a:ext>
            </a:extLst>
          </p:cNvPr>
          <p:cNvSpPr txBox="1"/>
          <p:nvPr/>
        </p:nvSpPr>
        <p:spPr>
          <a:xfrm>
            <a:off x="1295467" y="2444115"/>
            <a:ext cx="9601067" cy="1938992"/>
          </a:xfrm>
          <a:prstGeom prst="rect">
            <a:avLst/>
          </a:prstGeom>
          <a:noFill/>
          <a:ln>
            <a:solidFill>
              <a:schemeClr val="accent1"/>
            </a:solidFill>
          </a:ln>
        </p:spPr>
        <p:txBody>
          <a:bodyPr wrap="square" rtlCol="0">
            <a:spAutoFit/>
          </a:bodyPr>
          <a:lstStyle/>
          <a:p>
            <a:pPr algn="ctr"/>
            <a:r>
              <a:rPr lang="fr-FR" sz="2400" b="1" dirty="0"/>
              <a:t>Evaluation des pratiques non conventionnelles en santé :</a:t>
            </a:r>
          </a:p>
          <a:p>
            <a:pPr algn="ctr"/>
            <a:endParaRPr lang="fr-FR" sz="2400" dirty="0"/>
          </a:p>
          <a:p>
            <a:pPr algn="ctr"/>
            <a:r>
              <a:rPr lang="fr-FR" sz="2400" dirty="0"/>
              <a:t>Recommandations pour le respect des exigences juridiques, méthodologiques et éthiques </a:t>
            </a:r>
          </a:p>
          <a:p>
            <a:pPr algn="ctr"/>
            <a:r>
              <a:rPr lang="fr-FR" sz="2400" b="1" dirty="0"/>
              <a:t>		</a:t>
            </a:r>
          </a:p>
        </p:txBody>
      </p:sp>
      <p:sp>
        <p:nvSpPr>
          <p:cNvPr id="7" name="ZoneTexte 6">
            <a:extLst>
              <a:ext uri="{FF2B5EF4-FFF2-40B4-BE49-F238E27FC236}">
                <a16:creationId xmlns:a16="http://schemas.microsoft.com/office/drawing/2014/main" id="{828ABAE0-D10D-739D-D70A-AD92A5179262}"/>
              </a:ext>
            </a:extLst>
          </p:cNvPr>
          <p:cNvSpPr txBox="1"/>
          <p:nvPr/>
        </p:nvSpPr>
        <p:spPr>
          <a:xfrm>
            <a:off x="7228936" y="5615796"/>
            <a:ext cx="4701396" cy="369332"/>
          </a:xfrm>
          <a:prstGeom prst="rect">
            <a:avLst/>
          </a:prstGeom>
          <a:noFill/>
        </p:spPr>
        <p:txBody>
          <a:bodyPr wrap="square" rtlCol="0">
            <a:spAutoFit/>
          </a:bodyPr>
          <a:lstStyle/>
          <a:p>
            <a:pPr algn="r"/>
            <a:r>
              <a:rPr lang="fr-FR" b="1" dirty="0"/>
              <a:t>Congrès de la CNCP juin 2026</a:t>
            </a:r>
            <a:endParaRPr lang="fr-FR" dirty="0"/>
          </a:p>
        </p:txBody>
      </p:sp>
    </p:spTree>
    <p:extLst>
      <p:ext uri="{BB962C8B-B14F-4D97-AF65-F5344CB8AC3E}">
        <p14:creationId xmlns:p14="http://schemas.microsoft.com/office/powerpoint/2010/main" val="3093683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F619BD9-BE84-43E0-9ABF-E4883D9C5446}"/>
              </a:ext>
            </a:extLst>
          </p:cNvPr>
          <p:cNvSpPr txBox="1">
            <a:spLocks/>
          </p:cNvSpPr>
          <p:nvPr/>
        </p:nvSpPr>
        <p:spPr>
          <a:xfrm>
            <a:off x="1018190" y="1765009"/>
            <a:ext cx="11173809" cy="427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Bef>
                <a:spcPts val="0"/>
              </a:spcBef>
              <a:buNone/>
              <a:tabLst>
                <a:tab pos="4691263" algn="l"/>
              </a:tabLst>
            </a:pPr>
            <a:r>
              <a:rPr lang="fr-FR" sz="1200" dirty="0">
                <a:latin typeface="+mj-lt"/>
                <a:ea typeface="Times New Roman" panose="02020603050405020304" pitchFamily="18" charset="0"/>
              </a:rPr>
              <a:t>Parmi les suivantes, sélectionnez dans la liste ci-dessous les thérapies auxquelles vous avez déjà eu recours pour vous soigner ou recevoir des soins.</a:t>
            </a:r>
            <a:endParaRPr lang="fr-FR" sz="1200" dirty="0">
              <a:solidFill>
                <a:srgbClr val="000000"/>
              </a:solidFill>
              <a:latin typeface="+mj-lt"/>
              <a:ea typeface="Calibri" panose="020F0502020204030204" pitchFamily="34" charset="0"/>
              <a:cs typeface="Calibri Light" panose="020F0302020204030204" pitchFamily="34" charset="0"/>
            </a:endParaRPr>
          </a:p>
        </p:txBody>
      </p:sp>
      <p:sp>
        <p:nvSpPr>
          <p:cNvPr id="11" name="Espace réservé du texte 1">
            <a:extLst>
              <a:ext uri="{FF2B5EF4-FFF2-40B4-BE49-F238E27FC236}">
                <a16:creationId xmlns:a16="http://schemas.microsoft.com/office/drawing/2014/main" id="{DC305F7F-E429-4C4B-9FE7-B26EE0AB241D}"/>
              </a:ext>
            </a:extLst>
          </p:cNvPr>
          <p:cNvSpPr txBox="1">
            <a:spLocks/>
          </p:cNvSpPr>
          <p:nvPr/>
        </p:nvSpPr>
        <p:spPr>
          <a:xfrm>
            <a:off x="1023065" y="283840"/>
            <a:ext cx="11173809" cy="520029"/>
          </a:xfrm>
          <a:prstGeom prst="rect">
            <a:avLst/>
          </a:prstGeom>
        </p:spPr>
        <p:txBody>
          <a:bodyPr anchor="ctr"/>
          <a:lstStyle>
            <a:lvl1pPr marL="0" indent="0" algn="ctr" rtl="0" eaLnBrk="0" fontAlgn="base" hangingPunct="0">
              <a:spcBef>
                <a:spcPct val="20000"/>
              </a:spcBef>
              <a:spcAft>
                <a:spcPct val="0"/>
              </a:spcAft>
              <a:buFont typeface="Arial" charset="0"/>
              <a:buNone/>
              <a:defRPr sz="3600" b="1" kern="1200" baseline="0">
                <a:solidFill>
                  <a:srgbClr val="F9D74D"/>
                </a:solidFill>
                <a:latin typeface="+mj-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b" hangingPunct="1">
              <a:spcBef>
                <a:spcPts val="0"/>
              </a:spcBef>
              <a:spcAft>
                <a:spcPts val="0"/>
              </a:spcAft>
            </a:pPr>
            <a:r>
              <a:rPr lang="fr-FR" sz="2400" dirty="0">
                <a:latin typeface="Calibri Light" panose="020F0302020204030204" pitchFamily="34" charset="0"/>
                <a:cs typeface="Calibri Light" panose="020F0302020204030204" pitchFamily="34" charset="0"/>
              </a:rPr>
              <a:t>L’ostéopathie (46%), l’homéopathie (42%), les huiles essentielles (37%) et l’acupuncture (21%), thérapies alternatives </a:t>
            </a:r>
            <a:r>
              <a:rPr lang="fr-FR" sz="2400" dirty="0">
                <a:ea typeface="Times New Roman" panose="02020603050405020304" pitchFamily="18" charset="0"/>
              </a:rPr>
              <a:t>auxquelles les Français ont eu le plus recours</a:t>
            </a:r>
            <a:endParaRPr lang="fr-FR" sz="2400" dirty="0">
              <a:latin typeface="Calibri Light" panose="020F0302020204030204" pitchFamily="34" charset="0"/>
              <a:cs typeface="Calibri Light" panose="020F0302020204030204" pitchFamily="34" charset="0"/>
            </a:endParaRPr>
          </a:p>
        </p:txBody>
      </p:sp>
      <p:graphicFrame>
        <p:nvGraphicFramePr>
          <p:cNvPr id="6" name="Tableau 5">
            <a:extLst>
              <a:ext uri="{FF2B5EF4-FFF2-40B4-BE49-F238E27FC236}">
                <a16:creationId xmlns:a16="http://schemas.microsoft.com/office/drawing/2014/main" id="{95CD351E-872A-F415-AAFC-3EDBD54FA7EB}"/>
              </a:ext>
            </a:extLst>
          </p:cNvPr>
          <p:cNvGraphicFramePr>
            <a:graphicFrameLocks noGrp="1"/>
          </p:cNvGraphicFramePr>
          <p:nvPr/>
        </p:nvGraphicFramePr>
        <p:xfrm>
          <a:off x="2784287" y="2201071"/>
          <a:ext cx="8962393" cy="3748935"/>
        </p:xfrm>
        <a:graphic>
          <a:graphicData uri="http://schemas.openxmlformats.org/drawingml/2006/table">
            <a:tbl>
              <a:tblPr>
                <a:tableStyleId>{5C22544A-7EE6-4342-B048-85BDC9FD1C3A}</a:tableStyleId>
              </a:tblPr>
              <a:tblGrid>
                <a:gridCol w="2098736">
                  <a:extLst>
                    <a:ext uri="{9D8B030D-6E8A-4147-A177-3AD203B41FA5}">
                      <a16:colId xmlns:a16="http://schemas.microsoft.com/office/drawing/2014/main" val="298858881"/>
                    </a:ext>
                  </a:extLst>
                </a:gridCol>
                <a:gridCol w="920055">
                  <a:extLst>
                    <a:ext uri="{9D8B030D-6E8A-4147-A177-3AD203B41FA5}">
                      <a16:colId xmlns:a16="http://schemas.microsoft.com/office/drawing/2014/main" val="1026164127"/>
                    </a:ext>
                  </a:extLst>
                </a:gridCol>
                <a:gridCol w="2160125">
                  <a:extLst>
                    <a:ext uri="{9D8B030D-6E8A-4147-A177-3AD203B41FA5}">
                      <a16:colId xmlns:a16="http://schemas.microsoft.com/office/drawing/2014/main" val="1767106451"/>
                    </a:ext>
                  </a:extLst>
                </a:gridCol>
                <a:gridCol w="699807">
                  <a:extLst>
                    <a:ext uri="{9D8B030D-6E8A-4147-A177-3AD203B41FA5}">
                      <a16:colId xmlns:a16="http://schemas.microsoft.com/office/drawing/2014/main" val="3605388397"/>
                    </a:ext>
                  </a:extLst>
                </a:gridCol>
                <a:gridCol w="2305407">
                  <a:extLst>
                    <a:ext uri="{9D8B030D-6E8A-4147-A177-3AD203B41FA5}">
                      <a16:colId xmlns:a16="http://schemas.microsoft.com/office/drawing/2014/main" val="3033891416"/>
                    </a:ext>
                  </a:extLst>
                </a:gridCol>
                <a:gridCol w="778263">
                  <a:extLst>
                    <a:ext uri="{9D8B030D-6E8A-4147-A177-3AD203B41FA5}">
                      <a16:colId xmlns:a16="http://schemas.microsoft.com/office/drawing/2014/main" val="1924162938"/>
                    </a:ext>
                  </a:extLst>
                </a:gridCol>
              </a:tblGrid>
              <a:tr h="225177">
                <a:tc>
                  <a:txBody>
                    <a:bodyPr/>
                    <a:lstStyle/>
                    <a:p>
                      <a:pPr algn="r" fontAlgn="b"/>
                      <a:r>
                        <a:rPr lang="fr-FR" sz="1100" u="none" strike="noStrike" dirty="0">
                          <a:effectLst/>
                          <a:latin typeface="+mj-lt"/>
                        </a:rPr>
                        <a:t>L’ostéopathie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46%</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La prière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8%</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La sorcellerie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2%</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382586113"/>
                  </a:ext>
                </a:extLst>
              </a:tr>
              <a:tr h="225177">
                <a:tc>
                  <a:txBody>
                    <a:bodyPr/>
                    <a:lstStyle/>
                    <a:p>
                      <a:pPr algn="r" fontAlgn="b"/>
                      <a:r>
                        <a:rPr lang="fr-FR" sz="1100" u="none" strike="noStrike" dirty="0">
                          <a:effectLst/>
                          <a:latin typeface="+mj-lt"/>
                        </a:rPr>
                        <a:t>L’homéopathie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42%</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Le reiki</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6%</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La gemmothérapie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3465773454"/>
                  </a:ext>
                </a:extLst>
              </a:tr>
              <a:tr h="371280">
                <a:tc>
                  <a:txBody>
                    <a:bodyPr/>
                    <a:lstStyle/>
                    <a:p>
                      <a:pPr algn="r" fontAlgn="b"/>
                      <a:r>
                        <a:rPr lang="fr-FR" sz="1100" u="none" strike="noStrike" dirty="0">
                          <a:effectLst/>
                          <a:latin typeface="+mj-lt"/>
                        </a:rPr>
                        <a:t>Les huiles essentielles</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37%</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La médecine traditionnelle chinoise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6%</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Le chamanisme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86210942"/>
                  </a:ext>
                </a:extLst>
              </a:tr>
              <a:tr h="225177">
                <a:tc>
                  <a:txBody>
                    <a:bodyPr/>
                    <a:lstStyle/>
                    <a:p>
                      <a:pPr algn="r" fontAlgn="b"/>
                      <a:r>
                        <a:rPr lang="fr-FR" sz="1100" u="none" strike="noStrike" dirty="0">
                          <a:effectLst/>
                          <a:latin typeface="+mj-lt"/>
                        </a:rPr>
                        <a:t>L’acupuncture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21%</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La médecine des ventouses</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4%</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Le féminin sacré</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997916347"/>
                  </a:ext>
                </a:extLst>
              </a:tr>
              <a:tr h="225177">
                <a:tc>
                  <a:txBody>
                    <a:bodyPr/>
                    <a:lstStyle/>
                    <a:p>
                      <a:pPr algn="r" fontAlgn="b"/>
                      <a:r>
                        <a:rPr lang="fr-FR" sz="1100" u="none" strike="noStrike" dirty="0">
                          <a:effectLst/>
                          <a:latin typeface="+mj-lt"/>
                        </a:rPr>
                        <a:t>Le magnétisme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16%</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Le shiatsu</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4%</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Le crudivorisme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3353395160"/>
                  </a:ext>
                </a:extLst>
              </a:tr>
              <a:tr h="225177">
                <a:tc>
                  <a:txBody>
                    <a:bodyPr/>
                    <a:lstStyle/>
                    <a:p>
                      <a:pPr algn="r" fontAlgn="b"/>
                      <a:r>
                        <a:rPr lang="fr-FR" sz="1100" u="none" strike="noStrike" dirty="0">
                          <a:effectLst/>
                          <a:latin typeface="+mj-lt"/>
                        </a:rPr>
                        <a:t>La sophrologie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15%</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L’étiopathie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4%</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L’instinctothérapie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409444354"/>
                  </a:ext>
                </a:extLst>
              </a:tr>
              <a:tr h="225177">
                <a:tc>
                  <a:txBody>
                    <a:bodyPr/>
                    <a:lstStyle/>
                    <a:p>
                      <a:pPr algn="r" fontAlgn="b"/>
                      <a:r>
                        <a:rPr lang="fr-FR" sz="1100" u="none" strike="noStrike" dirty="0">
                          <a:effectLst/>
                          <a:latin typeface="+mj-lt"/>
                        </a:rPr>
                        <a:t>L’hypnose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15%</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La lithothérapie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dirty="0">
                          <a:solidFill>
                            <a:schemeClr val="bg1"/>
                          </a:solidFill>
                          <a:effectLst/>
                          <a:latin typeface="+mj-lt"/>
                        </a:rPr>
                        <a:t>4%</a:t>
                      </a:r>
                      <a:endParaRPr lang="fr-FR" sz="1100" b="0" i="0" u="none" strike="noStrike" dirty="0">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dirty="0">
                          <a:effectLst/>
                          <a:latin typeface="+mj-lt"/>
                        </a:rPr>
                        <a:t>Le </a:t>
                      </a:r>
                      <a:r>
                        <a:rPr lang="fr-FR" sz="1100" u="none" strike="noStrike" dirty="0" err="1">
                          <a:effectLst/>
                          <a:latin typeface="+mj-lt"/>
                        </a:rPr>
                        <a:t>respirianisme</a:t>
                      </a:r>
                      <a:endParaRPr lang="fr-FR" sz="1100" b="0" i="0" u="none" strike="noStrike" dirty="0">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92821752"/>
                  </a:ext>
                </a:extLst>
              </a:tr>
              <a:tr h="225177">
                <a:tc>
                  <a:txBody>
                    <a:bodyPr/>
                    <a:lstStyle/>
                    <a:p>
                      <a:pPr algn="r" fontAlgn="b"/>
                      <a:r>
                        <a:rPr lang="fr-FR" sz="1100" u="none" strike="noStrike">
                          <a:effectLst/>
                          <a:latin typeface="+mj-lt"/>
                        </a:rPr>
                        <a:t>La méditation</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14%</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Le pendule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4%</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méthode Access Bars</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779367307"/>
                  </a:ext>
                </a:extLst>
              </a:tr>
              <a:tr h="225177">
                <a:tc>
                  <a:txBody>
                    <a:bodyPr/>
                    <a:lstStyle/>
                    <a:p>
                      <a:pPr algn="r" fontAlgn="b"/>
                      <a:r>
                        <a:rPr lang="fr-FR" sz="1100" u="none" strike="noStrike">
                          <a:effectLst/>
                          <a:latin typeface="+mj-lt"/>
                        </a:rPr>
                        <a:t>Les Fleurs de Bach</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13%</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Le végétarisme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3%</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médecine anthroposophique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4127631464"/>
                  </a:ext>
                </a:extLst>
              </a:tr>
              <a:tr h="225177">
                <a:tc>
                  <a:txBody>
                    <a:bodyPr/>
                    <a:lstStyle/>
                    <a:p>
                      <a:pPr algn="r" fontAlgn="b"/>
                      <a:r>
                        <a:rPr lang="fr-FR" sz="1100" u="none" strike="noStrike">
                          <a:effectLst/>
                          <a:latin typeface="+mj-lt"/>
                        </a:rPr>
                        <a:t>Le yoga</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13%</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chiropraxie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3%</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médecine prophétique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3929148442"/>
                  </a:ext>
                </a:extLst>
              </a:tr>
              <a:tr h="225177">
                <a:tc>
                  <a:txBody>
                    <a:bodyPr/>
                    <a:lstStyle/>
                    <a:p>
                      <a:pPr algn="r" fontAlgn="b"/>
                      <a:r>
                        <a:rPr lang="fr-FR" sz="1100" u="none" strike="noStrike">
                          <a:effectLst/>
                          <a:latin typeface="+mj-lt"/>
                        </a:rPr>
                        <a:t>La naturopathie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médecine ayurvédique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3%</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L’agapéthérapie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2108545310"/>
                  </a:ext>
                </a:extLst>
              </a:tr>
              <a:tr h="225177">
                <a:tc>
                  <a:txBody>
                    <a:bodyPr/>
                    <a:lstStyle/>
                    <a:p>
                      <a:pPr algn="r" fontAlgn="b"/>
                      <a:r>
                        <a:rPr lang="fr-FR" sz="1100" u="none" strike="noStrike">
                          <a:effectLst/>
                          <a:latin typeface="+mj-lt"/>
                        </a:rPr>
                        <a:t>La phytothérapie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Le végétalisme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2%</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L’ennéagramme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3145032594"/>
                  </a:ext>
                </a:extLst>
              </a:tr>
              <a:tr h="225177">
                <a:tc>
                  <a:txBody>
                    <a:bodyPr/>
                    <a:lstStyle/>
                    <a:p>
                      <a:pPr algn="r" fontAlgn="b"/>
                      <a:r>
                        <a:rPr lang="fr-FR" sz="1100" u="none" strike="noStrike">
                          <a:effectLst/>
                          <a:latin typeface="+mj-lt"/>
                        </a:rPr>
                        <a:t>La réflexologie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10%</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Le qi gong</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2%</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méthode Hamer</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98067061"/>
                  </a:ext>
                </a:extLst>
              </a:tr>
              <a:tr h="225177">
                <a:tc>
                  <a:txBody>
                    <a:bodyPr/>
                    <a:lstStyle/>
                    <a:p>
                      <a:pPr algn="r" fontAlgn="b"/>
                      <a:r>
                        <a:rPr lang="fr-FR" sz="1100" u="none" strike="noStrike">
                          <a:effectLst/>
                          <a:latin typeface="+mj-lt"/>
                        </a:rPr>
                        <a:t>La kinésiologie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10%</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macrobiotique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2%</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L’exorcisme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0%</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2362147198"/>
                  </a:ext>
                </a:extLst>
              </a:tr>
              <a:tr h="225177">
                <a:tc>
                  <a:txBody>
                    <a:bodyPr/>
                    <a:lstStyle/>
                    <a:p>
                      <a:pPr algn="r" fontAlgn="b"/>
                      <a:r>
                        <a:rPr lang="fr-FR" sz="1100" u="none" strike="noStrike">
                          <a:effectLst/>
                          <a:latin typeface="+mj-lt"/>
                        </a:rPr>
                        <a:t>La détox alimentaire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9%</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fasciathérapie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2%</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100" b="0" i="0" u="none" strike="noStrike">
                        <a:solidFill>
                          <a:srgbClr val="000000"/>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78377989"/>
                  </a:ext>
                </a:extLst>
              </a:tr>
              <a:tr h="225177">
                <a:tc>
                  <a:txBody>
                    <a:bodyPr/>
                    <a:lstStyle/>
                    <a:p>
                      <a:pPr algn="r" fontAlgn="b"/>
                      <a:r>
                        <a:rPr lang="fr-FR" sz="1100" u="none" strike="noStrike">
                          <a:effectLst/>
                          <a:latin typeface="+mj-lt"/>
                        </a:rPr>
                        <a:t>Le jeûne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9%</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r>
                        <a:rPr lang="fr-FR" sz="1100" u="none" strike="noStrike">
                          <a:effectLst/>
                          <a:latin typeface="+mj-lt"/>
                        </a:rPr>
                        <a:t>La psychogénéalogie</a:t>
                      </a:r>
                      <a:endParaRPr lang="fr-FR" sz="1100" b="0" i="0" u="none" strike="noStrike">
                        <a:solidFill>
                          <a:srgbClr val="000000"/>
                        </a:solidFill>
                        <a:effectLst/>
                        <a:latin typeface="+mj-lt"/>
                      </a:endParaRPr>
                    </a:p>
                  </a:txBody>
                  <a:tcPr marL="36000" marR="108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100" u="none" strike="noStrike">
                          <a:solidFill>
                            <a:schemeClr val="bg1"/>
                          </a:solidFill>
                          <a:effectLst/>
                          <a:latin typeface="+mj-lt"/>
                        </a:rPr>
                        <a:t>2%</a:t>
                      </a:r>
                      <a:endParaRPr lang="fr-FR" sz="1100" b="0" i="0" u="none" strike="noStrike">
                        <a:solidFill>
                          <a:schemeClr val="bg1"/>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gn="r" fontAlgn="b"/>
                      <a:endParaRPr lang="fr-FR" sz="1100" b="0" i="0" u="none" strike="noStrike">
                        <a:solidFill>
                          <a:srgbClr val="000000"/>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100" b="0" i="0" u="none" strike="noStrike">
                        <a:solidFill>
                          <a:srgbClr val="000000"/>
                        </a:solidFill>
                        <a:effectLst/>
                        <a:latin typeface="+mj-lt"/>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516156"/>
                  </a:ext>
                </a:extLst>
              </a:tr>
            </a:tbl>
          </a:graphicData>
        </a:graphic>
      </p:graphicFrame>
      <p:sp>
        <p:nvSpPr>
          <p:cNvPr id="5" name="ZoneTexte 4">
            <a:extLst>
              <a:ext uri="{FF2B5EF4-FFF2-40B4-BE49-F238E27FC236}">
                <a16:creationId xmlns:a16="http://schemas.microsoft.com/office/drawing/2014/main" id="{C5CFE741-6666-DD18-4B2F-FB58E8A48FC2}"/>
              </a:ext>
            </a:extLst>
          </p:cNvPr>
          <p:cNvSpPr txBox="1"/>
          <p:nvPr/>
        </p:nvSpPr>
        <p:spPr>
          <a:xfrm>
            <a:off x="379378" y="2192195"/>
            <a:ext cx="3205652" cy="738664"/>
          </a:xfrm>
          <a:prstGeom prst="rect">
            <a:avLst/>
          </a:prstGeom>
          <a:noFill/>
        </p:spPr>
        <p:txBody>
          <a:bodyPr wrap="square" rtlCol="0">
            <a:spAutoFit/>
          </a:bodyPr>
          <a:lstStyle/>
          <a:p>
            <a:r>
              <a:rPr lang="fr-FR" sz="1400" b="1" cap="all">
                <a:solidFill>
                  <a:srgbClr val="002060"/>
                </a:solidFill>
                <a:latin typeface="+mj-lt"/>
              </a:rPr>
              <a:t>Expérimentation de chaque thérapie alternative par les Français</a:t>
            </a:r>
          </a:p>
        </p:txBody>
      </p:sp>
      <p:sp>
        <p:nvSpPr>
          <p:cNvPr id="2" name="ZoneTexte 1">
            <a:extLst>
              <a:ext uri="{FF2B5EF4-FFF2-40B4-BE49-F238E27FC236}">
                <a16:creationId xmlns:a16="http://schemas.microsoft.com/office/drawing/2014/main" id="{268169D4-10DF-10FD-0023-EEFA87DDB360}"/>
              </a:ext>
            </a:extLst>
          </p:cNvPr>
          <p:cNvSpPr txBox="1"/>
          <p:nvPr/>
        </p:nvSpPr>
        <p:spPr>
          <a:xfrm>
            <a:off x="437433" y="3014577"/>
            <a:ext cx="2378337" cy="1169551"/>
          </a:xfrm>
          <a:prstGeom prst="rect">
            <a:avLst/>
          </a:prstGeom>
          <a:noFill/>
          <a:ln>
            <a:solidFill>
              <a:srgbClr val="171F5D"/>
            </a:solidFill>
          </a:ln>
        </p:spPr>
        <p:txBody>
          <a:bodyPr wrap="square" rtlCol="0">
            <a:spAutoFit/>
          </a:bodyPr>
          <a:lstStyle/>
          <a:p>
            <a:pPr algn="ctr"/>
            <a:r>
              <a:rPr lang="fr-FR" sz="1400">
                <a:solidFill>
                  <a:srgbClr val="171F5D"/>
                </a:solidFill>
                <a:latin typeface="+mj-lt"/>
              </a:rPr>
              <a:t>Au global, 89% des Français ont déjà eu recours à l’une de ces thérapies alternatives pour se soigner</a:t>
            </a:r>
          </a:p>
        </p:txBody>
      </p:sp>
      <p:sp>
        <p:nvSpPr>
          <p:cNvPr id="3" name="ZoneTexte 2">
            <a:extLst>
              <a:ext uri="{FF2B5EF4-FFF2-40B4-BE49-F238E27FC236}">
                <a16:creationId xmlns:a16="http://schemas.microsoft.com/office/drawing/2014/main" id="{903EB3AE-A970-8CED-3B9C-CE18DC8012CF}"/>
              </a:ext>
            </a:extLst>
          </p:cNvPr>
          <p:cNvSpPr txBox="1"/>
          <p:nvPr/>
        </p:nvSpPr>
        <p:spPr>
          <a:xfrm>
            <a:off x="9368341" y="5461215"/>
            <a:ext cx="2378337" cy="461665"/>
          </a:xfrm>
          <a:prstGeom prst="rect">
            <a:avLst/>
          </a:prstGeom>
          <a:noFill/>
          <a:ln>
            <a:solidFill>
              <a:srgbClr val="171F5D"/>
            </a:solidFill>
          </a:ln>
        </p:spPr>
        <p:txBody>
          <a:bodyPr wrap="square" rtlCol="0">
            <a:spAutoFit/>
          </a:bodyPr>
          <a:lstStyle/>
          <a:p>
            <a:pPr algn="ctr"/>
            <a:r>
              <a:rPr lang="fr-FR" sz="1200">
                <a:solidFill>
                  <a:srgbClr val="171F5D"/>
                </a:solidFill>
                <a:latin typeface="+mj-lt"/>
              </a:rPr>
              <a:t>Aucune de ces thérapies alternatives : 11%</a:t>
            </a:r>
          </a:p>
        </p:txBody>
      </p:sp>
    </p:spTree>
    <p:extLst>
      <p:ext uri="{BB962C8B-B14F-4D97-AF65-F5344CB8AC3E}">
        <p14:creationId xmlns:p14="http://schemas.microsoft.com/office/powerpoint/2010/main" val="3308730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1A288-751E-5B27-88A4-56B568DB5E8A}"/>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C02EE3A0-ED5D-F82D-7344-73D7F5FBA92B}"/>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090BBC63-AA4A-93E5-9502-5160DB6EF122}"/>
              </a:ext>
            </a:extLst>
          </p:cNvPr>
          <p:cNvSpPr>
            <a:spLocks noGrp="1"/>
          </p:cNvSpPr>
          <p:nvPr>
            <p:ph type="sldNum" sz="quarter" idx="4"/>
          </p:nvPr>
        </p:nvSpPr>
        <p:spPr/>
        <p:txBody>
          <a:bodyPr/>
          <a:lstStyle/>
          <a:p>
            <a:fld id="{733122C9-A0B9-462F-8757-0847AD287B63}" type="slidenum">
              <a:rPr lang="fr-FR" smtClean="0"/>
              <a:pPr/>
              <a:t>11</a:t>
            </a:fld>
            <a:endParaRPr lang="fr-FR" dirty="0"/>
          </a:p>
        </p:txBody>
      </p:sp>
      <p:sp>
        <p:nvSpPr>
          <p:cNvPr id="5" name="Espace réservé du pied de page 4">
            <a:extLst>
              <a:ext uri="{FF2B5EF4-FFF2-40B4-BE49-F238E27FC236}">
                <a16:creationId xmlns:a16="http://schemas.microsoft.com/office/drawing/2014/main" id="{9A69ADFB-006D-BA9A-A447-9BA9AE8DB512}"/>
              </a:ext>
            </a:extLst>
          </p:cNvPr>
          <p:cNvSpPr>
            <a:spLocks noGrp="1"/>
          </p:cNvSpPr>
          <p:nvPr>
            <p:ph type="ftr" sz="quarter" idx="3"/>
          </p:nvPr>
        </p:nvSpPr>
        <p:spPr/>
        <p:txBody>
          <a:bodyPr/>
          <a:lstStyle/>
          <a:p>
            <a:r>
              <a:rPr lang="fr-FR"/>
              <a:t>Direction générale de la santé</a:t>
            </a:r>
            <a:endParaRPr lang="fr-FR" dirty="0"/>
          </a:p>
        </p:txBody>
      </p:sp>
      <p:sp>
        <p:nvSpPr>
          <p:cNvPr id="7" name="Titre 4">
            <a:extLst>
              <a:ext uri="{FF2B5EF4-FFF2-40B4-BE49-F238E27FC236}">
                <a16:creationId xmlns:a16="http://schemas.microsoft.com/office/drawing/2014/main" id="{A5652826-509E-5990-B60B-3CA9AAACF810}"/>
              </a:ext>
            </a:extLst>
          </p:cNvPr>
          <p:cNvSpPr txBox="1">
            <a:spLocks/>
          </p:cNvSpPr>
          <p:nvPr/>
        </p:nvSpPr>
        <p:spPr>
          <a:xfrm>
            <a:off x="353850" y="1648687"/>
            <a:ext cx="11339261" cy="461159"/>
          </a:xfrm>
          <a:prstGeom prst="rect">
            <a:avLst/>
          </a:prstGeom>
        </p:spPr>
        <p:txBody>
          <a:bodyPr>
            <a:noAutofit/>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800" dirty="0"/>
              <a:t>Les recommandations élaborées portent sur plusieurs thématiques : </a:t>
            </a:r>
          </a:p>
          <a:p>
            <a:endParaRPr lang="fr-FR" sz="2800" dirty="0"/>
          </a:p>
          <a:p>
            <a:r>
              <a:rPr lang="fr-FR" sz="1400" dirty="0"/>
              <a:t>Un groupe de travail piloté par la DGS : des représentants des CPP, du monde de la recherche ou des pratiques non conventionnelles en santé.  Grand merci à tous pour le travail accompli ! </a:t>
            </a:r>
            <a:r>
              <a:rPr lang="fr-FR" sz="1400" dirty="0">
                <a:sym typeface="Wingdings" panose="05000000000000000000" pitchFamily="2" charset="2"/>
              </a:rPr>
              <a:t></a:t>
            </a:r>
          </a:p>
          <a:p>
            <a:endParaRPr lang="fr-FR" sz="1400" dirty="0">
              <a:sym typeface="Wingdings" panose="05000000000000000000" pitchFamily="2" charset="2"/>
            </a:endParaRPr>
          </a:p>
          <a:p>
            <a:endParaRPr lang="fr-FR" sz="1400" dirty="0"/>
          </a:p>
          <a:p>
            <a:endParaRPr lang="fr-FR" sz="1400" dirty="0"/>
          </a:p>
          <a:p>
            <a:endParaRPr lang="fr-FR" sz="1400" b="0" dirty="0"/>
          </a:p>
          <a:p>
            <a:pPr marL="471488" indent="-457200">
              <a:buFont typeface="Wingdings" panose="05000000000000000000" pitchFamily="2" charset="2"/>
              <a:buChar char="§"/>
            </a:pPr>
            <a:r>
              <a:rPr lang="fr-FR" sz="1600" b="0" dirty="0">
                <a:latin typeface="+mj-lt"/>
              </a:rPr>
              <a:t>La méthodologie ; </a:t>
            </a:r>
          </a:p>
          <a:p>
            <a:endParaRPr lang="fr-FR" sz="1600" b="0" dirty="0">
              <a:latin typeface="+mj-lt"/>
            </a:endParaRPr>
          </a:p>
          <a:p>
            <a:pPr marL="471488" indent="-457200">
              <a:buFont typeface="Wingdings" panose="05000000000000000000" pitchFamily="2" charset="2"/>
              <a:buChar char="§"/>
            </a:pPr>
            <a:r>
              <a:rPr lang="fr-FR" sz="1600" b="0" dirty="0">
                <a:latin typeface="+mj-lt"/>
              </a:rPr>
              <a:t>L’information et le consentement</a:t>
            </a:r>
          </a:p>
          <a:p>
            <a:endParaRPr lang="fr-FR" sz="1600" b="0" dirty="0">
              <a:latin typeface="+mj-lt"/>
            </a:endParaRPr>
          </a:p>
          <a:p>
            <a:pPr marL="471488" indent="-457200">
              <a:buFont typeface="Wingdings" panose="05000000000000000000" pitchFamily="2" charset="2"/>
              <a:buChar char="§"/>
            </a:pPr>
            <a:r>
              <a:rPr lang="fr-FR" sz="1600" b="0" dirty="0">
                <a:latin typeface="+mj-lt"/>
              </a:rPr>
              <a:t>L’éthique et la déontologie des investigateurs</a:t>
            </a:r>
          </a:p>
          <a:p>
            <a:endParaRPr lang="fr-FR" sz="1600" b="0" dirty="0">
              <a:latin typeface="+mj-lt"/>
            </a:endParaRPr>
          </a:p>
          <a:p>
            <a:pPr marL="471488" indent="-457200">
              <a:buFont typeface="Wingdings" panose="05000000000000000000" pitchFamily="2" charset="2"/>
              <a:buChar char="§"/>
            </a:pPr>
            <a:r>
              <a:rPr lang="fr-FR" sz="1600" b="0" dirty="0">
                <a:latin typeface="+mj-lt"/>
              </a:rPr>
              <a:t>La transparence des résultats de la recherche</a:t>
            </a:r>
          </a:p>
          <a:p>
            <a:pPr marL="471488" indent="-457200">
              <a:buFont typeface="Wingdings" panose="05000000000000000000" pitchFamily="2" charset="2"/>
              <a:buChar char="§"/>
            </a:pPr>
            <a:endParaRPr lang="fr-FR" sz="1600" dirty="0">
              <a:latin typeface="+mj-lt"/>
            </a:endParaRPr>
          </a:p>
          <a:p>
            <a:pPr marL="471488" indent="-457200">
              <a:buFont typeface="Wingdings" panose="05000000000000000000" pitchFamily="2" charset="2"/>
              <a:buChar char="§"/>
            </a:pPr>
            <a:endParaRPr lang="fr-FR" sz="2800" dirty="0"/>
          </a:p>
          <a:p>
            <a:pPr marL="471488" indent="-457200">
              <a:buFont typeface="Wingdings" panose="05000000000000000000" pitchFamily="2" charset="2"/>
              <a:buChar char="§"/>
            </a:pPr>
            <a:endParaRPr lang="fr-FR" sz="2800" dirty="0"/>
          </a:p>
        </p:txBody>
      </p:sp>
      <p:sp>
        <p:nvSpPr>
          <p:cNvPr id="8" name="Espace réservé du texte 5">
            <a:extLst>
              <a:ext uri="{FF2B5EF4-FFF2-40B4-BE49-F238E27FC236}">
                <a16:creationId xmlns:a16="http://schemas.microsoft.com/office/drawing/2014/main" id="{5F6B82D7-91B8-7D1B-320E-BFB6D579109B}"/>
              </a:ext>
            </a:extLst>
          </p:cNvPr>
          <p:cNvSpPr txBox="1">
            <a:spLocks/>
          </p:cNvSpPr>
          <p:nvPr/>
        </p:nvSpPr>
        <p:spPr>
          <a:xfrm>
            <a:off x="353850" y="2416643"/>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867" dirty="0"/>
          </a:p>
        </p:txBody>
      </p:sp>
    </p:spTree>
    <p:extLst>
      <p:ext uri="{BB962C8B-B14F-4D97-AF65-F5344CB8AC3E}">
        <p14:creationId xmlns:p14="http://schemas.microsoft.com/office/powerpoint/2010/main" val="84137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760DD-7CF6-328B-7651-98AF79D68235}"/>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FACAFF41-FE72-E87C-FEF6-B0BF3C3123BA}"/>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9E576FCF-02BC-A980-C6AE-450944702C58}"/>
              </a:ext>
            </a:extLst>
          </p:cNvPr>
          <p:cNvSpPr>
            <a:spLocks noGrp="1"/>
          </p:cNvSpPr>
          <p:nvPr>
            <p:ph type="sldNum" sz="quarter" idx="4"/>
          </p:nvPr>
        </p:nvSpPr>
        <p:spPr/>
        <p:txBody>
          <a:bodyPr/>
          <a:lstStyle/>
          <a:p>
            <a:fld id="{733122C9-A0B9-462F-8757-0847AD287B63}" type="slidenum">
              <a:rPr lang="fr-FR" smtClean="0"/>
              <a:pPr/>
              <a:t>12</a:t>
            </a:fld>
            <a:endParaRPr lang="fr-FR" dirty="0"/>
          </a:p>
        </p:txBody>
      </p:sp>
      <p:sp>
        <p:nvSpPr>
          <p:cNvPr id="5" name="Espace réservé du pied de page 4">
            <a:extLst>
              <a:ext uri="{FF2B5EF4-FFF2-40B4-BE49-F238E27FC236}">
                <a16:creationId xmlns:a16="http://schemas.microsoft.com/office/drawing/2014/main" id="{9DD202D4-DD64-E5DB-DAA5-26A4239B3AAC}"/>
              </a:ext>
            </a:extLst>
          </p:cNvPr>
          <p:cNvSpPr>
            <a:spLocks noGrp="1"/>
          </p:cNvSpPr>
          <p:nvPr>
            <p:ph type="ftr" sz="quarter" idx="3"/>
          </p:nvPr>
        </p:nvSpPr>
        <p:spPr/>
        <p:txBody>
          <a:bodyPr/>
          <a:lstStyle/>
          <a:p>
            <a:r>
              <a:rPr lang="fr-FR"/>
              <a:t>Direction générale de la santé</a:t>
            </a:r>
            <a:endParaRPr lang="fr-FR" dirty="0"/>
          </a:p>
        </p:txBody>
      </p:sp>
      <p:sp>
        <p:nvSpPr>
          <p:cNvPr id="7" name="Titre 4">
            <a:extLst>
              <a:ext uri="{FF2B5EF4-FFF2-40B4-BE49-F238E27FC236}">
                <a16:creationId xmlns:a16="http://schemas.microsoft.com/office/drawing/2014/main" id="{E7C66533-17C6-59F9-2888-4D3100C46F33}"/>
              </a:ext>
            </a:extLst>
          </p:cNvPr>
          <p:cNvSpPr txBox="1">
            <a:spLocks/>
          </p:cNvSpPr>
          <p:nvPr/>
        </p:nvSpPr>
        <p:spPr>
          <a:xfrm>
            <a:off x="353850" y="1648687"/>
            <a:ext cx="11339261" cy="461159"/>
          </a:xfrm>
          <a:prstGeom prst="rect">
            <a:avLst/>
          </a:prstGeom>
        </p:spPr>
        <p:txBody>
          <a:bodyPr>
            <a:noAutofit/>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800" dirty="0"/>
              <a:t>Recommandations relatives à la méthodologie</a:t>
            </a:r>
          </a:p>
        </p:txBody>
      </p:sp>
      <p:sp>
        <p:nvSpPr>
          <p:cNvPr id="8" name="Espace réservé du texte 5">
            <a:extLst>
              <a:ext uri="{FF2B5EF4-FFF2-40B4-BE49-F238E27FC236}">
                <a16:creationId xmlns:a16="http://schemas.microsoft.com/office/drawing/2014/main" id="{27389792-545F-4721-B9E0-3824DEFE3C1C}"/>
              </a:ext>
            </a:extLst>
          </p:cNvPr>
          <p:cNvSpPr txBox="1">
            <a:spLocks/>
          </p:cNvSpPr>
          <p:nvPr/>
        </p:nvSpPr>
        <p:spPr>
          <a:xfrm>
            <a:off x="353850" y="2416643"/>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867" dirty="0"/>
          </a:p>
        </p:txBody>
      </p:sp>
      <p:sp>
        <p:nvSpPr>
          <p:cNvPr id="2" name="ZoneTexte 1">
            <a:extLst>
              <a:ext uri="{FF2B5EF4-FFF2-40B4-BE49-F238E27FC236}">
                <a16:creationId xmlns:a16="http://schemas.microsoft.com/office/drawing/2014/main" id="{0BD10A63-E304-3E26-F122-B44ACD2CC5C8}"/>
              </a:ext>
            </a:extLst>
          </p:cNvPr>
          <p:cNvSpPr txBox="1"/>
          <p:nvPr/>
        </p:nvSpPr>
        <p:spPr>
          <a:xfrm>
            <a:off x="261256" y="2208999"/>
            <a:ext cx="11732821" cy="5078313"/>
          </a:xfrm>
          <a:prstGeom prst="rect">
            <a:avLst/>
          </a:prstGeom>
          <a:noFill/>
        </p:spPr>
        <p:txBody>
          <a:bodyPr wrap="square" rtlCol="0">
            <a:spAutoFit/>
          </a:bodyPr>
          <a:lstStyle/>
          <a:p>
            <a:pPr lvl="1"/>
            <a:r>
              <a:rPr lang="fr-FR" dirty="0"/>
              <a:t>L’évaluation des PNCS doit combiner </a:t>
            </a:r>
            <a:r>
              <a:rPr lang="fr-FR" b="1" dirty="0"/>
              <a:t>plusieurs types d’études </a:t>
            </a:r>
            <a:r>
              <a:rPr lang="fr-FR" dirty="0"/>
              <a:t>complémentaires afin d’obtenir une compréhension globale de leurs effets, bénéfices et risques. </a:t>
            </a:r>
          </a:p>
          <a:p>
            <a:pPr lvl="1"/>
            <a:endParaRPr lang="fr-FR" dirty="0"/>
          </a:p>
          <a:p>
            <a:pPr lvl="1"/>
            <a:r>
              <a:rPr lang="fr-FR" dirty="0"/>
              <a:t>Toute recherche doit reposer sur un </a:t>
            </a:r>
            <a:r>
              <a:rPr lang="fr-FR" b="1" dirty="0"/>
              <a:t>rationnel scientifique solide </a:t>
            </a:r>
            <a:r>
              <a:rPr lang="fr-FR" dirty="0"/>
              <a:t>et une description précise de la pratique étudiée. </a:t>
            </a:r>
          </a:p>
          <a:p>
            <a:pPr lvl="1"/>
            <a:endParaRPr lang="fr-FR" dirty="0"/>
          </a:p>
          <a:p>
            <a:pPr lvl="1"/>
            <a:r>
              <a:rPr lang="fr-FR" dirty="0"/>
              <a:t>Lorsque cela est possible, les études doivent privilégier des essais contrôlés, idéalement randomisés et réalisés dans des conditions proches de la pratique réelle. </a:t>
            </a:r>
          </a:p>
          <a:p>
            <a:pPr lvl="1"/>
            <a:endParaRPr lang="fr-FR" dirty="0"/>
          </a:p>
          <a:p>
            <a:pPr lvl="1"/>
            <a:r>
              <a:rPr lang="fr-FR" dirty="0"/>
              <a:t>La conception de l’étude définir clairement la population, l’intervention, les comparateurs et les critères d’évaluation. </a:t>
            </a:r>
          </a:p>
          <a:p>
            <a:pPr lvl="1"/>
            <a:endParaRPr lang="fr-FR" dirty="0"/>
          </a:p>
          <a:p>
            <a:pPr lvl="1"/>
            <a:r>
              <a:rPr lang="fr-FR" dirty="0"/>
              <a:t>Enfin, l’analyse doit inclure le suivi des effets cliniques, des événements indésirables et, si possible, des impacts économiques</a:t>
            </a: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endParaRPr lang="fr-FR" sz="2400" dirty="0"/>
          </a:p>
        </p:txBody>
      </p:sp>
    </p:spTree>
    <p:extLst>
      <p:ext uri="{BB962C8B-B14F-4D97-AF65-F5344CB8AC3E}">
        <p14:creationId xmlns:p14="http://schemas.microsoft.com/office/powerpoint/2010/main" val="1626267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5A809-F11F-06A4-065D-167A515C12D9}"/>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59D1D403-67A5-B6AF-4065-698DCFF2AD9F}"/>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D10B1FAF-337F-DA98-F999-055E640BF315}"/>
              </a:ext>
            </a:extLst>
          </p:cNvPr>
          <p:cNvSpPr>
            <a:spLocks noGrp="1"/>
          </p:cNvSpPr>
          <p:nvPr>
            <p:ph type="sldNum" sz="quarter" idx="4"/>
          </p:nvPr>
        </p:nvSpPr>
        <p:spPr/>
        <p:txBody>
          <a:bodyPr/>
          <a:lstStyle/>
          <a:p>
            <a:fld id="{733122C9-A0B9-462F-8757-0847AD287B63}" type="slidenum">
              <a:rPr lang="fr-FR" smtClean="0"/>
              <a:pPr/>
              <a:t>13</a:t>
            </a:fld>
            <a:endParaRPr lang="fr-FR" dirty="0"/>
          </a:p>
        </p:txBody>
      </p:sp>
      <p:sp>
        <p:nvSpPr>
          <p:cNvPr id="5" name="Espace réservé du pied de page 4">
            <a:extLst>
              <a:ext uri="{FF2B5EF4-FFF2-40B4-BE49-F238E27FC236}">
                <a16:creationId xmlns:a16="http://schemas.microsoft.com/office/drawing/2014/main" id="{7FAB19FD-CFA8-6DE7-9A22-B3F11A3CDBC0}"/>
              </a:ext>
            </a:extLst>
          </p:cNvPr>
          <p:cNvSpPr>
            <a:spLocks noGrp="1"/>
          </p:cNvSpPr>
          <p:nvPr>
            <p:ph type="ftr" sz="quarter" idx="3"/>
          </p:nvPr>
        </p:nvSpPr>
        <p:spPr/>
        <p:txBody>
          <a:bodyPr/>
          <a:lstStyle/>
          <a:p>
            <a:r>
              <a:rPr lang="fr-FR"/>
              <a:t>Direction générale de la santé</a:t>
            </a:r>
            <a:endParaRPr lang="fr-FR" dirty="0"/>
          </a:p>
        </p:txBody>
      </p:sp>
      <p:sp>
        <p:nvSpPr>
          <p:cNvPr id="7" name="Titre 4">
            <a:extLst>
              <a:ext uri="{FF2B5EF4-FFF2-40B4-BE49-F238E27FC236}">
                <a16:creationId xmlns:a16="http://schemas.microsoft.com/office/drawing/2014/main" id="{F13853FC-0347-5013-9DF5-E45A4398DD7B}"/>
              </a:ext>
            </a:extLst>
          </p:cNvPr>
          <p:cNvSpPr txBox="1">
            <a:spLocks/>
          </p:cNvSpPr>
          <p:nvPr/>
        </p:nvSpPr>
        <p:spPr>
          <a:xfrm>
            <a:off x="353850" y="1648687"/>
            <a:ext cx="11339261" cy="461159"/>
          </a:xfrm>
          <a:prstGeom prst="rect">
            <a:avLst/>
          </a:prstGeom>
        </p:spPr>
        <p:txBody>
          <a:bodyPr>
            <a:normAutofit fontScale="97500" lnSpcReduction="10000"/>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900" dirty="0"/>
              <a:t>Recommandations relatives à l’information et au consen</a:t>
            </a:r>
            <a:r>
              <a:rPr lang="fr-FR" sz="2400" dirty="0">
                <a:latin typeface="+mj-lt"/>
              </a:rPr>
              <a:t>tement</a:t>
            </a:r>
          </a:p>
        </p:txBody>
      </p:sp>
      <p:sp>
        <p:nvSpPr>
          <p:cNvPr id="8" name="Espace réservé du texte 5">
            <a:extLst>
              <a:ext uri="{FF2B5EF4-FFF2-40B4-BE49-F238E27FC236}">
                <a16:creationId xmlns:a16="http://schemas.microsoft.com/office/drawing/2014/main" id="{27BB9544-8BDB-D05A-2BCE-720F4280DCB1}"/>
              </a:ext>
            </a:extLst>
          </p:cNvPr>
          <p:cNvSpPr txBox="1">
            <a:spLocks/>
          </p:cNvSpPr>
          <p:nvPr/>
        </p:nvSpPr>
        <p:spPr>
          <a:xfrm>
            <a:off x="353850" y="2416643"/>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867" dirty="0"/>
          </a:p>
        </p:txBody>
      </p:sp>
      <p:sp>
        <p:nvSpPr>
          <p:cNvPr id="2" name="ZoneTexte 1">
            <a:extLst>
              <a:ext uri="{FF2B5EF4-FFF2-40B4-BE49-F238E27FC236}">
                <a16:creationId xmlns:a16="http://schemas.microsoft.com/office/drawing/2014/main" id="{E6CF27E3-7A3C-2781-B453-051F160A323E}"/>
              </a:ext>
            </a:extLst>
          </p:cNvPr>
          <p:cNvSpPr txBox="1"/>
          <p:nvPr/>
        </p:nvSpPr>
        <p:spPr>
          <a:xfrm>
            <a:off x="353850" y="2674262"/>
            <a:ext cx="11052812" cy="3139321"/>
          </a:xfrm>
          <a:prstGeom prst="rect">
            <a:avLst/>
          </a:prstGeom>
          <a:noFill/>
        </p:spPr>
        <p:txBody>
          <a:bodyPr wrap="square" rtlCol="0">
            <a:spAutoFit/>
          </a:bodyPr>
          <a:lstStyle/>
          <a:p>
            <a:pPr marL="342900" indent="-342900">
              <a:buFont typeface="Arial" panose="020B0604020202020204" pitchFamily="34" charset="0"/>
              <a:buChar char="•"/>
            </a:pPr>
            <a:r>
              <a:rPr lang="fr-FR" dirty="0"/>
              <a:t>Toute recherche impliquant des personnes humaines doit reposer sur un </a:t>
            </a:r>
            <a:r>
              <a:rPr lang="fr-FR" b="1" dirty="0"/>
              <a:t>consentement libre et éclairé </a:t>
            </a:r>
            <a:r>
              <a:rPr lang="fr-FR" dirty="0"/>
              <a:t>des participants, obtenu après une </a:t>
            </a:r>
            <a:r>
              <a:rPr lang="fr-FR" b="1" dirty="0"/>
              <a:t>information claire et complète </a:t>
            </a:r>
            <a:r>
              <a:rPr lang="fr-FR" dirty="0"/>
              <a:t>sur les objectifs, modalités, risques et bénéfices de l’étude. </a:t>
            </a:r>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Les participants doivent être informés de leurs droits, notamment la protection de leurs données personnelles et la possibilité de se retirer à tout moment sans préjudice. </a:t>
            </a:r>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La procédure de recueil du consentement doit garantir l’absence de toute pression ou influence. </a:t>
            </a:r>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Des protections renforcées sont nécessaires pour les personnes vulnérables, ainsi que des règles spécifiques pour les mineurs ou les personnes incapables de consentir.</a:t>
            </a:r>
            <a:endParaRPr lang="fr-FR" sz="2400" dirty="0"/>
          </a:p>
        </p:txBody>
      </p:sp>
    </p:spTree>
    <p:extLst>
      <p:ext uri="{BB962C8B-B14F-4D97-AF65-F5344CB8AC3E}">
        <p14:creationId xmlns:p14="http://schemas.microsoft.com/office/powerpoint/2010/main" val="118047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60415-9378-D6FA-3E3B-71D6BE6DF93E}"/>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6895089-E8AB-C1B7-C70C-32A46B08EE3D}"/>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B902775A-5BEC-372F-46D0-27F3253DC1D5}"/>
              </a:ext>
            </a:extLst>
          </p:cNvPr>
          <p:cNvSpPr>
            <a:spLocks noGrp="1"/>
          </p:cNvSpPr>
          <p:nvPr>
            <p:ph type="sldNum" sz="quarter" idx="4"/>
          </p:nvPr>
        </p:nvSpPr>
        <p:spPr/>
        <p:txBody>
          <a:bodyPr/>
          <a:lstStyle/>
          <a:p>
            <a:fld id="{733122C9-A0B9-462F-8757-0847AD287B63}" type="slidenum">
              <a:rPr lang="fr-FR" smtClean="0"/>
              <a:pPr/>
              <a:t>14</a:t>
            </a:fld>
            <a:endParaRPr lang="fr-FR" dirty="0"/>
          </a:p>
        </p:txBody>
      </p:sp>
      <p:sp>
        <p:nvSpPr>
          <p:cNvPr id="5" name="Espace réservé du pied de page 4">
            <a:extLst>
              <a:ext uri="{FF2B5EF4-FFF2-40B4-BE49-F238E27FC236}">
                <a16:creationId xmlns:a16="http://schemas.microsoft.com/office/drawing/2014/main" id="{E92CD64C-0DF0-A29D-0D12-3F6F43C98CFD}"/>
              </a:ext>
            </a:extLst>
          </p:cNvPr>
          <p:cNvSpPr>
            <a:spLocks noGrp="1"/>
          </p:cNvSpPr>
          <p:nvPr>
            <p:ph type="ftr" sz="quarter" idx="3"/>
          </p:nvPr>
        </p:nvSpPr>
        <p:spPr/>
        <p:txBody>
          <a:bodyPr/>
          <a:lstStyle/>
          <a:p>
            <a:r>
              <a:rPr lang="fr-FR"/>
              <a:t>Direction générale de la santé</a:t>
            </a:r>
            <a:endParaRPr lang="fr-FR" dirty="0"/>
          </a:p>
        </p:txBody>
      </p:sp>
      <p:sp>
        <p:nvSpPr>
          <p:cNvPr id="7" name="Titre 4">
            <a:extLst>
              <a:ext uri="{FF2B5EF4-FFF2-40B4-BE49-F238E27FC236}">
                <a16:creationId xmlns:a16="http://schemas.microsoft.com/office/drawing/2014/main" id="{13D06DE6-9A9A-0181-E4F9-CC796891CB38}"/>
              </a:ext>
            </a:extLst>
          </p:cNvPr>
          <p:cNvSpPr txBox="1">
            <a:spLocks/>
          </p:cNvSpPr>
          <p:nvPr/>
        </p:nvSpPr>
        <p:spPr>
          <a:xfrm>
            <a:off x="353850" y="1648687"/>
            <a:ext cx="11339261" cy="461159"/>
          </a:xfrm>
          <a:prstGeom prst="rect">
            <a:avLst/>
          </a:prstGeom>
        </p:spPr>
        <p:txBody>
          <a:bodyPr>
            <a:noAutofit/>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800" dirty="0">
                <a:latin typeface="+mj-lt"/>
              </a:rPr>
              <a:t>Recommandations relatives à l’éthique et la déontologie des investigateurs</a:t>
            </a:r>
          </a:p>
        </p:txBody>
      </p:sp>
      <p:sp>
        <p:nvSpPr>
          <p:cNvPr id="8" name="Espace réservé du texte 5">
            <a:extLst>
              <a:ext uri="{FF2B5EF4-FFF2-40B4-BE49-F238E27FC236}">
                <a16:creationId xmlns:a16="http://schemas.microsoft.com/office/drawing/2014/main" id="{38DB3BB7-CC54-08FB-9E00-16ADF9273AD9}"/>
              </a:ext>
            </a:extLst>
          </p:cNvPr>
          <p:cNvSpPr txBox="1">
            <a:spLocks/>
          </p:cNvSpPr>
          <p:nvPr/>
        </p:nvSpPr>
        <p:spPr>
          <a:xfrm>
            <a:off x="353850" y="2416643"/>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867" dirty="0"/>
          </a:p>
        </p:txBody>
      </p:sp>
      <p:sp>
        <p:nvSpPr>
          <p:cNvPr id="2" name="ZoneTexte 1">
            <a:extLst>
              <a:ext uri="{FF2B5EF4-FFF2-40B4-BE49-F238E27FC236}">
                <a16:creationId xmlns:a16="http://schemas.microsoft.com/office/drawing/2014/main" id="{4D16E63E-0C77-F731-1ABD-452E66AB8D49}"/>
              </a:ext>
            </a:extLst>
          </p:cNvPr>
          <p:cNvSpPr txBox="1"/>
          <p:nvPr/>
        </p:nvSpPr>
        <p:spPr>
          <a:xfrm>
            <a:off x="253661" y="3262496"/>
            <a:ext cx="11052812" cy="2862322"/>
          </a:xfrm>
          <a:prstGeom prst="rect">
            <a:avLst/>
          </a:prstGeom>
          <a:noFill/>
        </p:spPr>
        <p:txBody>
          <a:bodyPr wrap="square" rtlCol="0">
            <a:spAutoFit/>
          </a:bodyPr>
          <a:lstStyle/>
          <a:p>
            <a:pPr marL="285750" indent="-285750">
              <a:buFont typeface="Wingdings" panose="05000000000000000000" pitchFamily="2" charset="2"/>
              <a:buChar char="§"/>
            </a:pPr>
            <a:r>
              <a:rPr lang="fr-FR" dirty="0"/>
              <a:t>La recherche doit reposer sur une revue de la littérature scientifique et associer les patients ou usagers afin d’en garantir la pertinence.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La confidentialité des données personnelles doit être strictement respectée.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Les investigateurs et promoteurs doivent se conformer au cadre légal, aux principes d’intégrité scientifique et aux bonnes pratiques de recherche.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Enfin, les conflits d’intérêts doivent être déclarés et </a:t>
            </a:r>
            <a:r>
              <a:rPr lang="fr-FR" b="1" dirty="0"/>
              <a:t>la recherche ne doit pas être utilisée à des fins promotionnelles</a:t>
            </a:r>
            <a:r>
              <a:rPr lang="fr-FR" dirty="0"/>
              <a:t>.</a:t>
            </a:r>
          </a:p>
        </p:txBody>
      </p:sp>
    </p:spTree>
    <p:extLst>
      <p:ext uri="{BB962C8B-B14F-4D97-AF65-F5344CB8AC3E}">
        <p14:creationId xmlns:p14="http://schemas.microsoft.com/office/powerpoint/2010/main" val="2718027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7441B-D22D-0E2C-4958-26289B1CC6E0}"/>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E7E00AA-44B5-C4FD-48B9-3EAFCCABFF7C}"/>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ADA463C6-811A-61D8-3402-C9FCF8328191}"/>
              </a:ext>
            </a:extLst>
          </p:cNvPr>
          <p:cNvSpPr>
            <a:spLocks noGrp="1"/>
          </p:cNvSpPr>
          <p:nvPr>
            <p:ph type="sldNum" sz="quarter" idx="4"/>
          </p:nvPr>
        </p:nvSpPr>
        <p:spPr/>
        <p:txBody>
          <a:bodyPr/>
          <a:lstStyle/>
          <a:p>
            <a:fld id="{733122C9-A0B9-462F-8757-0847AD287B63}" type="slidenum">
              <a:rPr lang="fr-FR" smtClean="0"/>
              <a:pPr/>
              <a:t>15</a:t>
            </a:fld>
            <a:endParaRPr lang="fr-FR" dirty="0"/>
          </a:p>
        </p:txBody>
      </p:sp>
      <p:sp>
        <p:nvSpPr>
          <p:cNvPr id="5" name="Espace réservé du pied de page 4">
            <a:extLst>
              <a:ext uri="{FF2B5EF4-FFF2-40B4-BE49-F238E27FC236}">
                <a16:creationId xmlns:a16="http://schemas.microsoft.com/office/drawing/2014/main" id="{1D26B9C8-7CC8-44BF-25B4-8D8F52F5FA41}"/>
              </a:ext>
            </a:extLst>
          </p:cNvPr>
          <p:cNvSpPr>
            <a:spLocks noGrp="1"/>
          </p:cNvSpPr>
          <p:nvPr>
            <p:ph type="ftr" sz="quarter" idx="3"/>
          </p:nvPr>
        </p:nvSpPr>
        <p:spPr/>
        <p:txBody>
          <a:bodyPr/>
          <a:lstStyle/>
          <a:p>
            <a:r>
              <a:rPr lang="fr-FR"/>
              <a:t>Direction générale de la santé</a:t>
            </a:r>
            <a:endParaRPr lang="fr-FR" dirty="0"/>
          </a:p>
        </p:txBody>
      </p:sp>
      <p:sp>
        <p:nvSpPr>
          <p:cNvPr id="7" name="Titre 4">
            <a:extLst>
              <a:ext uri="{FF2B5EF4-FFF2-40B4-BE49-F238E27FC236}">
                <a16:creationId xmlns:a16="http://schemas.microsoft.com/office/drawing/2014/main" id="{E02EFD02-B034-B7A5-6081-FC5A3CC35E66}"/>
              </a:ext>
            </a:extLst>
          </p:cNvPr>
          <p:cNvSpPr txBox="1">
            <a:spLocks/>
          </p:cNvSpPr>
          <p:nvPr/>
        </p:nvSpPr>
        <p:spPr>
          <a:xfrm>
            <a:off x="353850" y="1648687"/>
            <a:ext cx="11339261" cy="461159"/>
          </a:xfrm>
          <a:prstGeom prst="rect">
            <a:avLst/>
          </a:prstGeom>
        </p:spPr>
        <p:txBody>
          <a:bodyPr>
            <a:noAutofit/>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800" dirty="0"/>
              <a:t>Recommandations relatives à la transparence des résultats de la recherche</a:t>
            </a:r>
          </a:p>
        </p:txBody>
      </p:sp>
      <p:sp>
        <p:nvSpPr>
          <p:cNvPr id="8" name="Espace réservé du texte 5">
            <a:extLst>
              <a:ext uri="{FF2B5EF4-FFF2-40B4-BE49-F238E27FC236}">
                <a16:creationId xmlns:a16="http://schemas.microsoft.com/office/drawing/2014/main" id="{5E6C56EB-1AEA-FC57-99B2-A4DA13D5C860}"/>
              </a:ext>
            </a:extLst>
          </p:cNvPr>
          <p:cNvSpPr txBox="1">
            <a:spLocks/>
          </p:cNvSpPr>
          <p:nvPr/>
        </p:nvSpPr>
        <p:spPr>
          <a:xfrm>
            <a:off x="353850" y="2416643"/>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867" dirty="0"/>
          </a:p>
        </p:txBody>
      </p:sp>
      <p:sp>
        <p:nvSpPr>
          <p:cNvPr id="2" name="ZoneTexte 1">
            <a:extLst>
              <a:ext uri="{FF2B5EF4-FFF2-40B4-BE49-F238E27FC236}">
                <a16:creationId xmlns:a16="http://schemas.microsoft.com/office/drawing/2014/main" id="{52C94ACC-65EB-11D3-7DC9-E17E4EB83999}"/>
              </a:ext>
            </a:extLst>
          </p:cNvPr>
          <p:cNvSpPr txBox="1"/>
          <p:nvPr/>
        </p:nvSpPr>
        <p:spPr>
          <a:xfrm>
            <a:off x="353850" y="2766595"/>
            <a:ext cx="11052812" cy="2308324"/>
          </a:xfrm>
          <a:prstGeom prst="rect">
            <a:avLst/>
          </a:prstGeom>
          <a:noFill/>
        </p:spPr>
        <p:txBody>
          <a:bodyPr wrap="square" rtlCol="0">
            <a:spAutoFit/>
          </a:bodyPr>
          <a:lstStyle/>
          <a:p>
            <a:pPr marL="285750" indent="-285750">
              <a:buFont typeface="Wingdings" panose="05000000000000000000" pitchFamily="2" charset="2"/>
              <a:buChar char="§"/>
            </a:pPr>
            <a:r>
              <a:rPr lang="fr-FR" dirty="0"/>
              <a:t>Les promoteurs doivent </a:t>
            </a:r>
            <a:r>
              <a:rPr lang="fr-FR" b="1" dirty="0"/>
              <a:t>signaler tout événement pouvant affecter la sécurité des participants </a:t>
            </a:r>
            <a:r>
              <a:rPr lang="fr-FR" dirty="0"/>
              <a:t>et assurer l’archivage rigoureux des données pour garantir la transparence de la recherche.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Les protocoles et résultats, qu’ils soient positifs ou négatifs, doivent être </a:t>
            </a:r>
            <a:r>
              <a:rPr lang="fr-FR" b="1" dirty="0"/>
              <a:t>publiés</a:t>
            </a:r>
            <a:r>
              <a:rPr lang="fr-FR" dirty="0"/>
              <a:t> dans des supports scientifiques appropriés.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Les résultats doivent également être communiqués aux participants de manière compréhensible, et toute diffusion au grand public doit reposer sur des travaux validés scientifiquement.</a:t>
            </a:r>
          </a:p>
        </p:txBody>
      </p:sp>
    </p:spTree>
    <p:extLst>
      <p:ext uri="{BB962C8B-B14F-4D97-AF65-F5344CB8AC3E}">
        <p14:creationId xmlns:p14="http://schemas.microsoft.com/office/powerpoint/2010/main" val="625470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44A28-7A80-F359-A0F2-3CC90FDA3E31}"/>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F5A9F27E-9DC4-DFAF-3834-D6B7F2327C22}"/>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3828B976-954E-ECEE-0639-F190CD703C00}"/>
              </a:ext>
            </a:extLst>
          </p:cNvPr>
          <p:cNvSpPr>
            <a:spLocks noGrp="1"/>
          </p:cNvSpPr>
          <p:nvPr>
            <p:ph type="sldNum" sz="quarter" idx="4"/>
          </p:nvPr>
        </p:nvSpPr>
        <p:spPr/>
        <p:txBody>
          <a:bodyPr/>
          <a:lstStyle/>
          <a:p>
            <a:fld id="{733122C9-A0B9-462F-8757-0847AD287B63}" type="slidenum">
              <a:rPr lang="fr-FR" smtClean="0"/>
              <a:pPr/>
              <a:t>16</a:t>
            </a:fld>
            <a:endParaRPr lang="fr-FR" dirty="0"/>
          </a:p>
        </p:txBody>
      </p:sp>
      <p:sp>
        <p:nvSpPr>
          <p:cNvPr id="5" name="Espace réservé du pied de page 4">
            <a:extLst>
              <a:ext uri="{FF2B5EF4-FFF2-40B4-BE49-F238E27FC236}">
                <a16:creationId xmlns:a16="http://schemas.microsoft.com/office/drawing/2014/main" id="{C0B05BCD-F178-FD45-4856-F554E6169307}"/>
              </a:ext>
            </a:extLst>
          </p:cNvPr>
          <p:cNvSpPr>
            <a:spLocks noGrp="1"/>
          </p:cNvSpPr>
          <p:nvPr>
            <p:ph type="ftr" sz="quarter" idx="3"/>
          </p:nvPr>
        </p:nvSpPr>
        <p:spPr/>
        <p:txBody>
          <a:bodyPr/>
          <a:lstStyle/>
          <a:p>
            <a:r>
              <a:rPr lang="fr-FR"/>
              <a:t>Direction générale de la santé</a:t>
            </a:r>
            <a:endParaRPr lang="fr-FR" dirty="0"/>
          </a:p>
        </p:txBody>
      </p:sp>
      <p:sp>
        <p:nvSpPr>
          <p:cNvPr id="7" name="Titre 4">
            <a:extLst>
              <a:ext uri="{FF2B5EF4-FFF2-40B4-BE49-F238E27FC236}">
                <a16:creationId xmlns:a16="http://schemas.microsoft.com/office/drawing/2014/main" id="{0643D548-020C-F042-2BB1-E4662BBD3F62}"/>
              </a:ext>
            </a:extLst>
          </p:cNvPr>
          <p:cNvSpPr txBox="1">
            <a:spLocks/>
          </p:cNvSpPr>
          <p:nvPr/>
        </p:nvSpPr>
        <p:spPr>
          <a:xfrm>
            <a:off x="426369" y="1674812"/>
            <a:ext cx="11339261" cy="461159"/>
          </a:xfrm>
          <a:prstGeom prst="rect">
            <a:avLst/>
          </a:prstGeom>
        </p:spPr>
        <p:txBody>
          <a:bodyPr>
            <a:normAutofit fontScale="97500" lnSpcReduction="10000"/>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900" dirty="0"/>
              <a:t>Conclusion</a:t>
            </a:r>
          </a:p>
          <a:p>
            <a:endParaRPr lang="fr-FR" sz="2400" dirty="0">
              <a:latin typeface="+mj-lt"/>
            </a:endParaRPr>
          </a:p>
          <a:p>
            <a:endParaRPr lang="fr-FR" sz="2400" dirty="0">
              <a:latin typeface="+mj-lt"/>
            </a:endParaRPr>
          </a:p>
        </p:txBody>
      </p:sp>
      <p:sp>
        <p:nvSpPr>
          <p:cNvPr id="8" name="Espace réservé du texte 5">
            <a:extLst>
              <a:ext uri="{FF2B5EF4-FFF2-40B4-BE49-F238E27FC236}">
                <a16:creationId xmlns:a16="http://schemas.microsoft.com/office/drawing/2014/main" id="{E65797E1-96C4-6650-EE29-8CB9670E48E0}"/>
              </a:ext>
            </a:extLst>
          </p:cNvPr>
          <p:cNvSpPr txBox="1">
            <a:spLocks/>
          </p:cNvSpPr>
          <p:nvPr/>
        </p:nvSpPr>
        <p:spPr>
          <a:xfrm>
            <a:off x="319344" y="2135971"/>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77825" indent="-285750">
              <a:buFont typeface="Wingdings" panose="05000000000000000000" pitchFamily="2" charset="2"/>
              <a:buChar char="§"/>
            </a:pPr>
            <a:endParaRPr lang="fr-FR" dirty="0">
              <a:latin typeface="+mn-lt"/>
            </a:endParaRPr>
          </a:p>
          <a:p>
            <a:pPr marL="377825" indent="-285750">
              <a:buFont typeface="Wingdings" panose="05000000000000000000" pitchFamily="2" charset="2"/>
              <a:buChar char="§"/>
            </a:pPr>
            <a:r>
              <a:rPr lang="fr-FR" sz="1800" dirty="0">
                <a:latin typeface="+mn-lt"/>
              </a:rPr>
              <a:t>Evaluer correctement une pratique non conventionnelle en santé permet de disposer de données cliniques pertinentes permettant de </a:t>
            </a:r>
            <a:r>
              <a:rPr lang="fr-FR" sz="1800" b="1" dirty="0">
                <a:latin typeface="+mn-lt"/>
              </a:rPr>
              <a:t>justifier  son utilisation dans un parcours de soins</a:t>
            </a:r>
            <a:r>
              <a:rPr lang="fr-FR" sz="1800" dirty="0">
                <a:latin typeface="+mn-lt"/>
              </a:rPr>
              <a:t> ou la proposer en alternative ou en complément d’une prise en charge conventionnelle conforme aux recommandations officielles.</a:t>
            </a:r>
          </a:p>
          <a:p>
            <a:pPr marL="377825" indent="-285750">
              <a:buFont typeface="Wingdings" panose="05000000000000000000" pitchFamily="2" charset="2"/>
              <a:buChar char="§"/>
            </a:pPr>
            <a:endParaRPr lang="fr-FR" sz="1800" dirty="0">
              <a:latin typeface="+mn-lt"/>
            </a:endParaRPr>
          </a:p>
          <a:p>
            <a:pPr marL="377825" indent="-285750">
              <a:buFont typeface="Wingdings" panose="05000000000000000000" pitchFamily="2" charset="2"/>
              <a:buChar char="§"/>
            </a:pPr>
            <a:r>
              <a:rPr lang="fr-FR" sz="1800" b="1" dirty="0">
                <a:latin typeface="+mn-lt"/>
              </a:rPr>
              <a:t>MAIS</a:t>
            </a:r>
            <a:r>
              <a:rPr lang="fr-FR" sz="1800" dirty="0">
                <a:latin typeface="+mn-lt"/>
              </a:rPr>
              <a:t>, la publication des résultats d’une telle évaluation ne saurait, en elle-même, préjuger de la reconnaissance de l’allégation étudiée par les autorités compétentes, ni de son éventuelle prise en charge financière par l’Assurance Maladie.  </a:t>
            </a:r>
          </a:p>
          <a:p>
            <a:pPr marL="377825" indent="-285750">
              <a:buFont typeface="Wingdings" panose="05000000000000000000" pitchFamily="2" charset="2"/>
              <a:buChar char="§"/>
            </a:pPr>
            <a:endParaRPr lang="fr-FR" sz="1800" dirty="0">
              <a:latin typeface="+mn-lt"/>
            </a:endParaRPr>
          </a:p>
          <a:p>
            <a:pPr marL="377825" indent="-285750">
              <a:buFont typeface="Wingdings" panose="05000000000000000000" pitchFamily="2" charset="2"/>
              <a:buChar char="§"/>
            </a:pPr>
            <a:r>
              <a:rPr lang="fr-FR" sz="1800" b="1" dirty="0">
                <a:latin typeface="+mn-lt"/>
              </a:rPr>
              <a:t>EN REVANCHE</a:t>
            </a:r>
            <a:r>
              <a:rPr lang="fr-FR" sz="1800" dirty="0">
                <a:latin typeface="+mn-lt"/>
              </a:rPr>
              <a:t>, les résultats issus d’évaluations scientifiques rigoureuses peuvent argumenter des démarches tendant à une reconnaissance institutionnelle de la pratique, ces évaluations étant indispensables à toute appréciation par les autorités compétentes</a:t>
            </a:r>
          </a:p>
        </p:txBody>
      </p:sp>
    </p:spTree>
    <p:extLst>
      <p:ext uri="{BB962C8B-B14F-4D97-AF65-F5344CB8AC3E}">
        <p14:creationId xmlns:p14="http://schemas.microsoft.com/office/powerpoint/2010/main" val="82643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FE02F57-D276-C14E-4758-976C3E6BAFBB}"/>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C1C1A187-9A4A-D765-A380-DD7F561F127D}"/>
              </a:ext>
            </a:extLst>
          </p:cNvPr>
          <p:cNvSpPr>
            <a:spLocks noGrp="1"/>
          </p:cNvSpPr>
          <p:nvPr>
            <p:ph type="sldNum" sz="quarter" idx="4"/>
          </p:nvPr>
        </p:nvSpPr>
        <p:spPr/>
        <p:txBody>
          <a:bodyPr/>
          <a:lstStyle/>
          <a:p>
            <a:fld id="{733122C9-A0B9-462F-8757-0847AD287B63}" type="slidenum">
              <a:rPr lang="fr-FR" smtClean="0"/>
              <a:pPr/>
              <a:t>17</a:t>
            </a:fld>
            <a:endParaRPr lang="fr-FR" dirty="0"/>
          </a:p>
        </p:txBody>
      </p:sp>
      <p:sp>
        <p:nvSpPr>
          <p:cNvPr id="5" name="Espace réservé du pied de page 4">
            <a:extLst>
              <a:ext uri="{FF2B5EF4-FFF2-40B4-BE49-F238E27FC236}">
                <a16:creationId xmlns:a16="http://schemas.microsoft.com/office/drawing/2014/main" id="{5A41FA9F-2757-5727-3EA0-35C2985D20C8}"/>
              </a:ext>
            </a:extLst>
          </p:cNvPr>
          <p:cNvSpPr>
            <a:spLocks noGrp="1"/>
          </p:cNvSpPr>
          <p:nvPr>
            <p:ph type="ftr" sz="quarter" idx="3"/>
          </p:nvPr>
        </p:nvSpPr>
        <p:spPr/>
        <p:txBody>
          <a:bodyPr/>
          <a:lstStyle/>
          <a:p>
            <a:r>
              <a:rPr lang="fr-FR"/>
              <a:t>Direction générale de la santé</a:t>
            </a:r>
            <a:endParaRPr lang="fr-FR" dirty="0"/>
          </a:p>
        </p:txBody>
      </p:sp>
      <p:sp>
        <p:nvSpPr>
          <p:cNvPr id="6" name="ZoneTexte 5">
            <a:extLst>
              <a:ext uri="{FF2B5EF4-FFF2-40B4-BE49-F238E27FC236}">
                <a16:creationId xmlns:a16="http://schemas.microsoft.com/office/drawing/2014/main" id="{D8717C2C-C1C9-F92D-063F-953C6003D762}"/>
              </a:ext>
            </a:extLst>
          </p:cNvPr>
          <p:cNvSpPr txBox="1"/>
          <p:nvPr/>
        </p:nvSpPr>
        <p:spPr>
          <a:xfrm>
            <a:off x="1365662" y="2529444"/>
            <a:ext cx="9096499" cy="1815882"/>
          </a:xfrm>
          <a:prstGeom prst="rect">
            <a:avLst/>
          </a:prstGeom>
          <a:noFill/>
        </p:spPr>
        <p:txBody>
          <a:bodyPr wrap="square" rtlCol="0">
            <a:spAutoFit/>
          </a:bodyPr>
          <a:lstStyle/>
          <a:p>
            <a:pPr algn="ctr"/>
            <a:r>
              <a:rPr lang="fr-FR" sz="2800" b="1" dirty="0">
                <a:latin typeface="Marianne" panose="02000000000000000000" pitchFamily="2" charset="0"/>
              </a:rPr>
              <a:t>MERCI DE VOTRE ATTENTION ! </a:t>
            </a:r>
          </a:p>
          <a:p>
            <a:pPr algn="ctr"/>
            <a:r>
              <a:rPr lang="fr-FR" sz="2800" b="1" dirty="0">
                <a:latin typeface="Marianne" panose="02000000000000000000" pitchFamily="2" charset="0"/>
              </a:rPr>
              <a:t>A vos questions</a:t>
            </a:r>
          </a:p>
          <a:p>
            <a:pPr algn="ctr"/>
            <a:endParaRPr lang="fr-FR" sz="2800" dirty="0">
              <a:latin typeface="Marianne" panose="02000000000000000000" pitchFamily="2" charset="0"/>
            </a:endParaRPr>
          </a:p>
          <a:p>
            <a:pPr algn="ctr"/>
            <a:r>
              <a:rPr lang="fr-FR" sz="2800" dirty="0">
                <a:solidFill>
                  <a:srgbClr val="FF0000"/>
                </a:solidFill>
                <a:latin typeface="Marianne" panose="02000000000000000000" pitchFamily="2" charset="0"/>
              </a:rPr>
              <a:t>??</a:t>
            </a:r>
          </a:p>
        </p:txBody>
      </p:sp>
    </p:spTree>
    <p:extLst>
      <p:ext uri="{BB962C8B-B14F-4D97-AF65-F5344CB8AC3E}">
        <p14:creationId xmlns:p14="http://schemas.microsoft.com/office/powerpoint/2010/main" val="2266538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9CE686B9-A3B3-DB9B-3F50-6E9932F5E353}"/>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67428761-4B24-1210-5A2F-368E89E0F9A8}"/>
              </a:ext>
            </a:extLst>
          </p:cNvPr>
          <p:cNvSpPr>
            <a:spLocks noGrp="1"/>
          </p:cNvSpPr>
          <p:nvPr>
            <p:ph type="sldNum" sz="quarter" idx="4"/>
          </p:nvPr>
        </p:nvSpPr>
        <p:spPr/>
        <p:txBody>
          <a:bodyPr/>
          <a:lstStyle/>
          <a:p>
            <a:fld id="{733122C9-A0B9-462F-8757-0847AD287B63}" type="slidenum">
              <a:rPr lang="fr-FR" smtClean="0"/>
              <a:pPr/>
              <a:t>2</a:t>
            </a:fld>
            <a:endParaRPr lang="fr-FR" dirty="0"/>
          </a:p>
        </p:txBody>
      </p:sp>
      <p:sp>
        <p:nvSpPr>
          <p:cNvPr id="5" name="Espace réservé du pied de page 4">
            <a:extLst>
              <a:ext uri="{FF2B5EF4-FFF2-40B4-BE49-F238E27FC236}">
                <a16:creationId xmlns:a16="http://schemas.microsoft.com/office/drawing/2014/main" id="{8B5F7186-DCB0-15B6-FA05-B567D848723F}"/>
              </a:ext>
            </a:extLst>
          </p:cNvPr>
          <p:cNvSpPr>
            <a:spLocks noGrp="1"/>
          </p:cNvSpPr>
          <p:nvPr>
            <p:ph type="ftr" sz="quarter" idx="3"/>
          </p:nvPr>
        </p:nvSpPr>
        <p:spPr/>
        <p:txBody>
          <a:bodyPr/>
          <a:lstStyle/>
          <a:p>
            <a:r>
              <a:rPr lang="fr-FR" dirty="0"/>
              <a:t>Direction générale de la santé</a:t>
            </a:r>
          </a:p>
        </p:txBody>
      </p:sp>
      <p:sp>
        <p:nvSpPr>
          <p:cNvPr id="6" name="ZoneTexte 5">
            <a:extLst>
              <a:ext uri="{FF2B5EF4-FFF2-40B4-BE49-F238E27FC236}">
                <a16:creationId xmlns:a16="http://schemas.microsoft.com/office/drawing/2014/main" id="{027ECA4D-F855-204E-52A2-D5D86E80D683}"/>
              </a:ext>
            </a:extLst>
          </p:cNvPr>
          <p:cNvSpPr txBox="1"/>
          <p:nvPr/>
        </p:nvSpPr>
        <p:spPr>
          <a:xfrm>
            <a:off x="431801" y="1682495"/>
            <a:ext cx="9180576" cy="523220"/>
          </a:xfrm>
          <a:prstGeom prst="rect">
            <a:avLst/>
          </a:prstGeom>
          <a:noFill/>
        </p:spPr>
        <p:txBody>
          <a:bodyPr wrap="square" rtlCol="0">
            <a:spAutoFit/>
          </a:bodyPr>
          <a:lstStyle/>
          <a:p>
            <a:r>
              <a:rPr lang="fr-FR" sz="2800" b="1" dirty="0">
                <a:solidFill>
                  <a:schemeClr val="accent2">
                    <a:lumMod val="75000"/>
                  </a:schemeClr>
                </a:solidFill>
                <a:latin typeface="Marianne" panose="02000000000000000000" pitchFamily="2" charset="0"/>
              </a:rPr>
              <a:t>Ordre du jour</a:t>
            </a:r>
          </a:p>
        </p:txBody>
      </p:sp>
      <p:sp>
        <p:nvSpPr>
          <p:cNvPr id="7" name="ZoneTexte 6">
            <a:extLst>
              <a:ext uri="{FF2B5EF4-FFF2-40B4-BE49-F238E27FC236}">
                <a16:creationId xmlns:a16="http://schemas.microsoft.com/office/drawing/2014/main" id="{1105EA79-AE2D-A5CD-01F5-F9561B847921}"/>
              </a:ext>
            </a:extLst>
          </p:cNvPr>
          <p:cNvSpPr txBox="1"/>
          <p:nvPr/>
        </p:nvSpPr>
        <p:spPr>
          <a:xfrm>
            <a:off x="333250" y="2593118"/>
            <a:ext cx="9279127" cy="3416320"/>
          </a:xfrm>
          <a:prstGeom prst="rect">
            <a:avLst/>
          </a:prstGeom>
          <a:noFill/>
        </p:spPr>
        <p:txBody>
          <a:bodyPr wrap="square" rtlCol="0">
            <a:spAutoFit/>
          </a:bodyPr>
          <a:lstStyle/>
          <a:p>
            <a:r>
              <a:rPr lang="fr-FR" sz="2400" dirty="0"/>
              <a:t>1-PNCS : de quoi parle-t-on ? </a:t>
            </a:r>
          </a:p>
          <a:p>
            <a:endParaRPr lang="fr-FR" sz="2400" dirty="0"/>
          </a:p>
          <a:p>
            <a:r>
              <a:rPr lang="fr-FR" sz="2400" dirty="0"/>
              <a:t>2- Contexte d’élaboration des recommandations</a:t>
            </a:r>
          </a:p>
          <a:p>
            <a:endParaRPr lang="fr-FR" sz="2400" dirty="0"/>
          </a:p>
          <a:p>
            <a:r>
              <a:rPr lang="fr-FR" sz="2400" dirty="0"/>
              <a:t>3- Quelques chiffres sur le recours à ces pratiques</a:t>
            </a:r>
          </a:p>
          <a:p>
            <a:endParaRPr lang="fr-FR" sz="2400" dirty="0"/>
          </a:p>
          <a:p>
            <a:r>
              <a:rPr lang="fr-FR" sz="2400" dirty="0"/>
              <a:t>4- Les thématiques abordées dans les recommandations</a:t>
            </a:r>
          </a:p>
          <a:p>
            <a:endParaRPr lang="fr-FR" sz="2400" dirty="0"/>
          </a:p>
          <a:p>
            <a:r>
              <a:rPr lang="fr-FR" sz="2400" dirty="0"/>
              <a:t>5- Conclusion </a:t>
            </a:r>
          </a:p>
        </p:txBody>
      </p:sp>
    </p:spTree>
    <p:extLst>
      <p:ext uri="{BB962C8B-B14F-4D97-AF65-F5344CB8AC3E}">
        <p14:creationId xmlns:p14="http://schemas.microsoft.com/office/powerpoint/2010/main" val="1195793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17F32AD-15B8-9B11-BEEE-0C284012D810}"/>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852F5AB9-D8D2-28C4-3CAD-DA0E6016E168}"/>
              </a:ext>
            </a:extLst>
          </p:cNvPr>
          <p:cNvSpPr>
            <a:spLocks noGrp="1"/>
          </p:cNvSpPr>
          <p:nvPr>
            <p:ph type="sldNum" sz="quarter" idx="4"/>
          </p:nvPr>
        </p:nvSpPr>
        <p:spPr/>
        <p:txBody>
          <a:bodyPr/>
          <a:lstStyle/>
          <a:p>
            <a:fld id="{733122C9-A0B9-462F-8757-0847AD287B63}" type="slidenum">
              <a:rPr lang="fr-FR" smtClean="0"/>
              <a:pPr/>
              <a:t>3</a:t>
            </a:fld>
            <a:endParaRPr lang="fr-FR" dirty="0"/>
          </a:p>
        </p:txBody>
      </p:sp>
      <p:sp>
        <p:nvSpPr>
          <p:cNvPr id="5" name="Espace réservé du pied de page 4">
            <a:extLst>
              <a:ext uri="{FF2B5EF4-FFF2-40B4-BE49-F238E27FC236}">
                <a16:creationId xmlns:a16="http://schemas.microsoft.com/office/drawing/2014/main" id="{A8A10FEE-5DAD-4C7A-2939-04E07A3A9C6D}"/>
              </a:ext>
            </a:extLst>
          </p:cNvPr>
          <p:cNvSpPr>
            <a:spLocks noGrp="1"/>
          </p:cNvSpPr>
          <p:nvPr>
            <p:ph type="ftr" sz="quarter" idx="3"/>
          </p:nvPr>
        </p:nvSpPr>
        <p:spPr/>
        <p:txBody>
          <a:bodyPr/>
          <a:lstStyle/>
          <a:p>
            <a:r>
              <a:rPr lang="fr-FR" dirty="0"/>
              <a:t>Direction générale de la santé</a:t>
            </a:r>
          </a:p>
        </p:txBody>
      </p:sp>
      <p:sp>
        <p:nvSpPr>
          <p:cNvPr id="6" name="ZoneTexte 5">
            <a:extLst>
              <a:ext uri="{FF2B5EF4-FFF2-40B4-BE49-F238E27FC236}">
                <a16:creationId xmlns:a16="http://schemas.microsoft.com/office/drawing/2014/main" id="{68BAB9FE-4C79-875B-8273-758E395B0E36}"/>
              </a:ext>
            </a:extLst>
          </p:cNvPr>
          <p:cNvSpPr txBox="1"/>
          <p:nvPr/>
        </p:nvSpPr>
        <p:spPr>
          <a:xfrm>
            <a:off x="301925" y="1989663"/>
            <a:ext cx="11602528" cy="3570208"/>
          </a:xfrm>
          <a:prstGeom prst="rect">
            <a:avLst/>
          </a:prstGeom>
          <a:noFill/>
        </p:spPr>
        <p:txBody>
          <a:bodyPr wrap="square" rtlCol="0">
            <a:spAutoFit/>
          </a:bodyPr>
          <a:lstStyle/>
          <a:p>
            <a:r>
              <a:rPr lang="fr-FR" sz="2800" b="1" dirty="0">
                <a:latin typeface="Marianne" panose="02000000000000000000" pitchFamily="2" charset="0"/>
              </a:rPr>
              <a:t>Pratiques non conventionnelles en santé : de quoi parle-t-on ? </a:t>
            </a:r>
          </a:p>
          <a:p>
            <a:endParaRPr lang="fr-FR" dirty="0"/>
          </a:p>
          <a:p>
            <a:pPr marL="285750" indent="-285750">
              <a:buFont typeface="Wingdings" panose="05000000000000000000" pitchFamily="2" charset="2"/>
              <a:buChar char="§"/>
            </a:pPr>
            <a:r>
              <a:rPr lang="fr-FR" sz="2000" dirty="0"/>
              <a:t>Même si elles suscitent un intérêt croissant, les pratiques non conventionnelles en santé (PNCS), également appelées médecines ou thérapies complémentaires, alternatives, intégratives, douces ou naturelles, ne sont pas clairement définies dans le code de la santé publique. </a:t>
            </a:r>
          </a:p>
          <a:p>
            <a:endParaRPr lang="fr-FR" sz="2000" dirty="0"/>
          </a:p>
          <a:p>
            <a:pPr marL="285750" indent="-285750">
              <a:buFont typeface="Wingdings" panose="05000000000000000000" pitchFamily="2" charset="2"/>
              <a:buChar char="§"/>
            </a:pPr>
            <a:r>
              <a:rPr lang="fr-FR" sz="2000" dirty="0"/>
              <a:t>Elles relèvent, souvent, d’initiatives individuelles visant à promouvoir des approches alternatives ou complémentaires des soins courants.</a:t>
            </a:r>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r>
              <a:rPr lang="fr-FR" sz="2000" dirty="0"/>
              <a:t>Mais elles peuvent aussi être étroitement intégrées dans les parcours de soins et constituent alors ce qu’on nomme les soins de support.</a:t>
            </a:r>
          </a:p>
        </p:txBody>
      </p:sp>
    </p:spTree>
    <p:extLst>
      <p:ext uri="{BB962C8B-B14F-4D97-AF65-F5344CB8AC3E}">
        <p14:creationId xmlns:p14="http://schemas.microsoft.com/office/powerpoint/2010/main" val="80123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B7B24-2846-06DA-7AE8-20A46EFE4CC8}"/>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CB667094-0063-0527-29FC-F64871EE3255}"/>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2723C9CF-D0B4-2AF2-4C46-B183064DBDF6}"/>
              </a:ext>
            </a:extLst>
          </p:cNvPr>
          <p:cNvSpPr>
            <a:spLocks noGrp="1"/>
          </p:cNvSpPr>
          <p:nvPr>
            <p:ph type="sldNum" sz="quarter" idx="4"/>
          </p:nvPr>
        </p:nvSpPr>
        <p:spPr/>
        <p:txBody>
          <a:bodyPr/>
          <a:lstStyle/>
          <a:p>
            <a:fld id="{733122C9-A0B9-462F-8757-0847AD287B63}" type="slidenum">
              <a:rPr lang="fr-FR" smtClean="0"/>
              <a:pPr/>
              <a:t>4</a:t>
            </a:fld>
            <a:endParaRPr lang="fr-FR" dirty="0"/>
          </a:p>
        </p:txBody>
      </p:sp>
      <p:sp>
        <p:nvSpPr>
          <p:cNvPr id="5" name="Espace réservé du pied de page 4">
            <a:extLst>
              <a:ext uri="{FF2B5EF4-FFF2-40B4-BE49-F238E27FC236}">
                <a16:creationId xmlns:a16="http://schemas.microsoft.com/office/drawing/2014/main" id="{0527AB99-DE93-ADAF-391A-A35FA2C45AD7}"/>
              </a:ext>
            </a:extLst>
          </p:cNvPr>
          <p:cNvSpPr>
            <a:spLocks noGrp="1"/>
          </p:cNvSpPr>
          <p:nvPr>
            <p:ph type="ftr" sz="quarter" idx="3"/>
          </p:nvPr>
        </p:nvSpPr>
        <p:spPr/>
        <p:txBody>
          <a:bodyPr/>
          <a:lstStyle/>
          <a:p>
            <a:r>
              <a:rPr lang="fr-FR" dirty="0"/>
              <a:t>Direction générale de la santé</a:t>
            </a:r>
          </a:p>
        </p:txBody>
      </p:sp>
      <p:sp>
        <p:nvSpPr>
          <p:cNvPr id="7" name="Titre 4">
            <a:extLst>
              <a:ext uri="{FF2B5EF4-FFF2-40B4-BE49-F238E27FC236}">
                <a16:creationId xmlns:a16="http://schemas.microsoft.com/office/drawing/2014/main" id="{45D2E299-C379-CFA1-83BF-AFEE48E0032C}"/>
              </a:ext>
            </a:extLst>
          </p:cNvPr>
          <p:cNvSpPr txBox="1">
            <a:spLocks/>
          </p:cNvSpPr>
          <p:nvPr/>
        </p:nvSpPr>
        <p:spPr>
          <a:xfrm>
            <a:off x="426370" y="1796819"/>
            <a:ext cx="11339261" cy="461159"/>
          </a:xfrm>
          <a:prstGeom prst="rect">
            <a:avLst/>
          </a:prstGeom>
        </p:spPr>
        <p:txBody>
          <a:bodyPr>
            <a:noAutofit/>
          </a:bodyPr>
          <a:lst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a:lstStyle>
          <a:p>
            <a:r>
              <a:rPr lang="fr-FR" sz="2800" dirty="0"/>
              <a:t>Contexte d’élaboration des recommandations</a:t>
            </a:r>
          </a:p>
        </p:txBody>
      </p:sp>
      <p:sp>
        <p:nvSpPr>
          <p:cNvPr id="8" name="Espace réservé du texte 5">
            <a:extLst>
              <a:ext uri="{FF2B5EF4-FFF2-40B4-BE49-F238E27FC236}">
                <a16:creationId xmlns:a16="http://schemas.microsoft.com/office/drawing/2014/main" id="{57E05347-F22E-618A-D140-7BE076C650C2}"/>
              </a:ext>
            </a:extLst>
          </p:cNvPr>
          <p:cNvSpPr txBox="1">
            <a:spLocks/>
          </p:cNvSpPr>
          <p:nvPr/>
        </p:nvSpPr>
        <p:spPr>
          <a:xfrm>
            <a:off x="353850" y="2416643"/>
            <a:ext cx="11232445" cy="3840427"/>
          </a:xfrm>
          <a:prstGeom prst="rect">
            <a:avLst/>
          </a:prstGeom>
        </p:spPr>
        <p:txBody>
          <a:bodyPr/>
          <a:lst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867" dirty="0"/>
          </a:p>
        </p:txBody>
      </p:sp>
      <p:sp>
        <p:nvSpPr>
          <p:cNvPr id="2" name="ZoneTexte 1">
            <a:extLst>
              <a:ext uri="{FF2B5EF4-FFF2-40B4-BE49-F238E27FC236}">
                <a16:creationId xmlns:a16="http://schemas.microsoft.com/office/drawing/2014/main" id="{57C9A8CA-76F8-CC20-DE63-2B5D9895AFE9}"/>
              </a:ext>
            </a:extLst>
          </p:cNvPr>
          <p:cNvSpPr txBox="1"/>
          <p:nvPr/>
        </p:nvSpPr>
        <p:spPr>
          <a:xfrm>
            <a:off x="426369" y="2472913"/>
            <a:ext cx="10983763" cy="3477875"/>
          </a:xfrm>
          <a:prstGeom prst="rect">
            <a:avLst/>
          </a:prstGeom>
          <a:noFill/>
        </p:spPr>
        <p:txBody>
          <a:bodyPr wrap="square" rtlCol="0">
            <a:spAutoFit/>
          </a:bodyPr>
          <a:lstStyle/>
          <a:p>
            <a:pPr marL="342900" indent="-342900">
              <a:buFont typeface="Wingdings" panose="05000000000000000000" pitchFamily="2" charset="2"/>
              <a:buChar char="§"/>
            </a:pPr>
            <a:r>
              <a:rPr lang="fr-FR" sz="2000" dirty="0"/>
              <a:t>Les pratiques non conventionnelles en santé sont très diverses : difficulté d’encadrement dans le CSP. </a:t>
            </a:r>
          </a:p>
          <a:p>
            <a:endParaRPr lang="fr-FR" sz="2000" dirty="0"/>
          </a:p>
          <a:p>
            <a:pPr marL="342900" indent="-342900">
              <a:buFont typeface="Wingdings" panose="05000000000000000000" pitchFamily="2" charset="2"/>
              <a:buChar char="§"/>
            </a:pPr>
            <a:r>
              <a:rPr lang="fr-FR" sz="2000" dirty="0"/>
              <a:t>Elles ont en commun le plus souvent </a:t>
            </a:r>
            <a:r>
              <a:rPr lang="fr-FR" sz="2000" b="1" dirty="0"/>
              <a:t>un déficit d’évaluation scientifique </a:t>
            </a:r>
            <a:r>
              <a:rPr lang="fr-FR" sz="2000" dirty="0"/>
              <a:t>d’où l’intérêt de promouvoir leur évaluation. </a:t>
            </a:r>
          </a:p>
          <a:p>
            <a:endParaRPr lang="fr-FR" sz="2000" dirty="0"/>
          </a:p>
          <a:p>
            <a:pPr marL="342900" indent="-342900">
              <a:buFont typeface="Wingdings" panose="05000000000000000000" pitchFamily="2" charset="2"/>
              <a:buChar char="§"/>
            </a:pPr>
            <a:r>
              <a:rPr lang="fr-FR" sz="2000" dirty="0"/>
              <a:t>Le recours des Français à ces pratiques est important, certaines dans un cadre bien construit de parcours patients, d’autres dans un domaine plus libéral voire plus commercial. </a:t>
            </a:r>
          </a:p>
          <a:p>
            <a:endParaRPr lang="fr-FR" sz="2000" dirty="0"/>
          </a:p>
          <a:p>
            <a:pPr marL="342900" indent="-342900">
              <a:buFont typeface="Wingdings" panose="05000000000000000000" pitchFamily="2" charset="2"/>
              <a:buChar char="§"/>
            </a:pPr>
            <a:r>
              <a:rPr lang="fr-FR" sz="2000" dirty="0"/>
              <a:t>Face à une évaluation limitée, des doutes existent sur leur intérêt potentiel mais aussi sur les risques de leur usage. </a:t>
            </a:r>
          </a:p>
        </p:txBody>
      </p:sp>
    </p:spTree>
    <p:extLst>
      <p:ext uri="{BB962C8B-B14F-4D97-AF65-F5344CB8AC3E}">
        <p14:creationId xmlns:p14="http://schemas.microsoft.com/office/powerpoint/2010/main" val="3581363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85204E5-63C2-BFD0-3A06-0860D834AF22}"/>
              </a:ext>
            </a:extLst>
          </p:cNvPr>
          <p:cNvSpPr>
            <a:spLocks noGrp="1"/>
          </p:cNvSpPr>
          <p:nvPr>
            <p:ph type="dt" sz="half" idx="2"/>
          </p:nvPr>
        </p:nvSpPr>
        <p:spPr/>
        <p:txBody>
          <a:bodyPr/>
          <a:lstStyle/>
          <a:p>
            <a:fld id="{D7698221-35EF-134F-B87A-568DECC70F29}" type="datetime1">
              <a:rPr lang="fr-FR" cap="all" smtClean="0"/>
              <a:pPr/>
              <a:t>28/07/2026</a:t>
            </a:fld>
            <a:endParaRPr lang="fr-FR" cap="all" dirty="0"/>
          </a:p>
        </p:txBody>
      </p:sp>
      <p:sp>
        <p:nvSpPr>
          <p:cNvPr id="4" name="Espace réservé du numéro de diapositive 3">
            <a:extLst>
              <a:ext uri="{FF2B5EF4-FFF2-40B4-BE49-F238E27FC236}">
                <a16:creationId xmlns:a16="http://schemas.microsoft.com/office/drawing/2014/main" id="{7C6B5EFF-544E-8564-1F68-CA7A4BB4D2A8}"/>
              </a:ext>
            </a:extLst>
          </p:cNvPr>
          <p:cNvSpPr>
            <a:spLocks noGrp="1"/>
          </p:cNvSpPr>
          <p:nvPr>
            <p:ph type="sldNum" sz="quarter" idx="4"/>
          </p:nvPr>
        </p:nvSpPr>
        <p:spPr/>
        <p:txBody>
          <a:bodyPr/>
          <a:lstStyle/>
          <a:p>
            <a:fld id="{733122C9-A0B9-462F-8757-0847AD287B63}" type="slidenum">
              <a:rPr lang="fr-FR" smtClean="0"/>
              <a:pPr/>
              <a:t>5</a:t>
            </a:fld>
            <a:endParaRPr lang="fr-FR" dirty="0"/>
          </a:p>
        </p:txBody>
      </p:sp>
      <p:sp>
        <p:nvSpPr>
          <p:cNvPr id="5" name="Espace réservé du pied de page 4">
            <a:extLst>
              <a:ext uri="{FF2B5EF4-FFF2-40B4-BE49-F238E27FC236}">
                <a16:creationId xmlns:a16="http://schemas.microsoft.com/office/drawing/2014/main" id="{41A2F45E-64A5-3BF5-E071-72D3B540F92D}"/>
              </a:ext>
            </a:extLst>
          </p:cNvPr>
          <p:cNvSpPr>
            <a:spLocks noGrp="1"/>
          </p:cNvSpPr>
          <p:nvPr>
            <p:ph type="ftr" sz="quarter" idx="3"/>
          </p:nvPr>
        </p:nvSpPr>
        <p:spPr/>
        <p:txBody>
          <a:bodyPr/>
          <a:lstStyle/>
          <a:p>
            <a:r>
              <a:rPr lang="fr-FR" dirty="0"/>
              <a:t>Direction générale de la santé</a:t>
            </a:r>
          </a:p>
        </p:txBody>
      </p:sp>
      <p:sp>
        <p:nvSpPr>
          <p:cNvPr id="6" name="ZoneTexte 5">
            <a:extLst>
              <a:ext uri="{FF2B5EF4-FFF2-40B4-BE49-F238E27FC236}">
                <a16:creationId xmlns:a16="http://schemas.microsoft.com/office/drawing/2014/main" id="{3ED88DE8-EAC8-19AD-34A2-CC29F8B7C642}"/>
              </a:ext>
            </a:extLst>
          </p:cNvPr>
          <p:cNvSpPr txBox="1"/>
          <p:nvPr/>
        </p:nvSpPr>
        <p:spPr>
          <a:xfrm>
            <a:off x="622222" y="2337758"/>
            <a:ext cx="10619117" cy="954107"/>
          </a:xfrm>
          <a:prstGeom prst="rect">
            <a:avLst/>
          </a:prstGeom>
          <a:noFill/>
        </p:spPr>
        <p:txBody>
          <a:bodyPr wrap="square" rtlCol="0">
            <a:spAutoFit/>
          </a:bodyPr>
          <a:lstStyle/>
          <a:p>
            <a:pPr algn="ctr"/>
            <a:r>
              <a:rPr lang="fr-FR" sz="2800" b="1" dirty="0">
                <a:latin typeface="Marianne" panose="02000000000000000000" pitchFamily="2" charset="0"/>
              </a:rPr>
              <a:t>Un sondage </a:t>
            </a:r>
            <a:r>
              <a:rPr lang="fr-FR" sz="2800" b="1" dirty="0" err="1">
                <a:latin typeface="Marianne" panose="02000000000000000000" pitchFamily="2" charset="0"/>
              </a:rPr>
              <a:t>Odoxa</a:t>
            </a:r>
            <a:r>
              <a:rPr lang="fr-FR" sz="2800" b="1" dirty="0">
                <a:latin typeface="Marianne" panose="02000000000000000000" pitchFamily="2" charset="0"/>
              </a:rPr>
              <a:t> </a:t>
            </a:r>
            <a:r>
              <a:rPr lang="fr-FR" sz="2800" b="1">
                <a:latin typeface="Marianne" panose="02000000000000000000" pitchFamily="2" charset="0"/>
              </a:rPr>
              <a:t>de 2023 </a:t>
            </a:r>
            <a:r>
              <a:rPr lang="fr-FR" sz="2800" b="1" dirty="0">
                <a:latin typeface="Marianne" panose="02000000000000000000" pitchFamily="2" charset="0"/>
              </a:rPr>
              <a:t>fournit quelques chiffres sur l’opinion et le recours des Français à ces pratiques</a:t>
            </a:r>
          </a:p>
        </p:txBody>
      </p:sp>
    </p:spTree>
    <p:extLst>
      <p:ext uri="{BB962C8B-B14F-4D97-AF65-F5344CB8AC3E}">
        <p14:creationId xmlns:p14="http://schemas.microsoft.com/office/powerpoint/2010/main" val="3479399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F619BD9-BE84-43E0-9ABF-E4883D9C5446}"/>
              </a:ext>
            </a:extLst>
          </p:cNvPr>
          <p:cNvSpPr txBox="1">
            <a:spLocks/>
          </p:cNvSpPr>
          <p:nvPr/>
        </p:nvSpPr>
        <p:spPr>
          <a:xfrm>
            <a:off x="1018190" y="1415476"/>
            <a:ext cx="11173809" cy="427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buNone/>
            </a:pPr>
            <a:r>
              <a:rPr lang="fr-FR" sz="1100" i="1" dirty="0">
                <a:latin typeface="Calibri Light" panose="020F0302020204030204" pitchFamily="34" charset="0"/>
                <a:ea typeface="Calibri" panose="020F0502020204030204" pitchFamily="34" charset="0"/>
                <a:cs typeface="Arial" panose="020B0604020202020204" pitchFamily="34" charset="0"/>
              </a:rPr>
              <a:t>On entend par thérapies alternatives toutes les pratiques non-médicales ayant une visée de soin dans les domaines de la santé, du bien-être et du développement personnel comme par exemple la naturopathie, l’homéopathie, le jeûne, la réflexologie, la méditation... Elles peuvent être liées à l’alimentation, aux plantes, aux énergies ou à la recherche de causes psychologiques, etc…</a:t>
            </a:r>
          </a:p>
          <a:p>
            <a:pPr marL="0" indent="0" algn="just">
              <a:lnSpc>
                <a:spcPct val="107000"/>
              </a:lnSpc>
              <a:spcBef>
                <a:spcPts val="0"/>
              </a:spcBef>
              <a:buNone/>
            </a:pPr>
            <a:r>
              <a:rPr lang="fr-FR" sz="1200" dirty="0">
                <a:latin typeface="Calibri Light" panose="020F0302020204030204" pitchFamily="34" charset="0"/>
                <a:ea typeface="Calibri" panose="020F0502020204030204" pitchFamily="34" charset="0"/>
                <a:cs typeface="Arial" panose="020B0604020202020204" pitchFamily="34" charset="0"/>
              </a:rPr>
              <a:t>Aujourd’hui, diriez-vous que vous avez une très bonne, une plutôt bonne, une plutôt mauvaise ou une très mauvaise image… ?</a:t>
            </a:r>
            <a:endParaRPr lang="fr-FR" sz="1200" dirty="0">
              <a:latin typeface="Source Sans Pro" panose="020B0503030403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endParaRPr lang="fr-FR" sz="1200" dirty="0">
              <a:latin typeface="Source Sans Pro" panose="020B0503030403020204" pitchFamily="34" charset="0"/>
              <a:ea typeface="Calibri" panose="020F0502020204030204" pitchFamily="34" charset="0"/>
              <a:cs typeface="Arial" panose="020B0604020202020204" pitchFamily="34" charset="0"/>
            </a:endParaRPr>
          </a:p>
        </p:txBody>
      </p:sp>
      <p:sp>
        <p:nvSpPr>
          <p:cNvPr id="11" name="Espace réservé du texte 1">
            <a:extLst>
              <a:ext uri="{FF2B5EF4-FFF2-40B4-BE49-F238E27FC236}">
                <a16:creationId xmlns:a16="http://schemas.microsoft.com/office/drawing/2014/main" id="{DC305F7F-E429-4C4B-9FE7-B26EE0AB241D}"/>
              </a:ext>
            </a:extLst>
          </p:cNvPr>
          <p:cNvSpPr txBox="1">
            <a:spLocks/>
          </p:cNvSpPr>
          <p:nvPr/>
        </p:nvSpPr>
        <p:spPr>
          <a:xfrm>
            <a:off x="1363537" y="313024"/>
            <a:ext cx="10483119" cy="520029"/>
          </a:xfrm>
          <a:prstGeom prst="rect">
            <a:avLst/>
          </a:prstGeom>
        </p:spPr>
        <p:txBody>
          <a:bodyPr anchor="ctr"/>
          <a:lstStyle>
            <a:lvl1pPr marL="0" indent="0" algn="ctr" rtl="0" eaLnBrk="0" fontAlgn="base" hangingPunct="0">
              <a:spcBef>
                <a:spcPct val="20000"/>
              </a:spcBef>
              <a:spcAft>
                <a:spcPct val="0"/>
              </a:spcAft>
              <a:buFont typeface="Arial" charset="0"/>
              <a:buNone/>
              <a:defRPr sz="3600" b="1" kern="1200" baseline="0">
                <a:solidFill>
                  <a:srgbClr val="F9D74D"/>
                </a:solidFill>
                <a:latin typeface="+mj-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a:latin typeface="Calibri Light" panose="020F0302020204030204" pitchFamily="34" charset="0"/>
                <a:cs typeface="Calibri Light" panose="020F0302020204030204" pitchFamily="34" charset="0"/>
              </a:rPr>
              <a:t>Les Français ont une très bonne image de la médecine conventionnelle… </a:t>
            </a:r>
          </a:p>
          <a:p>
            <a:r>
              <a:rPr lang="fr-FR" sz="2400">
                <a:latin typeface="Calibri Light" panose="020F0302020204030204" pitchFamily="34" charset="0"/>
                <a:cs typeface="Calibri Light" panose="020F0302020204030204" pitchFamily="34" charset="0"/>
              </a:rPr>
              <a:t>… mais aussi des thérapies alternatives.</a:t>
            </a:r>
          </a:p>
        </p:txBody>
      </p:sp>
      <p:graphicFrame>
        <p:nvGraphicFramePr>
          <p:cNvPr id="7" name="Graphique 6">
            <a:extLst>
              <a:ext uri="{FF2B5EF4-FFF2-40B4-BE49-F238E27FC236}">
                <a16:creationId xmlns:a16="http://schemas.microsoft.com/office/drawing/2014/main" id="{582D5767-5491-5A20-6748-68B51FDCE32C}"/>
              </a:ext>
            </a:extLst>
          </p:cNvPr>
          <p:cNvGraphicFramePr>
            <a:graphicFrameLocks/>
          </p:cNvGraphicFramePr>
          <p:nvPr>
            <p:extLst>
              <p:ext uri="{D42A27DB-BD31-4B8C-83A1-F6EECF244321}">
                <p14:modId xmlns:p14="http://schemas.microsoft.com/office/powerpoint/2010/main" val="1771895988"/>
              </p:ext>
            </p:extLst>
          </p:nvPr>
        </p:nvGraphicFramePr>
        <p:xfrm>
          <a:off x="621983" y="2568859"/>
          <a:ext cx="9581803" cy="23016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au 4">
            <a:extLst>
              <a:ext uri="{FF2B5EF4-FFF2-40B4-BE49-F238E27FC236}">
                <a16:creationId xmlns:a16="http://schemas.microsoft.com/office/drawing/2014/main" id="{1F1270D2-A20C-8FED-40A5-68BC8CD66D32}"/>
              </a:ext>
            </a:extLst>
          </p:cNvPr>
          <p:cNvGraphicFramePr>
            <a:graphicFrameLocks noGrp="1"/>
          </p:cNvGraphicFramePr>
          <p:nvPr/>
        </p:nvGraphicFramePr>
        <p:xfrm>
          <a:off x="9444928" y="2630083"/>
          <a:ext cx="508659" cy="1883550"/>
        </p:xfrm>
        <a:graphic>
          <a:graphicData uri="http://schemas.openxmlformats.org/drawingml/2006/table">
            <a:tbl>
              <a:tblPr firstRow="1" bandRow="1">
                <a:tableStyleId>{0505E3EF-67EA-436B-97B2-0124C06EBD24}</a:tableStyleId>
              </a:tblPr>
              <a:tblGrid>
                <a:gridCol w="508659">
                  <a:extLst>
                    <a:ext uri="{9D8B030D-6E8A-4147-A177-3AD203B41FA5}">
                      <a16:colId xmlns:a16="http://schemas.microsoft.com/office/drawing/2014/main" val="3067168219"/>
                    </a:ext>
                  </a:extLst>
                </a:gridCol>
              </a:tblGrid>
              <a:tr h="941775">
                <a:tc>
                  <a:txBody>
                    <a:bodyPr/>
                    <a:lstStyle/>
                    <a:p>
                      <a:pPr algn="ctr"/>
                      <a:r>
                        <a:rPr lang="fr-FR" sz="1500" b="0" dirty="0">
                          <a:solidFill>
                            <a:srgbClr val="268A72"/>
                          </a:solidFill>
                          <a:latin typeface="+mj-lt"/>
                        </a:rPr>
                        <a:t>84%</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10781829"/>
                  </a:ext>
                </a:extLst>
              </a:tr>
              <a:tr h="941775">
                <a:tc>
                  <a:txBody>
                    <a:bodyPr/>
                    <a:lstStyle/>
                    <a:p>
                      <a:pPr algn="ctr"/>
                      <a:r>
                        <a:rPr lang="fr-FR" sz="1500" b="0" dirty="0">
                          <a:solidFill>
                            <a:srgbClr val="268A72"/>
                          </a:solidFill>
                          <a:latin typeface="+mj-lt"/>
                        </a:rPr>
                        <a:t>70%</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8096587"/>
                  </a:ext>
                </a:extLst>
              </a:tr>
            </a:tbl>
          </a:graphicData>
        </a:graphic>
      </p:graphicFrame>
      <p:sp>
        <p:nvSpPr>
          <p:cNvPr id="5" name="ZoneTexte 4">
            <a:extLst>
              <a:ext uri="{FF2B5EF4-FFF2-40B4-BE49-F238E27FC236}">
                <a16:creationId xmlns:a16="http://schemas.microsoft.com/office/drawing/2014/main" id="{36746799-C3A6-1EAD-D296-5D713F848E18}"/>
              </a:ext>
            </a:extLst>
          </p:cNvPr>
          <p:cNvSpPr txBox="1"/>
          <p:nvPr/>
        </p:nvSpPr>
        <p:spPr>
          <a:xfrm>
            <a:off x="9085113" y="2419513"/>
            <a:ext cx="1266693" cy="276999"/>
          </a:xfrm>
          <a:prstGeom prst="rect">
            <a:avLst/>
          </a:prstGeom>
          <a:noFill/>
        </p:spPr>
        <p:txBody>
          <a:bodyPr wrap="none" rtlCol="0">
            <a:spAutoFit/>
          </a:bodyPr>
          <a:lstStyle/>
          <a:p>
            <a:r>
              <a:rPr lang="fr-FR" sz="1200">
                <a:solidFill>
                  <a:srgbClr val="268A72"/>
                </a:solidFill>
                <a:latin typeface="+mj-lt"/>
              </a:rPr>
              <a:t>% Bonne image</a:t>
            </a:r>
          </a:p>
        </p:txBody>
      </p:sp>
      <p:graphicFrame>
        <p:nvGraphicFramePr>
          <p:cNvPr id="6" name="Tableau 4">
            <a:extLst>
              <a:ext uri="{FF2B5EF4-FFF2-40B4-BE49-F238E27FC236}">
                <a16:creationId xmlns:a16="http://schemas.microsoft.com/office/drawing/2014/main" id="{0F758B09-88BF-72F3-25A9-39D20637DDEE}"/>
              </a:ext>
            </a:extLst>
          </p:cNvPr>
          <p:cNvGraphicFramePr>
            <a:graphicFrameLocks noGrp="1"/>
          </p:cNvGraphicFramePr>
          <p:nvPr/>
        </p:nvGraphicFramePr>
        <p:xfrm>
          <a:off x="11184303" y="2636433"/>
          <a:ext cx="508659" cy="1877200"/>
        </p:xfrm>
        <a:graphic>
          <a:graphicData uri="http://schemas.openxmlformats.org/drawingml/2006/table">
            <a:tbl>
              <a:tblPr firstRow="1" bandRow="1">
                <a:tableStyleId>{0505E3EF-67EA-436B-97B2-0124C06EBD24}</a:tableStyleId>
              </a:tblPr>
              <a:tblGrid>
                <a:gridCol w="508659">
                  <a:extLst>
                    <a:ext uri="{9D8B030D-6E8A-4147-A177-3AD203B41FA5}">
                      <a16:colId xmlns:a16="http://schemas.microsoft.com/office/drawing/2014/main" val="3067168219"/>
                    </a:ext>
                  </a:extLst>
                </a:gridCol>
              </a:tblGrid>
              <a:tr h="938600">
                <a:tc>
                  <a:txBody>
                    <a:bodyPr/>
                    <a:lstStyle/>
                    <a:p>
                      <a:pPr algn="ctr"/>
                      <a:r>
                        <a:rPr lang="fr-FR" sz="1500" b="0" dirty="0">
                          <a:solidFill>
                            <a:srgbClr val="FF0000"/>
                          </a:solidFill>
                          <a:latin typeface="+mj-lt"/>
                        </a:rPr>
                        <a:t>15%</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10781829"/>
                  </a:ext>
                </a:extLst>
              </a:tr>
              <a:tr h="938600">
                <a:tc>
                  <a:txBody>
                    <a:bodyPr/>
                    <a:lstStyle/>
                    <a:p>
                      <a:pPr algn="ctr"/>
                      <a:r>
                        <a:rPr lang="fr-FR" sz="1500" b="0" dirty="0">
                          <a:solidFill>
                            <a:srgbClr val="FF0000"/>
                          </a:solidFill>
                          <a:latin typeface="+mj-lt"/>
                        </a:rPr>
                        <a:t>29%</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8096587"/>
                  </a:ext>
                </a:extLst>
              </a:tr>
            </a:tbl>
          </a:graphicData>
        </a:graphic>
      </p:graphicFrame>
      <p:sp>
        <p:nvSpPr>
          <p:cNvPr id="8" name="ZoneTexte 7">
            <a:extLst>
              <a:ext uri="{FF2B5EF4-FFF2-40B4-BE49-F238E27FC236}">
                <a16:creationId xmlns:a16="http://schemas.microsoft.com/office/drawing/2014/main" id="{9CF5E4B5-149A-950A-1626-42DD80B4AFFA}"/>
              </a:ext>
            </a:extLst>
          </p:cNvPr>
          <p:cNvSpPr txBox="1"/>
          <p:nvPr/>
        </p:nvSpPr>
        <p:spPr>
          <a:xfrm>
            <a:off x="10739623" y="2422891"/>
            <a:ext cx="1479892" cy="276999"/>
          </a:xfrm>
          <a:prstGeom prst="rect">
            <a:avLst/>
          </a:prstGeom>
          <a:noFill/>
        </p:spPr>
        <p:txBody>
          <a:bodyPr wrap="none" rtlCol="0">
            <a:spAutoFit/>
          </a:bodyPr>
          <a:lstStyle/>
          <a:p>
            <a:r>
              <a:rPr lang="fr-FR" sz="1200">
                <a:solidFill>
                  <a:srgbClr val="FF0000"/>
                </a:solidFill>
                <a:latin typeface="+mj-lt"/>
              </a:rPr>
              <a:t>% Mauvaise image</a:t>
            </a:r>
          </a:p>
        </p:txBody>
      </p:sp>
      <p:sp>
        <p:nvSpPr>
          <p:cNvPr id="9" name="ZoneTexte 8">
            <a:extLst>
              <a:ext uri="{FF2B5EF4-FFF2-40B4-BE49-F238E27FC236}">
                <a16:creationId xmlns:a16="http://schemas.microsoft.com/office/drawing/2014/main" id="{787CE9A4-ACD2-025A-FC55-49D5C7284171}"/>
              </a:ext>
            </a:extLst>
          </p:cNvPr>
          <p:cNvSpPr txBox="1"/>
          <p:nvPr/>
        </p:nvSpPr>
        <p:spPr>
          <a:xfrm>
            <a:off x="145916" y="4970838"/>
            <a:ext cx="6488349" cy="938719"/>
          </a:xfrm>
          <a:prstGeom prst="rect">
            <a:avLst/>
          </a:prstGeom>
          <a:noFill/>
        </p:spPr>
        <p:txBody>
          <a:bodyPr wrap="square" rtlCol="0">
            <a:spAutoFit/>
          </a:bodyPr>
          <a:lstStyle/>
          <a:p>
            <a:r>
              <a:rPr lang="fr-FR" sz="1100" b="1" dirty="0">
                <a:latin typeface="+mj-lt"/>
              </a:rPr>
              <a:t>Sur 100 Français</a:t>
            </a:r>
          </a:p>
          <a:p>
            <a:pPr marL="171446" indent="-171446">
              <a:buFont typeface="Arial" panose="020B0604020202020204" pitchFamily="34" charset="0"/>
              <a:buChar char="•"/>
            </a:pPr>
            <a:r>
              <a:rPr lang="fr-FR" sz="1100" dirty="0">
                <a:latin typeface="+mj-lt"/>
              </a:rPr>
              <a:t>60 ont une bonne image de la médecine ET des thérapies alternatives</a:t>
            </a:r>
          </a:p>
          <a:p>
            <a:pPr marL="171446" indent="-171446">
              <a:buFont typeface="Arial" panose="020B0604020202020204" pitchFamily="34" charset="0"/>
              <a:buChar char="•"/>
            </a:pPr>
            <a:r>
              <a:rPr lang="fr-FR" sz="1100" dirty="0">
                <a:latin typeface="+mj-lt"/>
              </a:rPr>
              <a:t>24 ont une bonne image de la médecine ET une mauvaise image des thérapies alternatives</a:t>
            </a:r>
          </a:p>
          <a:p>
            <a:pPr marL="171446" indent="-171446">
              <a:buFont typeface="Arial" panose="020B0604020202020204" pitchFamily="34" charset="0"/>
              <a:buChar char="•"/>
            </a:pPr>
            <a:r>
              <a:rPr lang="fr-FR" sz="1100" dirty="0">
                <a:latin typeface="+mj-lt"/>
              </a:rPr>
              <a:t>10 ont une bonne image des thérapies alternatives ET une mauvaise image de la médecine </a:t>
            </a:r>
          </a:p>
          <a:p>
            <a:pPr marL="171446" indent="-171446">
              <a:buFont typeface="Arial" panose="020B0604020202020204" pitchFamily="34" charset="0"/>
              <a:buChar char="•"/>
            </a:pPr>
            <a:r>
              <a:rPr lang="fr-FR" sz="1100" dirty="0">
                <a:latin typeface="+mj-lt"/>
              </a:rPr>
              <a:t>6 n’ont ni une bonne image de la médecine ni une bonne image des thérapies alternatives</a:t>
            </a:r>
          </a:p>
        </p:txBody>
      </p:sp>
      <p:sp>
        <p:nvSpPr>
          <p:cNvPr id="2" name="ZoneTexte 1">
            <a:extLst>
              <a:ext uri="{FF2B5EF4-FFF2-40B4-BE49-F238E27FC236}">
                <a16:creationId xmlns:a16="http://schemas.microsoft.com/office/drawing/2014/main" id="{548AB2EE-36B0-863C-8571-6B27B23B9AA2}"/>
              </a:ext>
            </a:extLst>
          </p:cNvPr>
          <p:cNvSpPr txBox="1"/>
          <p:nvPr/>
        </p:nvSpPr>
        <p:spPr>
          <a:xfrm>
            <a:off x="8401474" y="4224215"/>
            <a:ext cx="2591101" cy="646331"/>
          </a:xfrm>
          <a:prstGeom prst="rect">
            <a:avLst/>
          </a:prstGeom>
          <a:noFill/>
        </p:spPr>
        <p:txBody>
          <a:bodyPr wrap="square" rtlCol="0">
            <a:spAutoFit/>
          </a:bodyPr>
          <a:lstStyle/>
          <a:p>
            <a:pPr algn="ctr"/>
            <a:r>
              <a:rPr lang="fr-FR" sz="1200" i="1" dirty="0">
                <a:solidFill>
                  <a:srgbClr val="268A72"/>
                </a:solidFill>
                <a:latin typeface="+mj-lt"/>
              </a:rPr>
              <a:t>Femmes : 77%</a:t>
            </a:r>
          </a:p>
          <a:p>
            <a:pPr algn="ctr"/>
            <a:r>
              <a:rPr lang="fr-FR" sz="1200" i="1" dirty="0">
                <a:solidFill>
                  <a:srgbClr val="268A72"/>
                </a:solidFill>
                <a:latin typeface="+mj-lt"/>
              </a:rPr>
              <a:t>35-49 ans : 77%</a:t>
            </a:r>
          </a:p>
          <a:p>
            <a:pPr algn="ctr"/>
            <a:r>
              <a:rPr lang="fr-FR" sz="1200" i="1" dirty="0">
                <a:solidFill>
                  <a:srgbClr val="268A72"/>
                </a:solidFill>
                <a:latin typeface="+mj-lt"/>
              </a:rPr>
              <a:t>Employés et ouvriers : 75%</a:t>
            </a:r>
          </a:p>
        </p:txBody>
      </p:sp>
    </p:spTree>
    <p:extLst>
      <p:ext uri="{BB962C8B-B14F-4D97-AF65-F5344CB8AC3E}">
        <p14:creationId xmlns:p14="http://schemas.microsoft.com/office/powerpoint/2010/main" val="1314531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F619BD9-BE84-43E0-9ABF-E4883D9C5446}"/>
              </a:ext>
            </a:extLst>
          </p:cNvPr>
          <p:cNvSpPr txBox="1">
            <a:spLocks/>
          </p:cNvSpPr>
          <p:nvPr/>
        </p:nvSpPr>
        <p:spPr>
          <a:xfrm>
            <a:off x="1018190" y="1672933"/>
            <a:ext cx="11173809" cy="427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fr-FR" sz="1200" dirty="0">
                <a:latin typeface="Calibri Light" panose="020F0302020204030204" pitchFamily="34" charset="0"/>
                <a:ea typeface="Calibri" panose="020F0502020204030204" pitchFamily="34" charset="0"/>
                <a:cs typeface="Arial" panose="020B0604020202020204" pitchFamily="34" charset="0"/>
              </a:rPr>
              <a:t>Aujourd’hui, estimez-vous que les thérapies alternatives sont globalement…</a:t>
            </a:r>
            <a:endParaRPr lang="fr-FR" sz="1200" dirty="0">
              <a:latin typeface="Source Sans Pro" panose="020B0503030403020204" pitchFamily="34" charset="0"/>
              <a:ea typeface="Calibri" panose="020F0502020204030204" pitchFamily="34" charset="0"/>
              <a:cs typeface="Arial" panose="020B0604020202020204" pitchFamily="34" charset="0"/>
            </a:endParaRPr>
          </a:p>
        </p:txBody>
      </p:sp>
      <p:sp>
        <p:nvSpPr>
          <p:cNvPr id="11" name="Espace réservé du texte 1">
            <a:extLst>
              <a:ext uri="{FF2B5EF4-FFF2-40B4-BE49-F238E27FC236}">
                <a16:creationId xmlns:a16="http://schemas.microsoft.com/office/drawing/2014/main" id="{DC305F7F-E429-4C4B-9FE7-B26EE0AB241D}"/>
              </a:ext>
            </a:extLst>
          </p:cNvPr>
          <p:cNvSpPr txBox="1">
            <a:spLocks/>
          </p:cNvSpPr>
          <p:nvPr/>
        </p:nvSpPr>
        <p:spPr>
          <a:xfrm>
            <a:off x="2427646" y="313024"/>
            <a:ext cx="8646756" cy="520029"/>
          </a:xfrm>
          <a:prstGeom prst="rect">
            <a:avLst/>
          </a:prstGeom>
        </p:spPr>
        <p:txBody>
          <a:bodyPr anchor="ctr"/>
          <a:lstStyle>
            <a:lvl1pPr marL="0" indent="0" algn="ctr" rtl="0" eaLnBrk="0" fontAlgn="base" hangingPunct="0">
              <a:spcBef>
                <a:spcPct val="20000"/>
              </a:spcBef>
              <a:spcAft>
                <a:spcPct val="0"/>
              </a:spcAft>
              <a:buFont typeface="Arial" charset="0"/>
              <a:buNone/>
              <a:defRPr sz="3600" b="1" kern="1200" baseline="0">
                <a:solidFill>
                  <a:srgbClr val="F9D74D"/>
                </a:solidFill>
                <a:latin typeface="+mj-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dirty="0">
                <a:latin typeface="Calibri Light" panose="020F0302020204030204" pitchFamily="34" charset="0"/>
                <a:cs typeface="Calibri Light" panose="020F0302020204030204" pitchFamily="34" charset="0"/>
              </a:rPr>
              <a:t>Pour 57% des Français, les thérapies alternatives sont de façon générale au moins aussi efficaces que la médecine classique</a:t>
            </a:r>
          </a:p>
        </p:txBody>
      </p:sp>
      <p:graphicFrame>
        <p:nvGraphicFramePr>
          <p:cNvPr id="2" name="Graphique 1">
            <a:extLst>
              <a:ext uri="{FF2B5EF4-FFF2-40B4-BE49-F238E27FC236}">
                <a16:creationId xmlns:a16="http://schemas.microsoft.com/office/drawing/2014/main" id="{FDEE160E-760C-AFF2-8FB5-A0A191CBE0C5}"/>
              </a:ext>
            </a:extLst>
          </p:cNvPr>
          <p:cNvGraphicFramePr>
            <a:graphicFrameLocks/>
          </p:cNvGraphicFramePr>
          <p:nvPr/>
        </p:nvGraphicFramePr>
        <p:xfrm>
          <a:off x="1018190" y="2358866"/>
          <a:ext cx="9516095" cy="3316220"/>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a:extLst>
              <a:ext uri="{FF2B5EF4-FFF2-40B4-BE49-F238E27FC236}">
                <a16:creationId xmlns:a16="http://schemas.microsoft.com/office/drawing/2014/main" id="{8C087C4F-0326-9633-D353-C7FCC4680AE7}"/>
              </a:ext>
            </a:extLst>
          </p:cNvPr>
          <p:cNvSpPr txBox="1"/>
          <p:nvPr/>
        </p:nvSpPr>
        <p:spPr>
          <a:xfrm>
            <a:off x="10164427" y="2111056"/>
            <a:ext cx="1401794" cy="461665"/>
          </a:xfrm>
          <a:prstGeom prst="rect">
            <a:avLst/>
          </a:prstGeom>
          <a:noFill/>
        </p:spPr>
        <p:txBody>
          <a:bodyPr wrap="none" rtlCol="0">
            <a:spAutoFit/>
          </a:bodyPr>
          <a:lstStyle/>
          <a:p>
            <a:pPr algn="ctr"/>
            <a:r>
              <a:rPr lang="fr-FR" sz="1200" dirty="0">
                <a:solidFill>
                  <a:srgbClr val="268A72"/>
                </a:solidFill>
                <a:latin typeface="+mj-lt"/>
              </a:rPr>
              <a:t>% Plus efficaces </a:t>
            </a:r>
          </a:p>
          <a:p>
            <a:pPr algn="ctr"/>
            <a:r>
              <a:rPr lang="fr-FR" sz="1200" dirty="0">
                <a:solidFill>
                  <a:srgbClr val="268A72"/>
                </a:solidFill>
                <a:latin typeface="+mj-lt"/>
              </a:rPr>
              <a:t>ou aussi efficaces</a:t>
            </a:r>
          </a:p>
        </p:txBody>
      </p:sp>
      <p:graphicFrame>
        <p:nvGraphicFramePr>
          <p:cNvPr id="6" name="Tableau 4">
            <a:extLst>
              <a:ext uri="{FF2B5EF4-FFF2-40B4-BE49-F238E27FC236}">
                <a16:creationId xmlns:a16="http://schemas.microsoft.com/office/drawing/2014/main" id="{3AA552D3-1099-E65A-4A30-793BD7764376}"/>
              </a:ext>
            </a:extLst>
          </p:cNvPr>
          <p:cNvGraphicFramePr>
            <a:graphicFrameLocks noGrp="1"/>
          </p:cNvGraphicFramePr>
          <p:nvPr/>
        </p:nvGraphicFramePr>
        <p:xfrm>
          <a:off x="10643723" y="2613814"/>
          <a:ext cx="508659" cy="2342235"/>
        </p:xfrm>
        <a:graphic>
          <a:graphicData uri="http://schemas.openxmlformats.org/drawingml/2006/table">
            <a:tbl>
              <a:tblPr firstRow="1" bandRow="1">
                <a:tableStyleId>{0505E3EF-67EA-436B-97B2-0124C06EBD24}</a:tableStyleId>
              </a:tblPr>
              <a:tblGrid>
                <a:gridCol w="508659">
                  <a:extLst>
                    <a:ext uri="{9D8B030D-6E8A-4147-A177-3AD203B41FA5}">
                      <a16:colId xmlns:a16="http://schemas.microsoft.com/office/drawing/2014/main" val="3067168219"/>
                    </a:ext>
                  </a:extLst>
                </a:gridCol>
              </a:tblGrid>
              <a:tr h="780745">
                <a:tc>
                  <a:txBody>
                    <a:bodyPr/>
                    <a:lstStyle/>
                    <a:p>
                      <a:pPr algn="ctr"/>
                      <a:r>
                        <a:rPr lang="fr-FR" sz="1500" b="1" dirty="0">
                          <a:solidFill>
                            <a:srgbClr val="268A72"/>
                          </a:solidFill>
                          <a:latin typeface="+mj-lt"/>
                        </a:rPr>
                        <a:t>72%</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10781829"/>
                  </a:ext>
                </a:extLst>
              </a:tr>
              <a:tr h="780745">
                <a:tc>
                  <a:txBody>
                    <a:bodyPr/>
                    <a:lstStyle/>
                    <a:p>
                      <a:pPr algn="ctr"/>
                      <a:r>
                        <a:rPr lang="fr-FR" sz="1500" b="1" dirty="0">
                          <a:solidFill>
                            <a:srgbClr val="268A72"/>
                          </a:solidFill>
                          <a:latin typeface="+mj-lt"/>
                        </a:rPr>
                        <a:t>57%</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8096587"/>
                  </a:ext>
                </a:extLst>
              </a:tr>
              <a:tr h="780745">
                <a:tc>
                  <a:txBody>
                    <a:bodyPr/>
                    <a:lstStyle/>
                    <a:p>
                      <a:pPr algn="ctr"/>
                      <a:r>
                        <a:rPr lang="fr-FR" sz="1500" b="1" dirty="0">
                          <a:solidFill>
                            <a:srgbClr val="268A72"/>
                          </a:solidFill>
                          <a:latin typeface="+mj-lt"/>
                        </a:rPr>
                        <a:t>35%</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6869669"/>
                  </a:ext>
                </a:extLst>
              </a:tr>
            </a:tbl>
          </a:graphicData>
        </a:graphic>
      </p:graphicFrame>
      <p:sp>
        <p:nvSpPr>
          <p:cNvPr id="3" name="ZoneTexte 2">
            <a:extLst>
              <a:ext uri="{FF2B5EF4-FFF2-40B4-BE49-F238E27FC236}">
                <a16:creationId xmlns:a16="http://schemas.microsoft.com/office/drawing/2014/main" id="{8B142B7B-2D0F-8631-5199-A6682B3022A2}"/>
              </a:ext>
            </a:extLst>
          </p:cNvPr>
          <p:cNvSpPr txBox="1"/>
          <p:nvPr/>
        </p:nvSpPr>
        <p:spPr>
          <a:xfrm>
            <a:off x="9821436" y="3891464"/>
            <a:ext cx="2175267" cy="553998"/>
          </a:xfrm>
          <a:prstGeom prst="rect">
            <a:avLst/>
          </a:prstGeom>
          <a:noFill/>
        </p:spPr>
        <p:txBody>
          <a:bodyPr wrap="square" rtlCol="0">
            <a:spAutoFit/>
          </a:bodyPr>
          <a:lstStyle/>
          <a:p>
            <a:pPr algn="ctr"/>
            <a:r>
              <a:rPr lang="fr-FR" sz="1000" i="1" dirty="0">
                <a:solidFill>
                  <a:srgbClr val="268A72"/>
                </a:solidFill>
                <a:latin typeface="+mj-lt"/>
              </a:rPr>
              <a:t>Employés : 68% - Cadres : 64%</a:t>
            </a:r>
          </a:p>
          <a:p>
            <a:pPr algn="ctr"/>
            <a:r>
              <a:rPr lang="fr-FR" sz="1000" i="1" dirty="0">
                <a:solidFill>
                  <a:srgbClr val="268A72"/>
                </a:solidFill>
                <a:latin typeface="+mj-lt"/>
              </a:rPr>
              <a:t>35-49 ans : 66%</a:t>
            </a:r>
          </a:p>
          <a:p>
            <a:pPr algn="ctr"/>
            <a:r>
              <a:rPr lang="fr-FR" sz="1000" i="1" dirty="0">
                <a:solidFill>
                  <a:srgbClr val="268A72"/>
                </a:solidFill>
                <a:latin typeface="+mj-lt"/>
              </a:rPr>
              <a:t>Femmes : 64%</a:t>
            </a:r>
          </a:p>
        </p:txBody>
      </p:sp>
    </p:spTree>
    <p:extLst>
      <p:ext uri="{BB962C8B-B14F-4D97-AF65-F5344CB8AC3E}">
        <p14:creationId xmlns:p14="http://schemas.microsoft.com/office/powerpoint/2010/main" val="59194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F619BD9-BE84-43E0-9ABF-E4883D9C5446}"/>
              </a:ext>
            </a:extLst>
          </p:cNvPr>
          <p:cNvSpPr txBox="1">
            <a:spLocks/>
          </p:cNvSpPr>
          <p:nvPr/>
        </p:nvSpPr>
        <p:spPr>
          <a:xfrm>
            <a:off x="1018190" y="1741405"/>
            <a:ext cx="11173809" cy="427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fr-FR" sz="1200" dirty="0">
                <a:latin typeface="Calibri Light" panose="020F0302020204030204" pitchFamily="34" charset="0"/>
                <a:ea typeface="Calibri" panose="020F0502020204030204" pitchFamily="34" charset="0"/>
                <a:cs typeface="Arial" panose="020B0604020202020204" pitchFamily="34" charset="0"/>
              </a:rPr>
              <a:t>A propos des thérapies alternatives de soin, êtes-vous tout à fait d’accord, plutôt d’accord, plutôt pas d’accord ou pas d’accord du tout avec les affirmations suivantes ?</a:t>
            </a:r>
            <a:endParaRPr lang="fr-FR" sz="1200" dirty="0">
              <a:latin typeface="Source Sans Pro" panose="020B0503030403020204" pitchFamily="34" charset="0"/>
              <a:ea typeface="Calibri" panose="020F0502020204030204" pitchFamily="34" charset="0"/>
              <a:cs typeface="Arial" panose="020B0604020202020204" pitchFamily="34" charset="0"/>
            </a:endParaRPr>
          </a:p>
        </p:txBody>
      </p:sp>
      <p:sp>
        <p:nvSpPr>
          <p:cNvPr id="11" name="Espace réservé du texte 1">
            <a:extLst>
              <a:ext uri="{FF2B5EF4-FFF2-40B4-BE49-F238E27FC236}">
                <a16:creationId xmlns:a16="http://schemas.microsoft.com/office/drawing/2014/main" id="{DC305F7F-E429-4C4B-9FE7-B26EE0AB241D}"/>
              </a:ext>
            </a:extLst>
          </p:cNvPr>
          <p:cNvSpPr txBox="1">
            <a:spLocks/>
          </p:cNvSpPr>
          <p:nvPr/>
        </p:nvSpPr>
        <p:spPr>
          <a:xfrm>
            <a:off x="1091777" y="303296"/>
            <a:ext cx="11092879" cy="520029"/>
          </a:xfrm>
          <a:prstGeom prst="rect">
            <a:avLst/>
          </a:prstGeom>
        </p:spPr>
        <p:txBody>
          <a:bodyPr anchor="ctr"/>
          <a:lstStyle>
            <a:lvl1pPr marL="0" indent="0" algn="ctr" rtl="0" eaLnBrk="0" fontAlgn="base" hangingPunct="0">
              <a:spcBef>
                <a:spcPct val="20000"/>
              </a:spcBef>
              <a:spcAft>
                <a:spcPct val="0"/>
              </a:spcAft>
              <a:buFont typeface="Arial" charset="0"/>
              <a:buNone/>
              <a:defRPr sz="3600" b="1" kern="1200" baseline="0">
                <a:solidFill>
                  <a:srgbClr val="F9D74D"/>
                </a:solidFill>
                <a:latin typeface="+mj-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300" dirty="0">
                <a:latin typeface="Calibri Light" panose="020F0302020204030204" pitchFamily="34" charset="0"/>
                <a:cs typeface="Calibri Light" panose="020F0302020204030204" pitchFamily="34" charset="0"/>
              </a:rPr>
              <a:t>Un consensus dans l’opinion sur la complémentarité des thérapies alternatives mais une réserve sur leur capacité à soigner, sur les diagnostics formulés et des doutes sur leur solidité  </a:t>
            </a:r>
          </a:p>
        </p:txBody>
      </p:sp>
      <p:graphicFrame>
        <p:nvGraphicFramePr>
          <p:cNvPr id="7" name="Graphique 6">
            <a:extLst>
              <a:ext uri="{FF2B5EF4-FFF2-40B4-BE49-F238E27FC236}">
                <a16:creationId xmlns:a16="http://schemas.microsoft.com/office/drawing/2014/main" id="{582D5767-5491-5A20-6748-68B51FDCE32C}"/>
              </a:ext>
            </a:extLst>
          </p:cNvPr>
          <p:cNvGraphicFramePr>
            <a:graphicFrameLocks/>
          </p:cNvGraphicFramePr>
          <p:nvPr/>
        </p:nvGraphicFramePr>
        <p:xfrm>
          <a:off x="276069" y="2164402"/>
          <a:ext cx="9528795" cy="3673983"/>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a:extLst>
              <a:ext uri="{FF2B5EF4-FFF2-40B4-BE49-F238E27FC236}">
                <a16:creationId xmlns:a16="http://schemas.microsoft.com/office/drawing/2014/main" id="{FAF30261-77FB-7577-35B5-075C024BB9D2}"/>
              </a:ext>
            </a:extLst>
          </p:cNvPr>
          <p:cNvSpPr txBox="1"/>
          <p:nvPr/>
        </p:nvSpPr>
        <p:spPr>
          <a:xfrm>
            <a:off x="9831129" y="2139455"/>
            <a:ext cx="1021433" cy="276999"/>
          </a:xfrm>
          <a:prstGeom prst="rect">
            <a:avLst/>
          </a:prstGeom>
          <a:noFill/>
        </p:spPr>
        <p:txBody>
          <a:bodyPr wrap="none" rtlCol="0">
            <a:spAutoFit/>
          </a:bodyPr>
          <a:lstStyle/>
          <a:p>
            <a:r>
              <a:rPr lang="fr-FR" sz="1200" b="1" dirty="0">
                <a:solidFill>
                  <a:srgbClr val="268A72"/>
                </a:solidFill>
                <a:latin typeface="+mj-lt"/>
              </a:rPr>
              <a:t>% D’accord</a:t>
            </a:r>
          </a:p>
        </p:txBody>
      </p:sp>
      <p:graphicFrame>
        <p:nvGraphicFramePr>
          <p:cNvPr id="3" name="Tableau 4">
            <a:extLst>
              <a:ext uri="{FF2B5EF4-FFF2-40B4-BE49-F238E27FC236}">
                <a16:creationId xmlns:a16="http://schemas.microsoft.com/office/drawing/2014/main" id="{6EA3585B-16A5-F0AC-5CD8-48E3FB2836D0}"/>
              </a:ext>
            </a:extLst>
          </p:cNvPr>
          <p:cNvGraphicFramePr>
            <a:graphicFrameLocks noGrp="1"/>
          </p:cNvGraphicFramePr>
          <p:nvPr/>
        </p:nvGraphicFramePr>
        <p:xfrm>
          <a:off x="10036160" y="2396911"/>
          <a:ext cx="528955" cy="3093160"/>
        </p:xfrm>
        <a:graphic>
          <a:graphicData uri="http://schemas.openxmlformats.org/drawingml/2006/table">
            <a:tbl>
              <a:tblPr firstRow="1" bandRow="1">
                <a:tableStyleId>{0505E3EF-67EA-436B-97B2-0124C06EBD24}</a:tableStyleId>
              </a:tblPr>
              <a:tblGrid>
                <a:gridCol w="528955">
                  <a:extLst>
                    <a:ext uri="{9D8B030D-6E8A-4147-A177-3AD203B41FA5}">
                      <a16:colId xmlns:a16="http://schemas.microsoft.com/office/drawing/2014/main" val="4223131086"/>
                    </a:ext>
                  </a:extLst>
                </a:gridCol>
              </a:tblGrid>
              <a:tr h="441880">
                <a:tc>
                  <a:txBody>
                    <a:bodyPr/>
                    <a:lstStyle/>
                    <a:p>
                      <a:pPr algn="ctr"/>
                      <a:r>
                        <a:rPr lang="fr-FR" sz="1500" b="0" dirty="0">
                          <a:solidFill>
                            <a:srgbClr val="268A72"/>
                          </a:solidFill>
                          <a:latin typeface="+mj-lt"/>
                        </a:rPr>
                        <a:t>86%</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7660391"/>
                  </a:ext>
                </a:extLst>
              </a:tr>
              <a:tr h="441880">
                <a:tc>
                  <a:txBody>
                    <a:bodyPr/>
                    <a:lstStyle/>
                    <a:p>
                      <a:pPr algn="ctr"/>
                      <a:r>
                        <a:rPr lang="fr-FR" sz="1500" b="0" dirty="0">
                          <a:solidFill>
                            <a:srgbClr val="268A72"/>
                          </a:solidFill>
                          <a:latin typeface="+mj-lt"/>
                        </a:rPr>
                        <a:t>76%</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7396115"/>
                  </a:ext>
                </a:extLst>
              </a:tr>
              <a:tr h="441880">
                <a:tc>
                  <a:txBody>
                    <a:bodyPr/>
                    <a:lstStyle/>
                    <a:p>
                      <a:pPr algn="ctr"/>
                      <a:r>
                        <a:rPr lang="fr-FR" sz="1500" b="0" dirty="0">
                          <a:solidFill>
                            <a:srgbClr val="268A72"/>
                          </a:solidFill>
                          <a:latin typeface="+mj-lt"/>
                        </a:rPr>
                        <a:t>58%</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5826913"/>
                  </a:ext>
                </a:extLst>
              </a:tr>
              <a:tr h="441880">
                <a:tc>
                  <a:txBody>
                    <a:bodyPr/>
                    <a:lstStyle/>
                    <a:p>
                      <a:pPr algn="ctr"/>
                      <a:r>
                        <a:rPr lang="fr-FR" sz="1500" b="0" dirty="0">
                          <a:solidFill>
                            <a:srgbClr val="268A72"/>
                          </a:solidFill>
                          <a:latin typeface="+mj-lt"/>
                        </a:rPr>
                        <a:t>58%</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143354"/>
                  </a:ext>
                </a:extLst>
              </a:tr>
              <a:tr h="441880">
                <a:tc>
                  <a:txBody>
                    <a:bodyPr/>
                    <a:lstStyle/>
                    <a:p>
                      <a:pPr algn="ctr"/>
                      <a:r>
                        <a:rPr lang="fr-FR" sz="1500" b="0" dirty="0">
                          <a:solidFill>
                            <a:srgbClr val="268A72"/>
                          </a:solidFill>
                          <a:latin typeface="+mj-lt"/>
                        </a:rPr>
                        <a:t>44%</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2151972"/>
                  </a:ext>
                </a:extLst>
              </a:tr>
              <a:tr h="441880">
                <a:tc>
                  <a:txBody>
                    <a:bodyPr/>
                    <a:lstStyle/>
                    <a:p>
                      <a:pPr algn="ctr"/>
                      <a:r>
                        <a:rPr lang="fr-FR" sz="1500" b="0" dirty="0">
                          <a:solidFill>
                            <a:srgbClr val="268A72"/>
                          </a:solidFill>
                          <a:latin typeface="+mj-lt"/>
                        </a:rPr>
                        <a:t>39%</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7227098"/>
                  </a:ext>
                </a:extLst>
              </a:tr>
              <a:tr h="441880">
                <a:tc>
                  <a:txBody>
                    <a:bodyPr/>
                    <a:lstStyle/>
                    <a:p>
                      <a:pPr algn="ctr"/>
                      <a:r>
                        <a:rPr lang="fr-FR" sz="1500" b="0" dirty="0">
                          <a:solidFill>
                            <a:srgbClr val="268A72"/>
                          </a:solidFill>
                          <a:latin typeface="+mj-lt"/>
                        </a:rPr>
                        <a:t>37%</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78051691"/>
                  </a:ext>
                </a:extLst>
              </a:tr>
            </a:tbl>
          </a:graphicData>
        </a:graphic>
      </p:graphicFrame>
      <p:sp>
        <p:nvSpPr>
          <p:cNvPr id="8" name="ZoneTexte 7">
            <a:extLst>
              <a:ext uri="{FF2B5EF4-FFF2-40B4-BE49-F238E27FC236}">
                <a16:creationId xmlns:a16="http://schemas.microsoft.com/office/drawing/2014/main" id="{76DEDAB3-2951-38D3-D8E9-CAB75BDD2F3F}"/>
              </a:ext>
            </a:extLst>
          </p:cNvPr>
          <p:cNvSpPr txBox="1"/>
          <p:nvPr/>
        </p:nvSpPr>
        <p:spPr>
          <a:xfrm>
            <a:off x="10743225" y="2139455"/>
            <a:ext cx="1321196" cy="276999"/>
          </a:xfrm>
          <a:prstGeom prst="rect">
            <a:avLst/>
          </a:prstGeom>
          <a:noFill/>
        </p:spPr>
        <p:txBody>
          <a:bodyPr wrap="none" rtlCol="0">
            <a:spAutoFit/>
          </a:bodyPr>
          <a:lstStyle/>
          <a:p>
            <a:r>
              <a:rPr lang="fr-FR" sz="1200" b="1" dirty="0">
                <a:solidFill>
                  <a:srgbClr val="FF0000"/>
                </a:solidFill>
                <a:latin typeface="+mj-lt"/>
              </a:rPr>
              <a:t>% Pas d’accord</a:t>
            </a:r>
          </a:p>
        </p:txBody>
      </p:sp>
      <p:graphicFrame>
        <p:nvGraphicFramePr>
          <p:cNvPr id="9" name="Tableau 4">
            <a:extLst>
              <a:ext uri="{FF2B5EF4-FFF2-40B4-BE49-F238E27FC236}">
                <a16:creationId xmlns:a16="http://schemas.microsoft.com/office/drawing/2014/main" id="{7626EB9A-91A0-5476-4732-650CFD980376}"/>
              </a:ext>
            </a:extLst>
          </p:cNvPr>
          <p:cNvGraphicFramePr>
            <a:graphicFrameLocks noGrp="1"/>
          </p:cNvGraphicFramePr>
          <p:nvPr/>
        </p:nvGraphicFramePr>
        <p:xfrm>
          <a:off x="11042284" y="2396911"/>
          <a:ext cx="528955" cy="3093160"/>
        </p:xfrm>
        <a:graphic>
          <a:graphicData uri="http://schemas.openxmlformats.org/drawingml/2006/table">
            <a:tbl>
              <a:tblPr firstRow="1" bandRow="1">
                <a:tableStyleId>{0505E3EF-67EA-436B-97B2-0124C06EBD24}</a:tableStyleId>
              </a:tblPr>
              <a:tblGrid>
                <a:gridCol w="528955">
                  <a:extLst>
                    <a:ext uri="{9D8B030D-6E8A-4147-A177-3AD203B41FA5}">
                      <a16:colId xmlns:a16="http://schemas.microsoft.com/office/drawing/2014/main" val="4223131086"/>
                    </a:ext>
                  </a:extLst>
                </a:gridCol>
              </a:tblGrid>
              <a:tr h="441880">
                <a:tc>
                  <a:txBody>
                    <a:bodyPr/>
                    <a:lstStyle/>
                    <a:p>
                      <a:pPr algn="ctr"/>
                      <a:r>
                        <a:rPr lang="fr-FR" sz="1500" b="0" dirty="0">
                          <a:solidFill>
                            <a:srgbClr val="FF0000"/>
                          </a:solidFill>
                          <a:latin typeface="+mj-lt"/>
                        </a:rPr>
                        <a:t>13%</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7660391"/>
                  </a:ext>
                </a:extLst>
              </a:tr>
              <a:tr h="441880">
                <a:tc>
                  <a:txBody>
                    <a:bodyPr/>
                    <a:lstStyle/>
                    <a:p>
                      <a:pPr algn="ctr"/>
                      <a:r>
                        <a:rPr lang="fr-FR" sz="1500" b="0" dirty="0">
                          <a:solidFill>
                            <a:srgbClr val="FF0000"/>
                          </a:solidFill>
                          <a:latin typeface="+mj-lt"/>
                        </a:rPr>
                        <a:t>24%</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7396115"/>
                  </a:ext>
                </a:extLst>
              </a:tr>
              <a:tr h="441880">
                <a:tc>
                  <a:txBody>
                    <a:bodyPr/>
                    <a:lstStyle/>
                    <a:p>
                      <a:pPr algn="ctr"/>
                      <a:r>
                        <a:rPr lang="fr-FR" sz="1500" b="0" dirty="0">
                          <a:solidFill>
                            <a:srgbClr val="FF0000"/>
                          </a:solidFill>
                          <a:latin typeface="+mj-lt"/>
                        </a:rPr>
                        <a:t>41%</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5826913"/>
                  </a:ext>
                </a:extLst>
              </a:tr>
              <a:tr h="441880">
                <a:tc>
                  <a:txBody>
                    <a:bodyPr/>
                    <a:lstStyle/>
                    <a:p>
                      <a:pPr algn="ctr"/>
                      <a:r>
                        <a:rPr lang="fr-FR" sz="1500" b="0" dirty="0">
                          <a:solidFill>
                            <a:srgbClr val="FF0000"/>
                          </a:solidFill>
                          <a:latin typeface="+mj-lt"/>
                        </a:rPr>
                        <a:t>42%</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143354"/>
                  </a:ext>
                </a:extLst>
              </a:tr>
              <a:tr h="441880">
                <a:tc>
                  <a:txBody>
                    <a:bodyPr/>
                    <a:lstStyle/>
                    <a:p>
                      <a:pPr algn="ctr"/>
                      <a:r>
                        <a:rPr lang="fr-FR" sz="1500" b="0" dirty="0">
                          <a:solidFill>
                            <a:srgbClr val="FF0000"/>
                          </a:solidFill>
                          <a:latin typeface="+mj-lt"/>
                        </a:rPr>
                        <a:t>56%</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2151972"/>
                  </a:ext>
                </a:extLst>
              </a:tr>
              <a:tr h="441880">
                <a:tc>
                  <a:txBody>
                    <a:bodyPr/>
                    <a:lstStyle/>
                    <a:p>
                      <a:pPr algn="ctr"/>
                      <a:r>
                        <a:rPr lang="fr-FR" sz="1500" b="0" dirty="0">
                          <a:solidFill>
                            <a:srgbClr val="FF0000"/>
                          </a:solidFill>
                          <a:latin typeface="+mj-lt"/>
                        </a:rPr>
                        <a:t>61%</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7227098"/>
                  </a:ext>
                </a:extLst>
              </a:tr>
              <a:tr h="441880">
                <a:tc>
                  <a:txBody>
                    <a:bodyPr/>
                    <a:lstStyle/>
                    <a:p>
                      <a:pPr algn="ctr"/>
                      <a:r>
                        <a:rPr lang="fr-FR" sz="1500" b="0" dirty="0">
                          <a:solidFill>
                            <a:srgbClr val="FF0000"/>
                          </a:solidFill>
                          <a:latin typeface="+mj-lt"/>
                        </a:rPr>
                        <a:t>63%</a:t>
                      </a: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78051691"/>
                  </a:ext>
                </a:extLst>
              </a:tr>
            </a:tbl>
          </a:graphicData>
        </a:graphic>
      </p:graphicFrame>
      <p:graphicFrame>
        <p:nvGraphicFramePr>
          <p:cNvPr id="15" name="Tableau 14">
            <a:extLst>
              <a:ext uri="{FF2B5EF4-FFF2-40B4-BE49-F238E27FC236}">
                <a16:creationId xmlns:a16="http://schemas.microsoft.com/office/drawing/2014/main" id="{74EEDAD2-0747-09B2-3B49-2E170D7BCD12}"/>
              </a:ext>
            </a:extLst>
          </p:cNvPr>
          <p:cNvGraphicFramePr>
            <a:graphicFrameLocks noGrp="1"/>
          </p:cNvGraphicFramePr>
          <p:nvPr/>
        </p:nvGraphicFramePr>
        <p:xfrm>
          <a:off x="259535" y="2367816"/>
          <a:ext cx="4674515" cy="3264592"/>
        </p:xfrm>
        <a:graphic>
          <a:graphicData uri="http://schemas.openxmlformats.org/drawingml/2006/table">
            <a:tbl>
              <a:tblPr>
                <a:tableStyleId>{5C22544A-7EE6-4342-B048-85BDC9FD1C3A}</a:tableStyleId>
              </a:tblPr>
              <a:tblGrid>
                <a:gridCol w="4674515">
                  <a:extLst>
                    <a:ext uri="{9D8B030D-6E8A-4147-A177-3AD203B41FA5}">
                      <a16:colId xmlns:a16="http://schemas.microsoft.com/office/drawing/2014/main" val="1022789765"/>
                    </a:ext>
                  </a:extLst>
                </a:gridCol>
              </a:tblGrid>
              <a:tr h="560665">
                <a:tc>
                  <a:txBody>
                    <a:bodyPr/>
                    <a:lstStyle/>
                    <a:p>
                      <a:pPr algn="r" fontAlgn="b"/>
                      <a:r>
                        <a:rPr lang="fr-FR" sz="1100" u="none" strike="noStrike" dirty="0">
                          <a:effectLst/>
                          <a:latin typeface="+mj-lt"/>
                        </a:rPr>
                        <a:t>Les praticiens des thérapies alternatives doivent respecter le secret médical</a:t>
                      </a:r>
                    </a:p>
                    <a:p>
                      <a:pPr algn="r" fontAlgn="b"/>
                      <a:r>
                        <a:rPr lang="fr-FR" sz="1100" u="none" strike="noStrike" dirty="0">
                          <a:effectLst/>
                          <a:latin typeface="+mj-lt"/>
                        </a:rPr>
                        <a:t> au même titre que les autres praticiens de santé</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60242448"/>
                  </a:ext>
                </a:extLst>
              </a:tr>
              <a:tr h="262393">
                <a:tc>
                  <a:txBody>
                    <a:bodyPr/>
                    <a:lstStyle/>
                    <a:p>
                      <a:pPr algn="r" fontAlgn="b"/>
                      <a:r>
                        <a:rPr lang="fr-FR" sz="1100" u="none" strike="noStrike" dirty="0">
                          <a:effectLst/>
                          <a:latin typeface="+mj-lt"/>
                        </a:rPr>
                        <a:t>Les thérapies alternatives sont complémentaires de la médecine</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47927736"/>
                  </a:ext>
                </a:extLst>
              </a:tr>
              <a:tr h="659959">
                <a:tc>
                  <a:txBody>
                    <a:bodyPr/>
                    <a:lstStyle/>
                    <a:p>
                      <a:pPr algn="r" fontAlgn="b"/>
                      <a:r>
                        <a:rPr lang="fr-FR" sz="1100" u="none" strike="noStrike" dirty="0">
                          <a:effectLst/>
                          <a:latin typeface="+mj-lt"/>
                        </a:rPr>
                        <a:t>Pour se soigner, on peut avoir confiance dans les thérapies alternatives</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62375106"/>
                  </a:ext>
                </a:extLst>
              </a:tr>
              <a:tr h="397120">
                <a:tc>
                  <a:txBody>
                    <a:bodyPr/>
                    <a:lstStyle/>
                    <a:p>
                      <a:pPr algn="r" fontAlgn="b"/>
                      <a:r>
                        <a:rPr lang="fr-FR" sz="1100" u="none" strike="noStrike" dirty="0">
                          <a:effectLst/>
                          <a:latin typeface="+mj-lt"/>
                        </a:rPr>
                        <a:t>On peut se fier aux diagnostics des praticiens proposant des thérapies alternatives</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5764074"/>
                  </a:ext>
                </a:extLst>
              </a:tr>
              <a:tr h="541619">
                <a:tc>
                  <a:txBody>
                    <a:bodyPr/>
                    <a:lstStyle/>
                    <a:p>
                      <a:pPr algn="r" fontAlgn="b"/>
                      <a:r>
                        <a:rPr lang="fr-FR" sz="1100" u="none" strike="noStrike" dirty="0">
                          <a:effectLst/>
                          <a:latin typeface="+mj-lt"/>
                        </a:rPr>
                        <a:t>Les remèdes naturels ne peuvent pas provoquer des effets secondaires nocifs</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64464845"/>
                  </a:ext>
                </a:extLst>
              </a:tr>
              <a:tr h="397120">
                <a:tc>
                  <a:txBody>
                    <a:bodyPr/>
                    <a:lstStyle/>
                    <a:p>
                      <a:pPr algn="r" fontAlgn="b"/>
                      <a:r>
                        <a:rPr lang="fr-FR" sz="1100" u="none" strike="noStrike" dirty="0">
                          <a:effectLst/>
                          <a:latin typeface="+mj-lt"/>
                        </a:rPr>
                        <a:t>Face à la survenue de symptômes inconnus, </a:t>
                      </a:r>
                    </a:p>
                    <a:p>
                      <a:pPr algn="r" fontAlgn="b"/>
                      <a:r>
                        <a:rPr lang="fr-FR" sz="1100" u="none" strike="noStrike" dirty="0">
                          <a:effectLst/>
                          <a:latin typeface="+mj-lt"/>
                        </a:rPr>
                        <a:t>vous pourriez solliciter en priorité un praticien en thérapie alternative</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54433398"/>
                  </a:ext>
                </a:extLst>
              </a:tr>
              <a:tr h="411141">
                <a:tc>
                  <a:txBody>
                    <a:bodyPr/>
                    <a:lstStyle/>
                    <a:p>
                      <a:pPr algn="r" fontAlgn="b"/>
                      <a:r>
                        <a:rPr lang="fr-FR" sz="1100" u="none" strike="noStrike" dirty="0">
                          <a:effectLst/>
                          <a:latin typeface="+mj-lt"/>
                        </a:rPr>
                        <a:t>Les thérapies alternatives sont reconnues scientifiquement </a:t>
                      </a:r>
                      <a:endParaRPr lang="fr-FR" sz="1100" b="0" i="0" u="none" strike="noStrike" dirty="0">
                        <a:solidFill>
                          <a:srgbClr val="000000"/>
                        </a:solidFill>
                        <a:effectLst/>
                        <a:latin typeface="+mj-lt"/>
                      </a:endParaRPr>
                    </a:p>
                  </a:txBody>
                  <a:tcPr marL="3600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6197836"/>
                  </a:ext>
                </a:extLst>
              </a:tr>
            </a:tbl>
          </a:graphicData>
        </a:graphic>
      </p:graphicFrame>
      <p:cxnSp>
        <p:nvCxnSpPr>
          <p:cNvPr id="16" name="Connecteur droit 15">
            <a:extLst>
              <a:ext uri="{FF2B5EF4-FFF2-40B4-BE49-F238E27FC236}">
                <a16:creationId xmlns:a16="http://schemas.microsoft.com/office/drawing/2014/main" id="{9D759B97-162F-F7E0-959C-B459FB7AA232}"/>
              </a:ext>
            </a:extLst>
          </p:cNvPr>
          <p:cNvCxnSpPr>
            <a:cxnSpLocks/>
          </p:cNvCxnSpPr>
          <p:nvPr/>
        </p:nvCxnSpPr>
        <p:spPr>
          <a:xfrm>
            <a:off x="381663" y="3275936"/>
            <a:ext cx="11314707"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F37E17A9-39B2-83A1-0E27-4985101F4C18}"/>
              </a:ext>
            </a:extLst>
          </p:cNvPr>
          <p:cNvCxnSpPr>
            <a:cxnSpLocks/>
          </p:cNvCxnSpPr>
          <p:nvPr/>
        </p:nvCxnSpPr>
        <p:spPr>
          <a:xfrm>
            <a:off x="420633" y="4159856"/>
            <a:ext cx="11314707"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56AE419-D776-2284-80F6-A00A9D2A1AD3}"/>
              </a:ext>
            </a:extLst>
          </p:cNvPr>
          <p:cNvSpPr txBox="1"/>
          <p:nvPr/>
        </p:nvSpPr>
        <p:spPr>
          <a:xfrm>
            <a:off x="8012497" y="5910033"/>
            <a:ext cx="2175267" cy="553998"/>
          </a:xfrm>
          <a:prstGeom prst="rect">
            <a:avLst/>
          </a:prstGeom>
          <a:noFill/>
        </p:spPr>
        <p:txBody>
          <a:bodyPr wrap="square" rtlCol="0">
            <a:spAutoFit/>
          </a:bodyPr>
          <a:lstStyle/>
          <a:p>
            <a:pPr algn="ctr"/>
            <a:r>
              <a:rPr lang="fr-FR" sz="1000" i="1" dirty="0">
                <a:solidFill>
                  <a:srgbClr val="268A72"/>
                </a:solidFill>
              </a:rPr>
              <a:t>Ruraux : 49% </a:t>
            </a:r>
          </a:p>
          <a:p>
            <a:pPr algn="ctr"/>
            <a:r>
              <a:rPr lang="fr-FR" sz="1000" i="1" dirty="0">
                <a:solidFill>
                  <a:srgbClr val="268A72"/>
                </a:solidFill>
              </a:rPr>
              <a:t>35-49 ans : 48% - 25-34 ans : 47%</a:t>
            </a:r>
          </a:p>
          <a:p>
            <a:pPr algn="ctr"/>
            <a:r>
              <a:rPr lang="fr-FR" sz="1000" i="1" dirty="0">
                <a:solidFill>
                  <a:srgbClr val="268A72"/>
                </a:solidFill>
              </a:rPr>
              <a:t>Employés et ouvriers : 46%</a:t>
            </a:r>
          </a:p>
        </p:txBody>
      </p:sp>
      <p:cxnSp>
        <p:nvCxnSpPr>
          <p:cNvPr id="12" name="Connecteur droit avec flèche 11">
            <a:extLst>
              <a:ext uri="{FF2B5EF4-FFF2-40B4-BE49-F238E27FC236}">
                <a16:creationId xmlns:a16="http://schemas.microsoft.com/office/drawing/2014/main" id="{24A5E49B-7594-D7D1-AC03-905F5ABF81D2}"/>
              </a:ext>
            </a:extLst>
          </p:cNvPr>
          <p:cNvCxnSpPr>
            <a:cxnSpLocks/>
          </p:cNvCxnSpPr>
          <p:nvPr/>
        </p:nvCxnSpPr>
        <p:spPr>
          <a:xfrm flipV="1">
            <a:off x="9202052" y="4911629"/>
            <a:ext cx="985713" cy="1014600"/>
          </a:xfrm>
          <a:prstGeom prst="straightConnector1">
            <a:avLst/>
          </a:prstGeom>
          <a:ln>
            <a:solidFill>
              <a:srgbClr val="268A72"/>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18F094DE-412F-6D42-077D-9929E0E051C2}"/>
              </a:ext>
            </a:extLst>
          </p:cNvPr>
          <p:cNvSpPr txBox="1"/>
          <p:nvPr/>
        </p:nvSpPr>
        <p:spPr>
          <a:xfrm>
            <a:off x="9131493" y="5331864"/>
            <a:ext cx="2175267" cy="400110"/>
          </a:xfrm>
          <a:prstGeom prst="rect">
            <a:avLst/>
          </a:prstGeom>
          <a:noFill/>
        </p:spPr>
        <p:txBody>
          <a:bodyPr wrap="square" rtlCol="0">
            <a:spAutoFit/>
          </a:bodyPr>
          <a:lstStyle/>
          <a:p>
            <a:pPr algn="ctr"/>
            <a:r>
              <a:rPr lang="fr-FR" sz="1000" i="1" dirty="0">
                <a:solidFill>
                  <a:srgbClr val="268A72"/>
                </a:solidFill>
              </a:rPr>
              <a:t>Sympathisants EELV : 49%</a:t>
            </a:r>
          </a:p>
          <a:p>
            <a:pPr algn="ctr"/>
            <a:r>
              <a:rPr lang="fr-FR" sz="1000" i="1" dirty="0">
                <a:solidFill>
                  <a:srgbClr val="268A72"/>
                </a:solidFill>
              </a:rPr>
              <a:t>Cadres : 44%</a:t>
            </a:r>
          </a:p>
        </p:txBody>
      </p:sp>
    </p:spTree>
    <p:extLst>
      <p:ext uri="{BB962C8B-B14F-4D97-AF65-F5344CB8AC3E}">
        <p14:creationId xmlns:p14="http://schemas.microsoft.com/office/powerpoint/2010/main" val="2679209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F619BD9-BE84-43E0-9ABF-E4883D9C5446}"/>
              </a:ext>
            </a:extLst>
          </p:cNvPr>
          <p:cNvSpPr txBox="1">
            <a:spLocks/>
          </p:cNvSpPr>
          <p:nvPr/>
        </p:nvSpPr>
        <p:spPr>
          <a:xfrm>
            <a:off x="1037241" y="1745959"/>
            <a:ext cx="11173809" cy="427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fr-FR" sz="1200" dirty="0">
                <a:latin typeface="Calibri Light" panose="020F0302020204030204" pitchFamily="34" charset="0"/>
                <a:ea typeface="Calibri" panose="020F0502020204030204" pitchFamily="34" charset="0"/>
                <a:cs typeface="Arial" panose="020B0604020202020204" pitchFamily="34" charset="0"/>
              </a:rPr>
              <a:t>Vous-même, avez-vous déjà… ?</a:t>
            </a:r>
            <a:endParaRPr lang="fr-FR" sz="1200" dirty="0">
              <a:latin typeface="Source Sans Pro" panose="020B0503030403020204" pitchFamily="34" charset="0"/>
              <a:ea typeface="Calibri" panose="020F0502020204030204" pitchFamily="34" charset="0"/>
              <a:cs typeface="Arial" panose="020B0604020202020204" pitchFamily="34" charset="0"/>
            </a:endParaRPr>
          </a:p>
        </p:txBody>
      </p:sp>
      <p:sp>
        <p:nvSpPr>
          <p:cNvPr id="11" name="Espace réservé du texte 1">
            <a:extLst>
              <a:ext uri="{FF2B5EF4-FFF2-40B4-BE49-F238E27FC236}">
                <a16:creationId xmlns:a16="http://schemas.microsoft.com/office/drawing/2014/main" id="{DC305F7F-E429-4C4B-9FE7-B26EE0AB241D}"/>
              </a:ext>
            </a:extLst>
          </p:cNvPr>
          <p:cNvSpPr txBox="1">
            <a:spLocks/>
          </p:cNvSpPr>
          <p:nvPr/>
        </p:nvSpPr>
        <p:spPr>
          <a:xfrm>
            <a:off x="1363537" y="313024"/>
            <a:ext cx="10483119" cy="520029"/>
          </a:xfrm>
          <a:prstGeom prst="rect">
            <a:avLst/>
          </a:prstGeom>
        </p:spPr>
        <p:txBody>
          <a:bodyPr anchor="ctr"/>
          <a:lstStyle>
            <a:lvl1pPr marL="0" indent="0" algn="ctr" rtl="0" eaLnBrk="0" fontAlgn="base" hangingPunct="0">
              <a:spcBef>
                <a:spcPct val="20000"/>
              </a:spcBef>
              <a:spcAft>
                <a:spcPct val="0"/>
              </a:spcAft>
              <a:buFont typeface="Arial" charset="0"/>
              <a:buNone/>
              <a:defRPr sz="3600" b="1" kern="1200" baseline="0">
                <a:solidFill>
                  <a:srgbClr val="F9D74D"/>
                </a:solidFill>
                <a:latin typeface="+mj-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dirty="0">
                <a:latin typeface="Calibri Light" panose="020F0302020204030204" pitchFamily="34" charset="0"/>
                <a:cs typeface="Calibri Light" panose="020F0302020204030204" pitchFamily="34" charset="0"/>
              </a:rPr>
              <a:t>16% des Français ont déjà renoncé à un traitement médical au profit d’une thérapie alternative, un comportement plus répandu chez les plus jeunes</a:t>
            </a:r>
          </a:p>
        </p:txBody>
      </p:sp>
      <p:graphicFrame>
        <p:nvGraphicFramePr>
          <p:cNvPr id="2" name="Graphique 1">
            <a:extLst>
              <a:ext uri="{FF2B5EF4-FFF2-40B4-BE49-F238E27FC236}">
                <a16:creationId xmlns:a16="http://schemas.microsoft.com/office/drawing/2014/main" id="{48C73B46-F71E-4C9B-29A9-5DC3B1552863}"/>
              </a:ext>
            </a:extLst>
          </p:cNvPr>
          <p:cNvGraphicFramePr>
            <a:graphicFrameLocks/>
          </p:cNvGraphicFramePr>
          <p:nvPr/>
        </p:nvGraphicFramePr>
        <p:xfrm>
          <a:off x="-1011678" y="2662204"/>
          <a:ext cx="9036996" cy="3012851"/>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0A304F1A-F830-44A5-552B-DE9AD3F9E677}"/>
              </a:ext>
            </a:extLst>
          </p:cNvPr>
          <p:cNvSpPr txBox="1"/>
          <p:nvPr/>
        </p:nvSpPr>
        <p:spPr>
          <a:xfrm>
            <a:off x="8258781" y="2507585"/>
            <a:ext cx="3308451" cy="954107"/>
          </a:xfrm>
          <a:prstGeom prst="rect">
            <a:avLst/>
          </a:prstGeom>
          <a:noFill/>
        </p:spPr>
        <p:txBody>
          <a:bodyPr wrap="square" rtlCol="0">
            <a:spAutoFit/>
          </a:bodyPr>
          <a:lstStyle/>
          <a:p>
            <a:pPr algn="ctr"/>
            <a:r>
              <a:rPr lang="fr-FR" sz="1400" dirty="0">
                <a:solidFill>
                  <a:srgbClr val="268A72"/>
                </a:solidFill>
                <a:latin typeface="+mj-lt"/>
              </a:rPr>
              <a:t>% Ont déjà renoncé à un traitement médical au profit d’une thérapie alternative</a:t>
            </a:r>
          </a:p>
          <a:p>
            <a:pPr algn="ctr"/>
            <a:endParaRPr lang="fr-FR" sz="1400" dirty="0">
              <a:solidFill>
                <a:srgbClr val="268A72"/>
              </a:solidFill>
              <a:latin typeface="+mj-lt"/>
            </a:endParaRPr>
          </a:p>
        </p:txBody>
      </p:sp>
      <p:sp>
        <p:nvSpPr>
          <p:cNvPr id="5" name="ZoneTexte 4">
            <a:extLst>
              <a:ext uri="{FF2B5EF4-FFF2-40B4-BE49-F238E27FC236}">
                <a16:creationId xmlns:a16="http://schemas.microsoft.com/office/drawing/2014/main" id="{7CF836B5-847A-034C-E4F8-CF109E899563}"/>
              </a:ext>
            </a:extLst>
          </p:cNvPr>
          <p:cNvSpPr txBox="1"/>
          <p:nvPr/>
        </p:nvSpPr>
        <p:spPr>
          <a:xfrm>
            <a:off x="9255298" y="3251423"/>
            <a:ext cx="1286239" cy="461665"/>
          </a:xfrm>
          <a:prstGeom prst="rect">
            <a:avLst/>
          </a:prstGeom>
          <a:noFill/>
        </p:spPr>
        <p:txBody>
          <a:bodyPr wrap="square" rtlCol="0">
            <a:spAutoFit/>
          </a:bodyPr>
          <a:lstStyle/>
          <a:p>
            <a:pPr algn="ctr"/>
            <a:r>
              <a:rPr lang="fr-FR" sz="1200" i="1" dirty="0">
                <a:solidFill>
                  <a:srgbClr val="268A72"/>
                </a:solidFill>
                <a:latin typeface="+mj-lt"/>
              </a:rPr>
              <a:t>Employés : 29%</a:t>
            </a:r>
          </a:p>
          <a:p>
            <a:pPr algn="ctr"/>
            <a:r>
              <a:rPr lang="fr-FR" sz="1200" i="1" dirty="0">
                <a:solidFill>
                  <a:srgbClr val="268A72"/>
                </a:solidFill>
                <a:latin typeface="+mj-lt"/>
              </a:rPr>
              <a:t>Cadres : 25%</a:t>
            </a:r>
          </a:p>
        </p:txBody>
      </p:sp>
      <p:graphicFrame>
        <p:nvGraphicFramePr>
          <p:cNvPr id="6" name="Graphique 5">
            <a:extLst>
              <a:ext uri="{FF2B5EF4-FFF2-40B4-BE49-F238E27FC236}">
                <a16:creationId xmlns:a16="http://schemas.microsoft.com/office/drawing/2014/main" id="{4D96C888-5AA6-304F-979D-40E9C280033D}"/>
              </a:ext>
            </a:extLst>
          </p:cNvPr>
          <p:cNvGraphicFramePr>
            <a:graphicFrameLocks/>
          </p:cNvGraphicFramePr>
          <p:nvPr/>
        </p:nvGraphicFramePr>
        <p:xfrm>
          <a:off x="8015615" y="3766165"/>
          <a:ext cx="3697535" cy="19178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Tableau 6">
            <a:extLst>
              <a:ext uri="{FF2B5EF4-FFF2-40B4-BE49-F238E27FC236}">
                <a16:creationId xmlns:a16="http://schemas.microsoft.com/office/drawing/2014/main" id="{2A32F8E2-5DD6-0EC6-C1C1-599B23D63470}"/>
              </a:ext>
            </a:extLst>
          </p:cNvPr>
          <p:cNvGraphicFramePr>
            <a:graphicFrameLocks noGrp="1"/>
          </p:cNvGraphicFramePr>
          <p:nvPr/>
        </p:nvGraphicFramePr>
        <p:xfrm>
          <a:off x="398833" y="2801566"/>
          <a:ext cx="3605719" cy="2208180"/>
        </p:xfrm>
        <a:graphic>
          <a:graphicData uri="http://schemas.openxmlformats.org/drawingml/2006/table">
            <a:tbl>
              <a:tblPr/>
              <a:tblGrid>
                <a:gridCol w="3605719">
                  <a:extLst>
                    <a:ext uri="{9D8B030D-6E8A-4147-A177-3AD203B41FA5}">
                      <a16:colId xmlns:a16="http://schemas.microsoft.com/office/drawing/2014/main" val="2521514023"/>
                    </a:ext>
                  </a:extLst>
                </a:gridCol>
              </a:tblGrid>
              <a:tr h="736060">
                <a:tc>
                  <a:txBody>
                    <a:bodyPr/>
                    <a:lstStyle/>
                    <a:p>
                      <a:pPr algn="r" fontAlgn="b"/>
                      <a:r>
                        <a:rPr lang="fr-FR" sz="1200" b="0" i="0" u="none" strike="noStrike" dirty="0">
                          <a:solidFill>
                            <a:srgbClr val="000000"/>
                          </a:solidFill>
                          <a:effectLst/>
                          <a:latin typeface="+mj-lt"/>
                        </a:rPr>
                        <a:t>Souscrit volontairement à une mutuelle</a:t>
                      </a:r>
                    </a:p>
                    <a:p>
                      <a:pPr algn="r" fontAlgn="b"/>
                      <a:r>
                        <a:rPr lang="fr-FR" sz="1200" b="0" i="0" u="none" strike="noStrike" dirty="0">
                          <a:solidFill>
                            <a:srgbClr val="000000"/>
                          </a:solidFill>
                          <a:effectLst/>
                          <a:latin typeface="+mj-lt"/>
                        </a:rPr>
                        <a:t>prenant en charge des thérapies alternatives </a:t>
                      </a:r>
                    </a:p>
                  </a:txBody>
                  <a:tcPr marL="36000" marR="36000" marT="36000" marB="0" anchor="ctr">
                    <a:lnL>
                      <a:noFill/>
                    </a:lnL>
                    <a:lnR>
                      <a:noFill/>
                    </a:lnR>
                    <a:lnT>
                      <a:noFill/>
                    </a:lnT>
                    <a:lnB>
                      <a:noFill/>
                    </a:lnB>
                  </a:tcPr>
                </a:tc>
                <a:extLst>
                  <a:ext uri="{0D108BD9-81ED-4DB2-BD59-A6C34878D82A}">
                    <a16:rowId xmlns:a16="http://schemas.microsoft.com/office/drawing/2014/main" val="2974889902"/>
                  </a:ext>
                </a:extLst>
              </a:tr>
              <a:tr h="736060">
                <a:tc>
                  <a:txBody>
                    <a:bodyPr/>
                    <a:lstStyle/>
                    <a:p>
                      <a:pPr algn="r" fontAlgn="b"/>
                      <a:r>
                        <a:rPr lang="fr-FR" sz="1200" b="0" i="0" u="none" strike="noStrike" dirty="0">
                          <a:solidFill>
                            <a:srgbClr val="000000"/>
                          </a:solidFill>
                          <a:effectLst/>
                          <a:latin typeface="+mj-lt"/>
                        </a:rPr>
                        <a:t>Renoncé à un traitement médical </a:t>
                      </a:r>
                    </a:p>
                    <a:p>
                      <a:pPr algn="r" fontAlgn="b"/>
                      <a:r>
                        <a:rPr lang="fr-FR" sz="1200" b="0" i="0" u="none" strike="noStrike" dirty="0">
                          <a:solidFill>
                            <a:srgbClr val="000000"/>
                          </a:solidFill>
                          <a:effectLst/>
                          <a:latin typeface="+mj-lt"/>
                        </a:rPr>
                        <a:t>au profit d’une thérapie alternative</a:t>
                      </a:r>
                    </a:p>
                  </a:txBody>
                  <a:tcPr marL="36000" marR="36000" marT="36000" marB="0" anchor="ctr">
                    <a:lnL>
                      <a:noFill/>
                    </a:lnL>
                    <a:lnR>
                      <a:noFill/>
                    </a:lnR>
                    <a:lnT>
                      <a:noFill/>
                    </a:lnT>
                    <a:lnB>
                      <a:noFill/>
                    </a:lnB>
                  </a:tcPr>
                </a:tc>
                <a:extLst>
                  <a:ext uri="{0D108BD9-81ED-4DB2-BD59-A6C34878D82A}">
                    <a16:rowId xmlns:a16="http://schemas.microsoft.com/office/drawing/2014/main" val="3837114442"/>
                  </a:ext>
                </a:extLst>
              </a:tr>
              <a:tr h="736060">
                <a:tc>
                  <a:txBody>
                    <a:bodyPr/>
                    <a:lstStyle/>
                    <a:p>
                      <a:pPr algn="r" fontAlgn="b"/>
                      <a:r>
                        <a:rPr lang="fr-FR" sz="1200" b="0" i="0" u="none" strike="noStrike" dirty="0">
                          <a:solidFill>
                            <a:srgbClr val="000000"/>
                          </a:solidFill>
                          <a:effectLst/>
                          <a:latin typeface="+mj-lt"/>
                        </a:rPr>
                        <a:t>Envisagé une reconversion professionnelle </a:t>
                      </a:r>
                    </a:p>
                    <a:p>
                      <a:pPr algn="r" fontAlgn="b"/>
                      <a:r>
                        <a:rPr lang="fr-FR" sz="1200" b="0" i="0" u="none" strike="noStrike" dirty="0">
                          <a:solidFill>
                            <a:srgbClr val="000000"/>
                          </a:solidFill>
                          <a:effectLst/>
                          <a:latin typeface="+mj-lt"/>
                        </a:rPr>
                        <a:t>dans le domaine des thérapies alternatives</a:t>
                      </a:r>
                    </a:p>
                  </a:txBody>
                  <a:tcPr marL="36000" marR="36000" marT="36000" marB="0" anchor="ctr">
                    <a:lnL>
                      <a:noFill/>
                    </a:lnL>
                    <a:lnR>
                      <a:noFill/>
                    </a:lnR>
                    <a:lnT>
                      <a:noFill/>
                    </a:lnT>
                    <a:lnB>
                      <a:noFill/>
                    </a:lnB>
                  </a:tcPr>
                </a:tc>
                <a:extLst>
                  <a:ext uri="{0D108BD9-81ED-4DB2-BD59-A6C34878D82A}">
                    <a16:rowId xmlns:a16="http://schemas.microsoft.com/office/drawing/2014/main" val="2482589846"/>
                  </a:ext>
                </a:extLst>
              </a:tr>
            </a:tbl>
          </a:graphicData>
        </a:graphic>
      </p:graphicFrame>
      <p:sp>
        <p:nvSpPr>
          <p:cNvPr id="8" name="Rectangle 7">
            <a:extLst>
              <a:ext uri="{FF2B5EF4-FFF2-40B4-BE49-F238E27FC236}">
                <a16:creationId xmlns:a16="http://schemas.microsoft.com/office/drawing/2014/main" id="{ED3D394D-C319-7964-97E6-A20887DB14B8}"/>
              </a:ext>
            </a:extLst>
          </p:cNvPr>
          <p:cNvSpPr/>
          <p:nvPr/>
        </p:nvSpPr>
        <p:spPr>
          <a:xfrm>
            <a:off x="8015615" y="2402733"/>
            <a:ext cx="3697535" cy="3281291"/>
          </a:xfrm>
          <a:prstGeom prst="rect">
            <a:avLst/>
          </a:prstGeom>
          <a:noFill/>
          <a:ln>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926358996"/>
      </p:ext>
    </p:extLst>
  </p:cSld>
  <p:clrMapOvr>
    <a:masterClrMapping/>
  </p:clrMapOvr>
</p:sld>
</file>

<file path=ppt/theme/theme1.xml><?xml version="1.0" encoding="utf-8"?>
<a:theme xmlns:a="http://schemas.openxmlformats.org/drawingml/2006/main" name="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26" id="{25DB2D80-B418-C445-B794-8EFE4AC572D3}" vid="{D7C109EF-1FF6-B140-BAA4-C929A0D91960}"/>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2174</TotalTime>
  <Words>1765</Words>
  <Application>Microsoft Office PowerPoint</Application>
  <PresentationFormat>Grand écran</PresentationFormat>
  <Paragraphs>300</Paragraphs>
  <Slides>17</Slides>
  <Notes>5</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17</vt:i4>
      </vt:variant>
    </vt:vector>
  </HeadingPairs>
  <TitlesOfParts>
    <vt:vector size="26" baseType="lpstr">
      <vt:lpstr>Aptos</vt:lpstr>
      <vt:lpstr>Aptos Display</vt:lpstr>
      <vt:lpstr>Arial</vt:lpstr>
      <vt:lpstr>Calibri Light</vt:lpstr>
      <vt:lpstr>Marianne</vt:lpstr>
      <vt:lpstr>Source Sans Pro</vt:lpstr>
      <vt:lpstr>Wingdings</vt:lpstr>
      <vt:lpstr>TEMPLATE_INTITULE_OFFICIEL</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Ministeres sociaux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VIEILLARD, Thomas (DGS/PP/PP1)</dc:creator>
  <cp:lastModifiedBy>DE CRECY Helene</cp:lastModifiedBy>
  <cp:revision>25</cp:revision>
  <dcterms:created xsi:type="dcterms:W3CDTF">2025-11-28T14:45:22Z</dcterms:created>
  <dcterms:modified xsi:type="dcterms:W3CDTF">2026-07-28T20:38:32Z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94c1fb-3db8-4cce-b079-9b022302847f_Enabled">
    <vt:lpwstr>true</vt:lpwstr>
  </property>
  <property fmtid="{D5CDD505-2E9C-101B-9397-08002B2CF9AE}" pid="3" name="MSIP_Label_3094c1fb-3db8-4cce-b079-9b022302847f_SetDate">
    <vt:lpwstr>2025-11-28T15:42:44Z</vt:lpwstr>
  </property>
  <property fmtid="{D5CDD505-2E9C-101B-9397-08002B2CF9AE}" pid="4" name="MSIP_Label_3094c1fb-3db8-4cce-b079-9b022302847f_Method">
    <vt:lpwstr>Standard</vt:lpwstr>
  </property>
  <property fmtid="{D5CDD505-2E9C-101B-9397-08002B2CF9AE}" pid="5" name="MSIP_Label_3094c1fb-3db8-4cce-b079-9b022302847f_Name">
    <vt:lpwstr>[Prod v5] C1 - Standard</vt:lpwstr>
  </property>
  <property fmtid="{D5CDD505-2E9C-101B-9397-08002B2CF9AE}" pid="6" name="MSIP_Label_3094c1fb-3db8-4cce-b079-9b022302847f_SiteId">
    <vt:lpwstr>035e5292-5a25-4509-bb08-a555f7d31a8b</vt:lpwstr>
  </property>
  <property fmtid="{D5CDD505-2E9C-101B-9397-08002B2CF9AE}" pid="7" name="MSIP_Label_3094c1fb-3db8-4cce-b079-9b022302847f_ActionId">
    <vt:lpwstr>e351e88b-f535-4460-a5de-f61989b6fe08</vt:lpwstr>
  </property>
  <property fmtid="{D5CDD505-2E9C-101B-9397-08002B2CF9AE}" pid="8" name="MSIP_Label_3094c1fb-3db8-4cce-b079-9b022302847f_ContentBits">
    <vt:lpwstr>0</vt:lpwstr>
  </property>
  <property fmtid="{D5CDD505-2E9C-101B-9397-08002B2CF9AE}" pid="9" name="MSIP_Label_3094c1fb-3db8-4cce-b079-9b022302847f_Tag">
    <vt:lpwstr>10, 3, 0, 1</vt:lpwstr>
  </property>
</Properties>
</file>