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14"/>
  </p:notesMasterIdLst>
  <p:handoutMasterIdLst>
    <p:handoutMasterId r:id="rId15"/>
  </p:handoutMasterIdLst>
  <p:sldIdLst>
    <p:sldId id="263" r:id="rId2"/>
    <p:sldId id="341" r:id="rId3"/>
    <p:sldId id="265" r:id="rId4"/>
    <p:sldId id="267" r:id="rId5"/>
    <p:sldId id="343" r:id="rId6"/>
    <p:sldId id="332" r:id="rId7"/>
    <p:sldId id="336" r:id="rId8"/>
    <p:sldId id="264" r:id="rId9"/>
    <p:sldId id="2147470537" r:id="rId10"/>
    <p:sldId id="2147470538" r:id="rId11"/>
    <p:sldId id="2147470539" r:id="rId12"/>
    <p:sldId id="256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F9CFCD-E0CE-0828-7DA2-31F14B77F313}" name="ACHY, Katherine (DGOS/PRI/RI2)" initials="KA" userId="S::katherine.achy@sante.gouv.fr::52d27425-584b-46c4-bd94-4881fbae2c56" providerId="AD"/>
  <p188:author id="{26F120D3-4498-20D6-1A00-EC0E77E974F5}" name="MOINIER, Valentine (DGOS/PRI/RI2)" initials="VM" userId="S::valentine.moinier@sante.gouv.fr::185b4df6-0a6a-4165-a72d-96e40beed3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B0DE"/>
    <a:srgbClr val="BCD6EE"/>
    <a:srgbClr val="D1E3F3"/>
    <a:srgbClr val="70AD4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51A729-71CB-4D35-8616-895D1DA2C80C}" v="1" dt="2026-06-12T12:27:21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 autoAdjust="0"/>
  </p:normalViewPr>
  <p:slideViewPr>
    <p:cSldViewPr showGuides="1">
      <p:cViewPr varScale="1">
        <p:scale>
          <a:sx n="90" d="100"/>
          <a:sy n="90" d="100"/>
        </p:scale>
        <p:origin x="128" y="52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295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E03A6-6E1B-4195-8687-87C6FFEB0AB2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A4FA2D1F-E6BB-48A0-85A0-3A3CA4C36134}">
      <dgm:prSet phldrT="[Texte]"/>
      <dgm:spPr/>
      <dgm:t>
        <a:bodyPr/>
        <a:lstStyle/>
        <a:p>
          <a:r>
            <a:rPr lang="fr-FR" dirty="0"/>
            <a:t>Questions / réponses</a:t>
          </a:r>
        </a:p>
      </dgm:t>
    </dgm:pt>
    <dgm:pt modelId="{12EF0242-A505-40DC-B2D4-CE4CB0188244}" type="parTrans" cxnId="{72A4D684-ED70-4784-B890-CF4330A10434}">
      <dgm:prSet/>
      <dgm:spPr/>
      <dgm:t>
        <a:bodyPr/>
        <a:lstStyle/>
        <a:p>
          <a:endParaRPr lang="fr-FR"/>
        </a:p>
      </dgm:t>
    </dgm:pt>
    <dgm:pt modelId="{F546F869-C3DD-4CB7-85FF-9E4D9F40223A}" type="sibTrans" cxnId="{72A4D684-ED70-4784-B890-CF4330A10434}">
      <dgm:prSet/>
      <dgm:spPr/>
      <dgm:t>
        <a:bodyPr/>
        <a:lstStyle/>
        <a:p>
          <a:endParaRPr lang="fr-FR"/>
        </a:p>
      </dgm:t>
    </dgm:pt>
    <dgm:pt modelId="{23771F6F-D78D-4F78-8FBB-5F8EAACB41E4}">
      <dgm:prSet phldrT="[Texte]"/>
      <dgm:spPr/>
      <dgm:t>
        <a:bodyPr/>
        <a:lstStyle/>
        <a:p>
          <a:r>
            <a:rPr lang="fr-FR" dirty="0"/>
            <a:t>Point d’étape</a:t>
          </a:r>
          <a:endParaRPr lang="fr-FR" b="1" dirty="0"/>
        </a:p>
      </dgm:t>
    </dgm:pt>
    <dgm:pt modelId="{80810CB8-F238-4869-89B3-03D85A480AB0}" type="parTrans" cxnId="{B7F66025-3F7C-4C11-816C-30661FD882CD}">
      <dgm:prSet/>
      <dgm:spPr/>
      <dgm:t>
        <a:bodyPr/>
        <a:lstStyle/>
        <a:p>
          <a:endParaRPr lang="fr-FR"/>
        </a:p>
      </dgm:t>
    </dgm:pt>
    <dgm:pt modelId="{82083906-1B9D-470F-8FAB-E953F33D32E6}" type="sibTrans" cxnId="{B7F66025-3F7C-4C11-816C-30661FD882CD}">
      <dgm:prSet/>
      <dgm:spPr/>
      <dgm:t>
        <a:bodyPr/>
        <a:lstStyle/>
        <a:p>
          <a:endParaRPr lang="fr-FR"/>
        </a:p>
      </dgm:t>
    </dgm:pt>
    <dgm:pt modelId="{EC98AB3F-CB4F-41EA-A480-70D681C7CB6F}">
      <dgm:prSet phldrT="[Texte]"/>
      <dgm:spPr/>
      <dgm:t>
        <a:bodyPr/>
        <a:lstStyle/>
        <a:p>
          <a:r>
            <a:rPr lang="fr-FR" dirty="0"/>
            <a:t>Principales dispositions</a:t>
          </a:r>
        </a:p>
      </dgm:t>
    </dgm:pt>
    <dgm:pt modelId="{24F08AF4-BF3D-4FAC-BB6B-395174B1BAE4}" type="parTrans" cxnId="{A2568322-6C57-4620-BD04-948F4C23F64C}">
      <dgm:prSet/>
      <dgm:spPr/>
      <dgm:t>
        <a:bodyPr/>
        <a:lstStyle/>
        <a:p>
          <a:endParaRPr lang="fr-FR"/>
        </a:p>
      </dgm:t>
    </dgm:pt>
    <dgm:pt modelId="{DF385802-33E9-404B-B021-1A2FBCACD9CF}" type="sibTrans" cxnId="{A2568322-6C57-4620-BD04-948F4C23F64C}">
      <dgm:prSet/>
      <dgm:spPr/>
      <dgm:t>
        <a:bodyPr/>
        <a:lstStyle/>
        <a:p>
          <a:endParaRPr lang="fr-FR"/>
        </a:p>
      </dgm:t>
    </dgm:pt>
    <dgm:pt modelId="{C56BA57F-9A8F-4C5E-973C-32204C52067E}" type="pres">
      <dgm:prSet presAssocID="{9C7E03A6-6E1B-4195-8687-87C6FFEB0AB2}" presName="Name0" presStyleCnt="0">
        <dgm:presLayoutVars>
          <dgm:chMax val="7"/>
          <dgm:chPref val="7"/>
          <dgm:dir/>
        </dgm:presLayoutVars>
      </dgm:prSet>
      <dgm:spPr/>
    </dgm:pt>
    <dgm:pt modelId="{4FA0CF68-81D1-4343-9C7F-06F1A5C8AD9E}" type="pres">
      <dgm:prSet presAssocID="{9C7E03A6-6E1B-4195-8687-87C6FFEB0AB2}" presName="Name1" presStyleCnt="0"/>
      <dgm:spPr/>
    </dgm:pt>
    <dgm:pt modelId="{076EFC80-7757-4B60-AAD3-815A409D128A}" type="pres">
      <dgm:prSet presAssocID="{9C7E03A6-6E1B-4195-8687-87C6FFEB0AB2}" presName="cycle" presStyleCnt="0"/>
      <dgm:spPr/>
    </dgm:pt>
    <dgm:pt modelId="{632C5D94-DBCB-4189-965E-C6D43F2780B0}" type="pres">
      <dgm:prSet presAssocID="{9C7E03A6-6E1B-4195-8687-87C6FFEB0AB2}" presName="srcNode" presStyleLbl="node1" presStyleIdx="0" presStyleCnt="3"/>
      <dgm:spPr/>
    </dgm:pt>
    <dgm:pt modelId="{FED4A58B-6987-4D64-82E2-90520F052215}" type="pres">
      <dgm:prSet presAssocID="{9C7E03A6-6E1B-4195-8687-87C6FFEB0AB2}" presName="conn" presStyleLbl="parChTrans1D2" presStyleIdx="0" presStyleCnt="1"/>
      <dgm:spPr/>
    </dgm:pt>
    <dgm:pt modelId="{BAF3F1C6-6D8B-40C3-897C-E4C54C4E501D}" type="pres">
      <dgm:prSet presAssocID="{9C7E03A6-6E1B-4195-8687-87C6FFEB0AB2}" presName="extraNode" presStyleLbl="node1" presStyleIdx="0" presStyleCnt="3"/>
      <dgm:spPr/>
    </dgm:pt>
    <dgm:pt modelId="{152EDFF7-4CEB-447B-91A6-8DD7CC809096}" type="pres">
      <dgm:prSet presAssocID="{9C7E03A6-6E1B-4195-8687-87C6FFEB0AB2}" presName="dstNode" presStyleLbl="node1" presStyleIdx="0" presStyleCnt="3"/>
      <dgm:spPr/>
    </dgm:pt>
    <dgm:pt modelId="{ECE065C7-14BC-4314-BA11-BF67B9961CDC}" type="pres">
      <dgm:prSet presAssocID="{23771F6F-D78D-4F78-8FBB-5F8EAACB41E4}" presName="text_1" presStyleLbl="node1" presStyleIdx="0" presStyleCnt="3">
        <dgm:presLayoutVars>
          <dgm:bulletEnabled val="1"/>
        </dgm:presLayoutVars>
      </dgm:prSet>
      <dgm:spPr/>
    </dgm:pt>
    <dgm:pt modelId="{BB0F851F-0F37-4758-A988-3483B05FDD88}" type="pres">
      <dgm:prSet presAssocID="{23771F6F-D78D-4F78-8FBB-5F8EAACB41E4}" presName="accent_1" presStyleCnt="0"/>
      <dgm:spPr/>
    </dgm:pt>
    <dgm:pt modelId="{B192507C-D2C6-4D17-92A8-399004D1CD3F}" type="pres">
      <dgm:prSet presAssocID="{23771F6F-D78D-4F78-8FBB-5F8EAACB41E4}" presName="accentRepeatNode" presStyleLbl="solidFgAcc1" presStyleIdx="0" presStyleCnt="3"/>
      <dgm:spPr/>
    </dgm:pt>
    <dgm:pt modelId="{46E04853-916B-48B6-B581-83A0A4D27CD1}" type="pres">
      <dgm:prSet presAssocID="{EC98AB3F-CB4F-41EA-A480-70D681C7CB6F}" presName="text_2" presStyleLbl="node1" presStyleIdx="1" presStyleCnt="3">
        <dgm:presLayoutVars>
          <dgm:bulletEnabled val="1"/>
        </dgm:presLayoutVars>
      </dgm:prSet>
      <dgm:spPr/>
    </dgm:pt>
    <dgm:pt modelId="{2CA8D782-D93F-4B93-85AB-C326A32B5844}" type="pres">
      <dgm:prSet presAssocID="{EC98AB3F-CB4F-41EA-A480-70D681C7CB6F}" presName="accent_2" presStyleCnt="0"/>
      <dgm:spPr/>
    </dgm:pt>
    <dgm:pt modelId="{B61C4E3E-9CEE-413A-BB15-79A2D90D0FE0}" type="pres">
      <dgm:prSet presAssocID="{EC98AB3F-CB4F-41EA-A480-70D681C7CB6F}" presName="accentRepeatNode" presStyleLbl="solidFgAcc1" presStyleIdx="1" presStyleCnt="3"/>
      <dgm:spPr/>
    </dgm:pt>
    <dgm:pt modelId="{6E6D5C44-72C8-4F2B-A3EA-B5AFED911EC7}" type="pres">
      <dgm:prSet presAssocID="{A4FA2D1F-E6BB-48A0-85A0-3A3CA4C36134}" presName="text_3" presStyleLbl="node1" presStyleIdx="2" presStyleCnt="3">
        <dgm:presLayoutVars>
          <dgm:bulletEnabled val="1"/>
        </dgm:presLayoutVars>
      </dgm:prSet>
      <dgm:spPr/>
    </dgm:pt>
    <dgm:pt modelId="{4E71ED98-5777-42A2-94CC-CE280DEB3617}" type="pres">
      <dgm:prSet presAssocID="{A4FA2D1F-E6BB-48A0-85A0-3A3CA4C36134}" presName="accent_3" presStyleCnt="0"/>
      <dgm:spPr/>
    </dgm:pt>
    <dgm:pt modelId="{A255E96C-46D4-4EFF-99A6-E5C4F00BBF61}" type="pres">
      <dgm:prSet presAssocID="{A4FA2D1F-E6BB-48A0-85A0-3A3CA4C36134}" presName="accentRepeatNode" presStyleLbl="solidFgAcc1" presStyleIdx="2" presStyleCnt="3"/>
      <dgm:spPr/>
    </dgm:pt>
  </dgm:ptLst>
  <dgm:cxnLst>
    <dgm:cxn modelId="{A2568322-6C57-4620-BD04-948F4C23F64C}" srcId="{9C7E03A6-6E1B-4195-8687-87C6FFEB0AB2}" destId="{EC98AB3F-CB4F-41EA-A480-70D681C7CB6F}" srcOrd="1" destOrd="0" parTransId="{24F08AF4-BF3D-4FAC-BB6B-395174B1BAE4}" sibTransId="{DF385802-33E9-404B-B021-1A2FBCACD9CF}"/>
    <dgm:cxn modelId="{CAEEDB24-5E5F-436E-9945-CD87E2BBC86E}" type="presOf" srcId="{23771F6F-D78D-4F78-8FBB-5F8EAACB41E4}" destId="{ECE065C7-14BC-4314-BA11-BF67B9961CDC}" srcOrd="0" destOrd="0" presId="urn:microsoft.com/office/officeart/2008/layout/VerticalCurvedList"/>
    <dgm:cxn modelId="{B7F66025-3F7C-4C11-816C-30661FD882CD}" srcId="{9C7E03A6-6E1B-4195-8687-87C6FFEB0AB2}" destId="{23771F6F-D78D-4F78-8FBB-5F8EAACB41E4}" srcOrd="0" destOrd="0" parTransId="{80810CB8-F238-4869-89B3-03D85A480AB0}" sibTransId="{82083906-1B9D-470F-8FAB-E953F33D32E6}"/>
    <dgm:cxn modelId="{3DEDEC3E-801E-4EFE-ABC3-F2A0D9A681BF}" type="presOf" srcId="{82083906-1B9D-470F-8FAB-E953F33D32E6}" destId="{FED4A58B-6987-4D64-82E2-90520F052215}" srcOrd="0" destOrd="0" presId="urn:microsoft.com/office/officeart/2008/layout/VerticalCurvedList"/>
    <dgm:cxn modelId="{F3B3FA74-DB2B-4614-A2D8-407C6F545F2C}" type="presOf" srcId="{9C7E03A6-6E1B-4195-8687-87C6FFEB0AB2}" destId="{C56BA57F-9A8F-4C5E-973C-32204C52067E}" srcOrd="0" destOrd="0" presId="urn:microsoft.com/office/officeart/2008/layout/VerticalCurvedList"/>
    <dgm:cxn modelId="{2FCD5559-7F06-4ECB-BD77-6118393194FD}" type="presOf" srcId="{EC98AB3F-CB4F-41EA-A480-70D681C7CB6F}" destId="{46E04853-916B-48B6-B581-83A0A4D27CD1}" srcOrd="0" destOrd="0" presId="urn:microsoft.com/office/officeart/2008/layout/VerticalCurvedList"/>
    <dgm:cxn modelId="{F84E957F-E00E-497B-A6F0-A7378C7A02F3}" type="presOf" srcId="{A4FA2D1F-E6BB-48A0-85A0-3A3CA4C36134}" destId="{6E6D5C44-72C8-4F2B-A3EA-B5AFED911EC7}" srcOrd="0" destOrd="0" presId="urn:microsoft.com/office/officeart/2008/layout/VerticalCurvedList"/>
    <dgm:cxn modelId="{72A4D684-ED70-4784-B890-CF4330A10434}" srcId="{9C7E03A6-6E1B-4195-8687-87C6FFEB0AB2}" destId="{A4FA2D1F-E6BB-48A0-85A0-3A3CA4C36134}" srcOrd="2" destOrd="0" parTransId="{12EF0242-A505-40DC-B2D4-CE4CB0188244}" sibTransId="{F546F869-C3DD-4CB7-85FF-9E4D9F40223A}"/>
    <dgm:cxn modelId="{31A6C9EE-72AB-49CC-957C-B18765BF4A42}" type="presParOf" srcId="{C56BA57F-9A8F-4C5E-973C-32204C52067E}" destId="{4FA0CF68-81D1-4343-9C7F-06F1A5C8AD9E}" srcOrd="0" destOrd="0" presId="urn:microsoft.com/office/officeart/2008/layout/VerticalCurvedList"/>
    <dgm:cxn modelId="{028D697E-C736-4C96-9B2B-297C2734748D}" type="presParOf" srcId="{4FA0CF68-81D1-4343-9C7F-06F1A5C8AD9E}" destId="{076EFC80-7757-4B60-AAD3-815A409D128A}" srcOrd="0" destOrd="0" presId="urn:microsoft.com/office/officeart/2008/layout/VerticalCurvedList"/>
    <dgm:cxn modelId="{85602AEA-E834-4C27-9184-2E1B7F46F9D2}" type="presParOf" srcId="{076EFC80-7757-4B60-AAD3-815A409D128A}" destId="{632C5D94-DBCB-4189-965E-C6D43F2780B0}" srcOrd="0" destOrd="0" presId="urn:microsoft.com/office/officeart/2008/layout/VerticalCurvedList"/>
    <dgm:cxn modelId="{73F0D82C-DA23-4726-B6CC-46486A4C8909}" type="presParOf" srcId="{076EFC80-7757-4B60-AAD3-815A409D128A}" destId="{FED4A58B-6987-4D64-82E2-90520F052215}" srcOrd="1" destOrd="0" presId="urn:microsoft.com/office/officeart/2008/layout/VerticalCurvedList"/>
    <dgm:cxn modelId="{4190D9ED-F911-42A5-97F8-6AD3F6D15A5D}" type="presParOf" srcId="{076EFC80-7757-4B60-AAD3-815A409D128A}" destId="{BAF3F1C6-6D8B-40C3-897C-E4C54C4E501D}" srcOrd="2" destOrd="0" presId="urn:microsoft.com/office/officeart/2008/layout/VerticalCurvedList"/>
    <dgm:cxn modelId="{C18C0158-D6B0-4038-8782-6689D22917C2}" type="presParOf" srcId="{076EFC80-7757-4B60-AAD3-815A409D128A}" destId="{152EDFF7-4CEB-447B-91A6-8DD7CC809096}" srcOrd="3" destOrd="0" presId="urn:microsoft.com/office/officeart/2008/layout/VerticalCurvedList"/>
    <dgm:cxn modelId="{A9AE55BC-C5A5-4D14-B56A-435392514A97}" type="presParOf" srcId="{4FA0CF68-81D1-4343-9C7F-06F1A5C8AD9E}" destId="{ECE065C7-14BC-4314-BA11-BF67B9961CDC}" srcOrd="1" destOrd="0" presId="urn:microsoft.com/office/officeart/2008/layout/VerticalCurvedList"/>
    <dgm:cxn modelId="{468D620C-9F5B-4544-A842-38E3CF4BBA33}" type="presParOf" srcId="{4FA0CF68-81D1-4343-9C7F-06F1A5C8AD9E}" destId="{BB0F851F-0F37-4758-A988-3483B05FDD88}" srcOrd="2" destOrd="0" presId="urn:microsoft.com/office/officeart/2008/layout/VerticalCurvedList"/>
    <dgm:cxn modelId="{8C01CD98-68C7-45B7-99BB-4E0892BDB5C3}" type="presParOf" srcId="{BB0F851F-0F37-4758-A988-3483B05FDD88}" destId="{B192507C-D2C6-4D17-92A8-399004D1CD3F}" srcOrd="0" destOrd="0" presId="urn:microsoft.com/office/officeart/2008/layout/VerticalCurvedList"/>
    <dgm:cxn modelId="{454E3B7A-1E6B-40E9-A077-184239CD2C30}" type="presParOf" srcId="{4FA0CF68-81D1-4343-9C7F-06F1A5C8AD9E}" destId="{46E04853-916B-48B6-B581-83A0A4D27CD1}" srcOrd="3" destOrd="0" presId="urn:microsoft.com/office/officeart/2008/layout/VerticalCurvedList"/>
    <dgm:cxn modelId="{5A14CFE1-38C8-4EDC-9AB3-CE662B2C59D0}" type="presParOf" srcId="{4FA0CF68-81D1-4343-9C7F-06F1A5C8AD9E}" destId="{2CA8D782-D93F-4B93-85AB-C326A32B5844}" srcOrd="4" destOrd="0" presId="urn:microsoft.com/office/officeart/2008/layout/VerticalCurvedList"/>
    <dgm:cxn modelId="{0E5E17D8-19EA-49EB-B632-AD3869B5F8D5}" type="presParOf" srcId="{2CA8D782-D93F-4B93-85AB-C326A32B5844}" destId="{B61C4E3E-9CEE-413A-BB15-79A2D90D0FE0}" srcOrd="0" destOrd="0" presId="urn:microsoft.com/office/officeart/2008/layout/VerticalCurvedList"/>
    <dgm:cxn modelId="{169FFBEC-ED2C-4D3B-9007-E677EC930FAE}" type="presParOf" srcId="{4FA0CF68-81D1-4343-9C7F-06F1A5C8AD9E}" destId="{6E6D5C44-72C8-4F2B-A3EA-B5AFED911EC7}" srcOrd="5" destOrd="0" presId="urn:microsoft.com/office/officeart/2008/layout/VerticalCurvedList"/>
    <dgm:cxn modelId="{A4F7C3A3-2A7E-44AA-A8CD-4986849DF0C3}" type="presParOf" srcId="{4FA0CF68-81D1-4343-9C7F-06F1A5C8AD9E}" destId="{4E71ED98-5777-42A2-94CC-CE280DEB3617}" srcOrd="6" destOrd="0" presId="urn:microsoft.com/office/officeart/2008/layout/VerticalCurvedList"/>
    <dgm:cxn modelId="{2110522C-4388-438A-9FC9-FE4AFD88C813}" type="presParOf" srcId="{4E71ED98-5777-42A2-94CC-CE280DEB3617}" destId="{A255E96C-46D4-4EFF-99A6-E5C4F00BBF6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D4A58B-6987-4D64-82E2-90520F052215}">
      <dsp:nvSpPr>
        <dsp:cNvPr id="0" name=""/>
        <dsp:cNvSpPr/>
      </dsp:nvSpPr>
      <dsp:spPr>
        <a:xfrm>
          <a:off x="-4006207" y="-614996"/>
          <a:ext cx="4774161" cy="4774161"/>
        </a:xfrm>
        <a:prstGeom prst="blockArc">
          <a:avLst>
            <a:gd name="adj1" fmla="val 18900000"/>
            <a:gd name="adj2" fmla="val 2700000"/>
            <a:gd name="adj3" fmla="val 452"/>
          </a:avLst>
        </a:pr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065C7-14BC-4314-BA11-BF67B9961CDC}">
      <dsp:nvSpPr>
        <dsp:cNvPr id="0" name=""/>
        <dsp:cNvSpPr/>
      </dsp:nvSpPr>
      <dsp:spPr>
        <a:xfrm>
          <a:off x="493863" y="354416"/>
          <a:ext cx="4595391" cy="708833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6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Point d’étape</a:t>
          </a:r>
          <a:endParaRPr lang="fr-FR" sz="2800" b="1" kern="1200" dirty="0"/>
        </a:p>
      </dsp:txBody>
      <dsp:txXfrm>
        <a:off x="493863" y="354416"/>
        <a:ext cx="4595391" cy="708833"/>
      </dsp:txXfrm>
    </dsp:sp>
    <dsp:sp modelId="{B192507C-D2C6-4D17-92A8-399004D1CD3F}">
      <dsp:nvSpPr>
        <dsp:cNvPr id="0" name=""/>
        <dsp:cNvSpPr/>
      </dsp:nvSpPr>
      <dsp:spPr>
        <a:xfrm>
          <a:off x="50842" y="265812"/>
          <a:ext cx="886042" cy="8860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E04853-916B-48B6-B581-83A0A4D27CD1}">
      <dsp:nvSpPr>
        <dsp:cNvPr id="0" name=""/>
        <dsp:cNvSpPr/>
      </dsp:nvSpPr>
      <dsp:spPr>
        <a:xfrm>
          <a:off x="751524" y="1417667"/>
          <a:ext cx="4337730" cy="708833"/>
        </a:xfrm>
        <a:prstGeom prst="rect">
          <a:avLst/>
        </a:prstGeom>
        <a:solidFill>
          <a:schemeClr val="accent2">
            <a:shade val="80000"/>
            <a:hueOff val="0"/>
            <a:satOff val="-20405"/>
            <a:lumOff val="201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6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Principales dispositions</a:t>
          </a:r>
        </a:p>
      </dsp:txBody>
      <dsp:txXfrm>
        <a:off x="751524" y="1417667"/>
        <a:ext cx="4337730" cy="708833"/>
      </dsp:txXfrm>
    </dsp:sp>
    <dsp:sp modelId="{B61C4E3E-9CEE-413A-BB15-79A2D90D0FE0}">
      <dsp:nvSpPr>
        <dsp:cNvPr id="0" name=""/>
        <dsp:cNvSpPr/>
      </dsp:nvSpPr>
      <dsp:spPr>
        <a:xfrm>
          <a:off x="308503" y="1329063"/>
          <a:ext cx="886042" cy="8860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-20405"/>
              <a:lumOff val="201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D5C44-72C8-4F2B-A3EA-B5AFED911EC7}">
      <dsp:nvSpPr>
        <dsp:cNvPr id="0" name=""/>
        <dsp:cNvSpPr/>
      </dsp:nvSpPr>
      <dsp:spPr>
        <a:xfrm>
          <a:off x="493863" y="2480917"/>
          <a:ext cx="4595391" cy="708833"/>
        </a:xfrm>
        <a:prstGeom prst="rect">
          <a:avLst/>
        </a:prstGeom>
        <a:solidFill>
          <a:schemeClr val="accent2">
            <a:shade val="80000"/>
            <a:hueOff val="0"/>
            <a:satOff val="-40810"/>
            <a:lumOff val="403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637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Questions / réponses</a:t>
          </a:r>
        </a:p>
      </dsp:txBody>
      <dsp:txXfrm>
        <a:off x="493863" y="2480917"/>
        <a:ext cx="4595391" cy="708833"/>
      </dsp:txXfrm>
    </dsp:sp>
    <dsp:sp modelId="{A255E96C-46D4-4EFF-99A6-E5C4F00BBF61}">
      <dsp:nvSpPr>
        <dsp:cNvPr id="0" name=""/>
        <dsp:cNvSpPr/>
      </dsp:nvSpPr>
      <dsp:spPr>
        <a:xfrm>
          <a:off x="50842" y="2392313"/>
          <a:ext cx="886042" cy="8860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-40810"/>
              <a:lumOff val="403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DA63E-8372-4C93-AA27-5E486DF07114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923FE-075D-4A36-9039-342D8FB43D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715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28/07/2026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6A4A60EE-9D13-3442-9796-E718C6343EC1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392695"/>
            <a:ext cx="8424614" cy="242951"/>
          </a:xfrm>
        </p:spPr>
        <p:txBody>
          <a:bodyPr/>
          <a:lstStyle>
            <a:lvl1pPr marL="9525" indent="85725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879631"/>
            <a:ext cx="8424863" cy="539991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0" y="1707654"/>
            <a:ext cx="8424334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419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563638"/>
            <a:ext cx="2520000" cy="288032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251C71F6-E0A6-1740-B64F-38F332886BAF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915566"/>
            <a:ext cx="8424863" cy="539991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2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813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5E6183FC-BA60-7C49-ABF3-B50982741576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23851" y="1392695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826817"/>
            <a:ext cx="8424863" cy="539991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3528" y="1707654"/>
            <a:ext cx="2556471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75856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13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8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0597CDB5-73DC-8641-8CC1-FAD9379FD627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392695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826817"/>
            <a:ext cx="8424863" cy="539991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1840" y="1707654"/>
            <a:ext cx="5616624" cy="288032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718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8E1290DD-BE4D-794B-919C-D565D1B9C67D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392695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826817"/>
            <a:ext cx="8424863" cy="539991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323528" y="1707654"/>
            <a:ext cx="5761038" cy="2879725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411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0" y="2139702"/>
            <a:ext cx="8424000" cy="2293224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92075" indent="0">
              <a:spcBef>
                <a:spcPts val="500"/>
              </a:spcBef>
              <a:spcAft>
                <a:spcPts val="0"/>
              </a:spcAft>
              <a:buNone/>
              <a:tabLst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D7698221-35EF-134F-B87A-568DECC70F29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51520" y="116928"/>
            <a:ext cx="2453164" cy="11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15566"/>
            <a:ext cx="9144000" cy="4266392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64285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bg1"/>
                </a:solidFill>
              </a:defRPr>
            </a:lvl1pPr>
          </a:lstStyle>
          <a:p>
            <a:fld id="{5F7325A3-5315-1B4B-A0D9-112471EB5837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654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4EA19884-7A29-DC4E-9311-A62E54788E52}" type="datetime1">
              <a:rPr lang="fr-FR" smtClean="0"/>
              <a:t>28/07/2026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4083919"/>
            <a:ext cx="3240000" cy="735978"/>
          </a:xfrm>
          <a:prstGeom prst="rect">
            <a:avLst/>
          </a:prstGeom>
        </p:spPr>
        <p:txBody>
          <a:bodyPr anchor="ctr" anchorCtr="0"/>
          <a:lstStyle>
            <a:lvl1pPr algn="l">
              <a:defRPr sz="1150"/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7544" y="483518"/>
            <a:ext cx="4579239" cy="22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0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23850" y="1707654"/>
            <a:ext cx="8424863" cy="29523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  <a:latin typeface="Marianne" panose="02000000000000000000" pitchFamily="2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987574"/>
            <a:ext cx="8424863" cy="539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703" y="4783500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>
                <a:solidFill>
                  <a:schemeClr val="tx1"/>
                </a:solidFill>
                <a:latin typeface="Marianne" panose="02000000000000000000" pitchFamily="2" charset="0"/>
              </a:defRPr>
            </a:lvl1pPr>
          </a:lstStyle>
          <a:p>
            <a:fld id="{B858D49A-5A7A-574D-A0ED-52B5C1EFA876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  <a:latin typeface="Marianne" panose="02000000000000000000" pitchFamily="2" charset="0"/>
              </a:defRPr>
            </a:lvl1pPr>
          </a:lstStyle>
          <a:p>
            <a:r>
              <a:rPr lang="fr-FR"/>
              <a:t>Direction générale de l’offre de soins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251520" y="51470"/>
            <a:ext cx="1635443" cy="79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2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</p:sldLayoutIdLst>
  <p:hf hdr="0"/>
  <p:txStyles>
    <p:titleStyle>
      <a:lvl1pPr marL="14288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2500" b="1" kern="1200">
          <a:solidFill>
            <a:schemeClr val="tx1"/>
          </a:solidFill>
          <a:latin typeface="Marianne" panose="02000000000000000000" pitchFamily="2" charset="0"/>
          <a:ea typeface="+mj-ea"/>
          <a:cs typeface="+mj-cs"/>
        </a:defRPr>
      </a:lvl1pPr>
    </p:titleStyle>
    <p:bodyStyle>
      <a:lvl1pPr marL="92075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tabLst/>
        <a:defRPr sz="1400" b="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1pPr>
      <a:lvl2pPr marL="351450" indent="-1714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2pPr>
      <a:lvl3pPr marL="53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10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3pPr>
      <a:lvl4pPr marL="71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4pPr>
      <a:lvl5pPr marL="927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700" kern="1200">
          <a:solidFill>
            <a:schemeClr val="tx1"/>
          </a:solidFill>
          <a:latin typeface="Marianne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7698221-35EF-134F-B87A-568DECC70F29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9ABF71-182D-93BD-A43D-BB898CD7262E}"/>
              </a:ext>
            </a:extLst>
          </p:cNvPr>
          <p:cNvSpPr txBox="1"/>
          <p:nvPr/>
        </p:nvSpPr>
        <p:spPr>
          <a:xfrm>
            <a:off x="683817" y="1995686"/>
            <a:ext cx="8064896" cy="1696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50" b="1" cap="all" dirty="0">
                <a:latin typeface="Marianne" panose="02000000000000000000" pitchFamily="2" charset="0"/>
                <a:cs typeface="Calibri" panose="020F0502020204030204" pitchFamily="34" charset="0"/>
              </a:rPr>
              <a:t>Présentation du Biotech </a:t>
            </a:r>
            <a:r>
              <a:rPr lang="fr-FR" sz="3250" b="1" cap="all" dirty="0" err="1">
                <a:latin typeface="Marianne" panose="02000000000000000000" pitchFamily="2" charset="0"/>
                <a:cs typeface="Calibri" panose="020F0502020204030204" pitchFamily="34" charset="0"/>
              </a:rPr>
              <a:t>act</a:t>
            </a:r>
            <a:endParaRPr lang="fr-FR" sz="1400" b="1" cap="all" dirty="0">
              <a:latin typeface="Marianne" panose="02000000000000000000" pitchFamily="2" charset="0"/>
              <a:cs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endParaRPr lang="fr-FR" sz="1400" b="1" cap="all" dirty="0">
              <a:latin typeface="Marianne" panose="02000000000000000000" pitchFamily="2" charset="0"/>
              <a:cs typeface="Calibri" panose="020F0502020204030204" pitchFamily="34" charset="0"/>
            </a:endParaRPr>
          </a:p>
          <a:p>
            <a:pPr algn="ctr">
              <a:lnSpc>
                <a:spcPct val="114000"/>
              </a:lnSpc>
            </a:pPr>
            <a:r>
              <a:rPr lang="fr-FR" sz="2000" b="1" i="1" cap="all" dirty="0">
                <a:latin typeface="Marianne" panose="02000000000000000000" pitchFamily="2" charset="0"/>
                <a:cs typeface="Calibri" panose="020F0502020204030204" pitchFamily="34" charset="0"/>
              </a:rPr>
              <a:t>B</a:t>
            </a:r>
            <a:r>
              <a:rPr lang="fr-FR" sz="2000" b="1" i="1" dirty="0">
                <a:latin typeface="Marianne" panose="02000000000000000000" pitchFamily="2" charset="0"/>
                <a:cs typeface="Calibri" panose="020F0502020204030204" pitchFamily="34" charset="0"/>
              </a:rPr>
              <a:t>ureau « encadrement réglementaire de la recherche » (</a:t>
            </a:r>
            <a:r>
              <a:rPr lang="fr-FR" sz="2000" b="1" i="1" cap="all" dirty="0">
                <a:latin typeface="Marianne" panose="02000000000000000000" pitchFamily="2" charset="0"/>
              </a:rPr>
              <a:t>RI2)</a:t>
            </a:r>
          </a:p>
          <a:p>
            <a:pPr algn="ctr"/>
            <a:endParaRPr lang="fr-FR" sz="1100" dirty="0">
              <a:latin typeface="Marianne" panose="02000000000000000000" pitchFamily="2" charset="0"/>
            </a:endParaRPr>
          </a:p>
          <a:p>
            <a:pPr algn="ctr"/>
            <a:endParaRPr lang="fr-FR" sz="1100" dirty="0">
              <a:latin typeface="Marianne" panose="02000000000000000000" pitchFamily="2" charset="0"/>
            </a:endParaRP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17 juin 2026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1631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481E0-71FE-87D9-AF74-3F603E25D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4EE7DCE-100B-7140-AF30-79D445D9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0463" y="2849925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29" name="Rectangle 5">
            <a:extLst>
              <a:ext uri="{FF2B5EF4-FFF2-40B4-BE49-F238E27FC236}">
                <a16:creationId xmlns:a16="http://schemas.microsoft.com/office/drawing/2014/main" id="{C51FF0F3-F7F7-4787-64CD-70E64DFA9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421" y="128157"/>
            <a:ext cx="493093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58182" fontAlgn="base">
              <a:spcBef>
                <a:spcPct val="75000"/>
              </a:spcBef>
              <a:spcAft>
                <a:spcPct val="0"/>
              </a:spcAft>
              <a:buClr>
                <a:srgbClr val="1A9AFA"/>
              </a:buClr>
              <a:buSzPct val="75000"/>
              <a:defRPr/>
            </a:pPr>
            <a:r>
              <a:rPr lang="fr-FR" sz="1400" b="1" kern="0" dirty="0">
                <a:solidFill>
                  <a:schemeClr val="tx2"/>
                </a:solidFill>
              </a:rPr>
              <a:t>Principales dispositions sur les essais cliniques</a:t>
            </a:r>
            <a:endParaRPr lang="fr-FR" sz="1400" kern="0" dirty="0">
              <a:solidFill>
                <a:schemeClr val="tx2"/>
              </a:solidFill>
            </a:endParaRPr>
          </a:p>
        </p:txBody>
      </p:sp>
      <p:sp>
        <p:nvSpPr>
          <p:cNvPr id="9" name="Google Shape;327;p22">
            <a:extLst>
              <a:ext uri="{FF2B5EF4-FFF2-40B4-BE49-F238E27FC236}">
                <a16:creationId xmlns:a16="http://schemas.microsoft.com/office/drawing/2014/main" id="{31EC999D-D089-F966-F2BD-0870BE409797}"/>
              </a:ext>
            </a:extLst>
          </p:cNvPr>
          <p:cNvSpPr/>
          <p:nvPr/>
        </p:nvSpPr>
        <p:spPr>
          <a:xfrm>
            <a:off x="683568" y="968586"/>
            <a:ext cx="2176211" cy="693418"/>
          </a:xfrm>
          <a:prstGeom prst="flowChartOffpageConnector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7500" tIns="34275" rIns="68569" bIns="34275" anchor="ctr" anchorCtr="0">
            <a:noAutofit/>
          </a:bodyPr>
          <a:lstStyle/>
          <a:p>
            <a:pPr algn="ctr" defTabSz="514350">
              <a:buClr>
                <a:srgbClr val="000000"/>
              </a:buClr>
              <a:defRPr/>
            </a:pPr>
            <a:r>
              <a:rPr lang="fr-FR" sz="1200" b="1" kern="0" dirty="0">
                <a:solidFill>
                  <a:srgbClr val="FFFFFF"/>
                </a:solidFill>
                <a:latin typeface="Marianne" panose="02000000000000000000" pitchFamily="2" charset="0"/>
                <a:ea typeface="Fira Sans Condensed Medium"/>
                <a:cs typeface="Fira Sans Condensed Medium"/>
                <a:sym typeface="Fira Sans Condensed Medium"/>
              </a:rPr>
              <a:t>Études combinées (médicament + DM/DIV)</a:t>
            </a:r>
          </a:p>
          <a:p>
            <a:pPr algn="ctr" defTabSz="514350">
              <a:buClr>
                <a:srgbClr val="000000"/>
              </a:buClr>
              <a:defRPr/>
            </a:pPr>
            <a:r>
              <a:rPr lang="fr-FR" sz="1200" b="1" kern="0" dirty="0">
                <a:solidFill>
                  <a:srgbClr val="FFFFFF"/>
                </a:solidFill>
                <a:latin typeface="Marianne" panose="02000000000000000000" pitchFamily="2" charset="0"/>
                <a:ea typeface="Fira Sans Condensed Medium"/>
                <a:cs typeface="Fira Sans Condensed Medium"/>
                <a:sym typeface="Fira Sans Condensed Medium"/>
              </a:rPr>
              <a:t>(article 14 quater)</a:t>
            </a:r>
            <a:endParaRPr lang="fr-FR" sz="1200" b="1" kern="0" dirty="0">
              <a:solidFill>
                <a:srgbClr val="000000"/>
              </a:solidFill>
              <a:latin typeface="Marianne" panose="02000000000000000000" pitchFamily="2" charset="0"/>
              <a:ea typeface="Fira Sans Condensed Medium"/>
              <a:cs typeface="Fira Sans Condensed Medium"/>
              <a:sym typeface="Fira Sans Condensed Medium"/>
            </a:endParaRPr>
          </a:p>
        </p:txBody>
      </p:sp>
      <p:sp>
        <p:nvSpPr>
          <p:cNvPr id="14" name="Google Shape;329;p22">
            <a:extLst>
              <a:ext uri="{FF2B5EF4-FFF2-40B4-BE49-F238E27FC236}">
                <a16:creationId xmlns:a16="http://schemas.microsoft.com/office/drawing/2014/main" id="{E991A660-CF5D-CEE8-C167-2D893F13381A}"/>
              </a:ext>
            </a:extLst>
          </p:cNvPr>
          <p:cNvSpPr/>
          <p:nvPr/>
        </p:nvSpPr>
        <p:spPr>
          <a:xfrm>
            <a:off x="3553067" y="985349"/>
            <a:ext cx="2176212" cy="693418"/>
          </a:xfrm>
          <a:prstGeom prst="flowChartOffpageConnector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67500" tIns="34275" rIns="68569" bIns="34275" anchor="ctr" anchorCtr="0">
            <a:noAutofit/>
          </a:bodyPr>
          <a:lstStyle/>
          <a:p>
            <a:pPr algn="ctr" defTabSz="514350">
              <a:buClr>
                <a:srgbClr val="000000"/>
              </a:buClr>
              <a:defRPr/>
            </a:pPr>
            <a:r>
              <a:rPr lang="fr-FR" sz="1200" b="1" kern="0" dirty="0">
                <a:solidFill>
                  <a:srgbClr val="FFFFFF"/>
                </a:solidFill>
                <a:latin typeface="Marianne" panose="02000000000000000000" pitchFamily="2" charset="0"/>
                <a:ea typeface="Fira Sans Condensed Medium"/>
                <a:cs typeface="Fira Sans Condensed Medium"/>
                <a:sym typeface="Fira Sans Condensed Medium"/>
              </a:rPr>
              <a:t>Autorisation des demandes de modifications substantielles</a:t>
            </a:r>
            <a:endParaRPr lang="fr-FR" sz="1200" b="1" kern="0" dirty="0">
              <a:solidFill>
                <a:srgbClr val="000000"/>
              </a:solidFill>
              <a:latin typeface="Marianne" panose="02000000000000000000" pitchFamily="2" charset="0"/>
              <a:ea typeface="Fira Sans Condensed Medium"/>
              <a:cs typeface="Fira Sans Condensed Medium"/>
              <a:sym typeface="Fira Sans Condensed Medium"/>
            </a:endParaRPr>
          </a:p>
        </p:txBody>
      </p:sp>
      <p:sp>
        <p:nvSpPr>
          <p:cNvPr id="15" name="Google Shape;331;p22">
            <a:extLst>
              <a:ext uri="{FF2B5EF4-FFF2-40B4-BE49-F238E27FC236}">
                <a16:creationId xmlns:a16="http://schemas.microsoft.com/office/drawing/2014/main" id="{069884A7-A125-5B62-B77B-1B3CB3A63B21}"/>
              </a:ext>
            </a:extLst>
          </p:cNvPr>
          <p:cNvSpPr/>
          <p:nvPr/>
        </p:nvSpPr>
        <p:spPr>
          <a:xfrm>
            <a:off x="3552927" y="1700480"/>
            <a:ext cx="2176352" cy="2907140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128588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­Réduction des délais : </a:t>
            </a:r>
          </a:p>
          <a:p>
            <a:pPr marL="471488" lvl="1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Standard : 64 → </a:t>
            </a:r>
            <a:r>
              <a:rPr lang="fr-FR" sz="800" b="1" dirty="0">
                <a:latin typeface="Marianne" panose="02000000000000000000" pitchFamily="2" charset="0"/>
              </a:rPr>
              <a:t>33 jours</a:t>
            </a:r>
            <a:r>
              <a:rPr lang="fr-FR" sz="800" dirty="0">
                <a:latin typeface="Marianne" panose="02000000000000000000" pitchFamily="2" charset="0"/>
              </a:rPr>
              <a:t>.</a:t>
            </a:r>
          </a:p>
          <a:p>
            <a:pPr marL="471488" lvl="1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Avec RFI : 96 → </a:t>
            </a:r>
            <a:r>
              <a:rPr lang="fr-FR" sz="800" b="1" dirty="0">
                <a:latin typeface="Marianne" panose="02000000000000000000" pitchFamily="2" charset="0"/>
              </a:rPr>
              <a:t>47 jours</a:t>
            </a:r>
            <a:r>
              <a:rPr lang="fr-FR" sz="800" dirty="0">
                <a:latin typeface="Marianne" panose="02000000000000000000" pitchFamily="2" charset="0"/>
              </a:rPr>
              <a:t>.</a:t>
            </a:r>
          </a:p>
          <a:p>
            <a:pPr marL="471488" lvl="1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Possibilité de soumettre et de </a:t>
            </a:r>
            <a:r>
              <a:rPr lang="fr-FR" sz="800" dirty="0" err="1">
                <a:latin typeface="Marianne" panose="02000000000000000000" pitchFamily="2" charset="0"/>
              </a:rPr>
              <a:t>co</a:t>
            </a:r>
            <a:r>
              <a:rPr lang="fr-FR" sz="800" dirty="0">
                <a:latin typeface="Marianne" panose="02000000000000000000" pitchFamily="2" charset="0"/>
              </a:rPr>
              <a:t>-évaluer </a:t>
            </a:r>
            <a:r>
              <a:rPr lang="fr-FR" sz="800" b="1" dirty="0">
                <a:latin typeface="Marianne" panose="02000000000000000000" pitchFamily="2" charset="0"/>
              </a:rPr>
              <a:t>en parallèle plusieurs modifications substantielles </a:t>
            </a:r>
            <a:r>
              <a:rPr lang="fr-FR" sz="800" dirty="0">
                <a:latin typeface="Marianne" panose="02000000000000000000" pitchFamily="2" charset="0"/>
              </a:rPr>
              <a:t>(Part I, Part II, ou Part I+II). </a:t>
            </a:r>
          </a:p>
          <a:p>
            <a:pPr marL="128588" indent="-128588" algn="just">
              <a:buFont typeface="Arial" panose="020B0604020202020204" pitchFamily="34" charset="0"/>
              <a:buChar char="•"/>
            </a:pPr>
            <a:endParaRPr lang="fr-FR" sz="800" dirty="0">
              <a:latin typeface="Marianne" panose="02000000000000000000" pitchFamily="2" charset="0"/>
            </a:endParaRPr>
          </a:p>
          <a:p>
            <a:pPr marL="128588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Validation 6 → 4 j, évaluation 40 → 21 j, revue coordonnée 12 → 3 j, consolidation 7 → 4 j) ; suppression du +50 jours pour les MTI (</a:t>
            </a:r>
            <a:r>
              <a:rPr lang="fr-FR" sz="800" dirty="0" err="1">
                <a:latin typeface="Marianne" panose="02000000000000000000" pitchFamily="2" charset="0"/>
              </a:rPr>
              <a:t>ATMPs</a:t>
            </a:r>
            <a:r>
              <a:rPr lang="fr-FR" sz="800" dirty="0">
                <a:latin typeface="Marianne" panose="02000000000000000000" pitchFamily="2" charset="0"/>
              </a:rPr>
              <a:t>).</a:t>
            </a:r>
          </a:p>
          <a:p>
            <a:pPr marL="342900" lvl="1" algn="just"/>
            <a:endParaRPr lang="fr-FR" sz="800" dirty="0">
              <a:latin typeface="Marianne" panose="02000000000000000000" pitchFamily="2" charset="0"/>
            </a:endParaRPr>
          </a:p>
          <a:p>
            <a:pPr marL="128588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­Les modifications non substantielles restent notifiées dans CTIS sans évaluation formelle. </a:t>
            </a:r>
          </a:p>
          <a:p>
            <a:endParaRPr lang="fr-FR" sz="825" dirty="0">
              <a:latin typeface="Marianne" panose="02000000000000000000" pitchFamily="2" charset="0"/>
            </a:endParaRPr>
          </a:p>
        </p:txBody>
      </p:sp>
      <p:sp>
        <p:nvSpPr>
          <p:cNvPr id="16" name="Google Shape;330;p22">
            <a:extLst>
              <a:ext uri="{FF2B5EF4-FFF2-40B4-BE49-F238E27FC236}">
                <a16:creationId xmlns:a16="http://schemas.microsoft.com/office/drawing/2014/main" id="{E61A7F9E-BA37-962B-C203-B9B5468F85ED}"/>
              </a:ext>
            </a:extLst>
          </p:cNvPr>
          <p:cNvSpPr/>
          <p:nvPr/>
        </p:nvSpPr>
        <p:spPr>
          <a:xfrm>
            <a:off x="683568" y="1692911"/>
            <a:ext cx="2176352" cy="2907140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128588" indent="-128588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fr-FR" sz="800" kern="0" dirty="0">
              <a:solidFill>
                <a:srgbClr val="252525"/>
              </a:solidFill>
              <a:latin typeface="Marianne" panose="02000000000000000000" pitchFamily="2" charset="0"/>
              <a:ea typeface="Roboto"/>
              <a:cs typeface="Roboto"/>
              <a:sym typeface="Roboto"/>
            </a:endParaRPr>
          </a:p>
          <a:p>
            <a:pPr marL="128588" indent="-128588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fr-FR" sz="800" kern="0" dirty="0">
              <a:solidFill>
                <a:srgbClr val="252525"/>
              </a:solidFill>
              <a:latin typeface="Marianne" panose="02000000000000000000" pitchFamily="2" charset="0"/>
              <a:ea typeface="Roboto"/>
              <a:cs typeface="Roboto"/>
              <a:sym typeface="Roboto"/>
            </a:endParaRPr>
          </a:p>
          <a:p>
            <a:pPr marL="128588" indent="-128588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Procédure spéciale : ­</a:t>
            </a:r>
            <a:r>
              <a:rPr lang="fr-FR" sz="800" b="1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Une seule soumission dans CTIS</a:t>
            </a: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 ; un sponsor coordonnateur ; évaluation coordonnée impliquant les autorités médicaments, dispositifs médicaux (DM)/diagnostics in vitro (DIV) et comités d’éthique ; </a:t>
            </a:r>
            <a:r>
              <a:rPr lang="fr-FR" sz="800" b="1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une décision nationale</a:t>
            </a: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. </a:t>
            </a:r>
          </a:p>
          <a:p>
            <a:pPr algn="just">
              <a:buClr>
                <a:srgbClr val="000000"/>
              </a:buClr>
              <a:defRPr/>
            </a:pPr>
            <a:endParaRPr lang="fr-FR" sz="800" kern="0" dirty="0">
              <a:solidFill>
                <a:srgbClr val="252525"/>
              </a:solidFill>
              <a:latin typeface="Marianne" panose="02000000000000000000" pitchFamily="2" charset="0"/>
              <a:ea typeface="Roboto"/>
              <a:cs typeface="Roboto"/>
              <a:sym typeface="Roboto"/>
            </a:endParaRPr>
          </a:p>
          <a:p>
            <a:pPr marL="128588" indent="-128588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Les détails (processus, responsabilités, </a:t>
            </a:r>
            <a:r>
              <a:rPr lang="fr-FR" sz="800" kern="0" dirty="0" err="1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reporting</a:t>
            </a: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 de sécurité, fonctionnalités CTIS) seront précisés par </a:t>
            </a:r>
            <a:r>
              <a:rPr lang="fr-FR" sz="800" b="1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acte délégué</a:t>
            </a: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.</a:t>
            </a:r>
          </a:p>
          <a:p>
            <a:pPr algn="just">
              <a:buClr>
                <a:srgbClr val="000000"/>
              </a:buClr>
              <a:defRPr/>
            </a:pP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 </a:t>
            </a:r>
          </a:p>
          <a:p>
            <a:pPr marL="128588" indent="-128588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­Convergence avec l’initiative </a:t>
            </a:r>
            <a:r>
              <a:rPr lang="fr-FR" sz="800" b="1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COMBINE</a:t>
            </a:r>
            <a:r>
              <a:rPr lang="fr-FR" sz="800" kern="0" dirty="0">
                <a:solidFill>
                  <a:srgbClr val="252525"/>
                </a:solidFill>
                <a:latin typeface="Marianne" panose="02000000000000000000" pitchFamily="2" charset="0"/>
                <a:ea typeface="Roboto"/>
                <a:cs typeface="Roboto"/>
                <a:sym typeface="Roboto"/>
              </a:rPr>
              <a:t> (Commission/États membres) qui pilote déjà des procédures coordonnées pour les études combinées multinationales. </a:t>
            </a:r>
          </a:p>
          <a:p>
            <a:pPr algn="just">
              <a:buClr>
                <a:srgbClr val="000000"/>
              </a:buClr>
              <a:defRPr/>
            </a:pPr>
            <a:endParaRPr lang="fr-FR" sz="800" kern="0" dirty="0">
              <a:solidFill>
                <a:srgbClr val="252525"/>
              </a:solidFill>
              <a:latin typeface="Marianne" panose="02000000000000000000" pitchFamily="2" charset="0"/>
              <a:ea typeface="Roboto"/>
              <a:cs typeface="Roboto"/>
              <a:sym typeface="Roboto"/>
            </a:endParaRPr>
          </a:p>
          <a:p>
            <a:pPr marL="128588" indent="-128588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sz="800" kern="0" dirty="0">
                <a:solidFill>
                  <a:srgbClr val="000000"/>
                </a:solidFill>
                <a:latin typeface="Marianne" panose="02000000000000000000" pitchFamily="2" charset="0"/>
                <a:cs typeface="Arial"/>
                <a:sym typeface="Arial"/>
              </a:rPr>
              <a:t>Si l’outil </a:t>
            </a:r>
            <a:r>
              <a:rPr lang="fr-FR" sz="800" b="1" kern="0" dirty="0">
                <a:solidFill>
                  <a:srgbClr val="000000"/>
                </a:solidFill>
                <a:latin typeface="Marianne" panose="02000000000000000000" pitchFamily="2" charset="0"/>
                <a:cs typeface="Arial"/>
                <a:sym typeface="Arial"/>
              </a:rPr>
              <a:t>IA</a:t>
            </a:r>
            <a:r>
              <a:rPr lang="fr-FR" sz="800" kern="0" dirty="0">
                <a:solidFill>
                  <a:srgbClr val="000000"/>
                </a:solidFill>
                <a:latin typeface="Marianne" panose="02000000000000000000" pitchFamily="2" charset="0"/>
                <a:cs typeface="Arial"/>
                <a:sym typeface="Arial"/>
              </a:rPr>
              <a:t> est un dispositif médical, application de la procédure combinée.</a:t>
            </a:r>
          </a:p>
          <a:p>
            <a:pPr lvl="0" algn="ctr">
              <a:buClr>
                <a:srgbClr val="000000"/>
              </a:buClr>
              <a:defRPr/>
            </a:pPr>
            <a:endParaRPr lang="fr-FR" sz="788" kern="0" dirty="0">
              <a:solidFill>
                <a:srgbClr val="252525"/>
              </a:solidFill>
              <a:latin typeface="Marianne" panose="02000000000000000000" pitchFamily="2" charset="0"/>
              <a:ea typeface="Roboto"/>
              <a:cs typeface="Roboto"/>
              <a:sym typeface="Roboto"/>
            </a:endParaRPr>
          </a:p>
          <a:p>
            <a:pPr lvl="0" algn="ctr">
              <a:buClr>
                <a:srgbClr val="000000"/>
              </a:buClr>
              <a:defRPr/>
            </a:pPr>
            <a:endParaRPr lang="fr-FR" sz="825" kern="0" dirty="0">
              <a:solidFill>
                <a:srgbClr val="000000"/>
              </a:solidFill>
              <a:latin typeface="Marianne" panose="02000000000000000000" pitchFamily="2" charset="0"/>
              <a:cs typeface="Arial"/>
              <a:sym typeface="Arial"/>
            </a:endParaRPr>
          </a:p>
        </p:txBody>
      </p:sp>
      <p:sp>
        <p:nvSpPr>
          <p:cNvPr id="6" name="Google Shape;329;p22">
            <a:extLst>
              <a:ext uri="{FF2B5EF4-FFF2-40B4-BE49-F238E27FC236}">
                <a16:creationId xmlns:a16="http://schemas.microsoft.com/office/drawing/2014/main" id="{9C84825D-C068-E209-232C-EDB1C2CB63BE}"/>
              </a:ext>
            </a:extLst>
          </p:cNvPr>
          <p:cNvSpPr/>
          <p:nvPr/>
        </p:nvSpPr>
        <p:spPr>
          <a:xfrm>
            <a:off x="6422145" y="988250"/>
            <a:ext cx="2176213" cy="693418"/>
          </a:xfrm>
          <a:prstGeom prst="flowChartOffpageConnector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67500" tIns="34275" rIns="68569" bIns="34275" anchor="ctr" anchorCtr="0">
            <a:noAutofit/>
          </a:bodyPr>
          <a:lstStyle/>
          <a:p>
            <a:pPr algn="ctr" defTabSz="514350">
              <a:buClr>
                <a:srgbClr val="000000"/>
              </a:buClr>
              <a:defRPr/>
            </a:pPr>
            <a:r>
              <a:rPr lang="fr-FR" sz="1200" b="1" kern="0" dirty="0">
                <a:solidFill>
                  <a:srgbClr val="FFFFFF"/>
                </a:solidFill>
                <a:latin typeface="Marianne" panose="02000000000000000000" pitchFamily="2" charset="0"/>
                <a:ea typeface="Fira Sans Condensed Medium"/>
                <a:cs typeface="Fira Sans Condensed Medium"/>
                <a:sym typeface="Fira Sans Condensed Medium"/>
              </a:rPr>
              <a:t>Autres dispositions</a:t>
            </a:r>
            <a:endParaRPr lang="fr-FR" sz="1200" b="1" kern="0" dirty="0">
              <a:solidFill>
                <a:srgbClr val="000000"/>
              </a:solidFill>
              <a:latin typeface="Marianne" panose="02000000000000000000" pitchFamily="2" charset="0"/>
              <a:ea typeface="Fira Sans Condensed Medium"/>
              <a:cs typeface="Fira Sans Condensed Medium"/>
              <a:sym typeface="Fira Sans Condensed Medium"/>
            </a:endParaRPr>
          </a:p>
        </p:txBody>
      </p:sp>
      <p:sp>
        <p:nvSpPr>
          <p:cNvPr id="7" name="Google Shape;331;p22">
            <a:extLst>
              <a:ext uri="{FF2B5EF4-FFF2-40B4-BE49-F238E27FC236}">
                <a16:creationId xmlns:a16="http://schemas.microsoft.com/office/drawing/2014/main" id="{1CA87DAF-D4D0-11AB-89FA-BD77588458DC}"/>
              </a:ext>
            </a:extLst>
          </p:cNvPr>
          <p:cNvSpPr/>
          <p:nvPr/>
        </p:nvSpPr>
        <p:spPr>
          <a:xfrm>
            <a:off x="6422005" y="1700480"/>
            <a:ext cx="2176353" cy="2907140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128588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Introduction du </a:t>
            </a:r>
            <a:r>
              <a:rPr lang="fr-FR" sz="800" b="1" dirty="0">
                <a:latin typeface="Marianne" panose="02000000000000000000" pitchFamily="2" charset="0"/>
              </a:rPr>
              <a:t>e-consent</a:t>
            </a:r>
            <a:r>
              <a:rPr lang="fr-FR" sz="800" dirty="0">
                <a:latin typeface="Marianne" panose="02000000000000000000" pitchFamily="2" charset="0"/>
              </a:rPr>
              <a:t> : la procédure de consentement éclairé pourra être établie sous forme électronique et signée à l’aide de moyens d’identification électronique (article 29 §1 nouvel alinéa)</a:t>
            </a:r>
          </a:p>
          <a:p>
            <a:pPr algn="just"/>
            <a:endParaRPr lang="fr-FR" sz="800" dirty="0">
              <a:latin typeface="Marianne" panose="02000000000000000000" pitchFamily="2" charset="0"/>
            </a:endParaRPr>
          </a:p>
          <a:p>
            <a:pPr marL="128588" indent="-128588" algn="just">
              <a:buFont typeface="Arial" panose="020B0604020202020204" pitchFamily="34" charset="0"/>
              <a:buChar char="•"/>
            </a:pPr>
            <a:r>
              <a:rPr lang="fr-FR" sz="800" dirty="0">
                <a:latin typeface="Marianne" panose="02000000000000000000" pitchFamily="2" charset="0"/>
              </a:rPr>
              <a:t>Possibilité de </a:t>
            </a:r>
            <a:r>
              <a:rPr lang="fr-FR" sz="800" b="1" dirty="0">
                <a:latin typeface="Marianne" panose="02000000000000000000" pitchFamily="2" charset="0"/>
              </a:rPr>
              <a:t>délivrer les médicaments expérimentaux et médicaments auxiliaires directement au domicile des participant</a:t>
            </a:r>
            <a:r>
              <a:rPr lang="fr-FR" sz="800" dirty="0">
                <a:latin typeface="Marianne" panose="02000000000000000000" pitchFamily="2" charset="0"/>
              </a:rPr>
              <a:t>s (article 50 bis)</a:t>
            </a:r>
          </a:p>
          <a:p>
            <a:pPr algn="just"/>
            <a:endParaRPr lang="fr-FR" sz="825" dirty="0">
              <a:latin typeface="Marianne" panose="02000000000000000000" pitchFamily="2" charset="0"/>
            </a:endParaRPr>
          </a:p>
          <a:p>
            <a:pPr marL="128588" indent="-128588" algn="just">
              <a:buFont typeface="Arial" panose="020B0604020202020204" pitchFamily="34" charset="0"/>
              <a:buChar char="•"/>
            </a:pPr>
            <a:r>
              <a:rPr lang="fr-FR" sz="825" dirty="0">
                <a:latin typeface="Marianne" panose="02000000000000000000" pitchFamily="2" charset="0"/>
              </a:rPr>
              <a:t>­</a:t>
            </a:r>
            <a:r>
              <a:rPr lang="fr-FR" sz="800" dirty="0">
                <a:latin typeface="Marianne" panose="02000000000000000000" pitchFamily="2" charset="0"/>
              </a:rPr>
              <a:t>Mise en place d’une </a:t>
            </a:r>
            <a:r>
              <a:rPr lang="fr-FR" sz="800" b="1" dirty="0">
                <a:latin typeface="Marianne" panose="02000000000000000000" pitchFamily="2" charset="0"/>
              </a:rPr>
              <a:t>procédure accélérée</a:t>
            </a:r>
            <a:r>
              <a:rPr lang="fr-FR" sz="800" dirty="0">
                <a:latin typeface="Marianne" panose="02000000000000000000" pitchFamily="2" charset="0"/>
              </a:rPr>
              <a:t> d’autorisation d’essais cliniques multinationaux dans le </a:t>
            </a:r>
            <a:r>
              <a:rPr lang="fr-FR" sz="800" b="1" dirty="0">
                <a:latin typeface="Marianne" panose="02000000000000000000" pitchFamily="2" charset="0"/>
              </a:rPr>
              <a:t>contexte d’urgences de santé publique </a:t>
            </a:r>
            <a:r>
              <a:rPr lang="fr-FR" sz="800" dirty="0">
                <a:latin typeface="Marianne" panose="02000000000000000000" pitchFamily="2" charset="0"/>
              </a:rPr>
              <a:t>(article 14 ter)</a:t>
            </a:r>
          </a:p>
        </p:txBody>
      </p:sp>
    </p:spTree>
    <p:extLst>
      <p:ext uri="{BB962C8B-B14F-4D97-AF65-F5344CB8AC3E}">
        <p14:creationId xmlns:p14="http://schemas.microsoft.com/office/powerpoint/2010/main" val="4151129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3B3EC-9125-DA1D-44DE-44825A26F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6CDDCB3A-996A-011F-5141-1B7DF60E2A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DF1A2FD-D3C0-B0B9-BC0D-26E585C0292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F7325A3-5315-1B4B-A0D9-112471EB5837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6B8CE34-4D4B-0EFB-FF74-173B589898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80370D-07BA-7EA3-AD72-C08734B2F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569287D2-64F8-1E99-919D-004085427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3. Questions / réponses</a:t>
            </a:r>
          </a:p>
        </p:txBody>
      </p:sp>
    </p:spTree>
    <p:extLst>
      <p:ext uri="{BB962C8B-B14F-4D97-AF65-F5344CB8AC3E}">
        <p14:creationId xmlns:p14="http://schemas.microsoft.com/office/powerpoint/2010/main" val="207342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19884-7A29-DC4E-9311-A62E54788E52}" type="datetime1">
              <a:rPr lang="fr-FR" smtClean="0"/>
              <a:t>28/07/2026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</a:t>
            </a:r>
          </a:p>
          <a:p>
            <a:r>
              <a:rPr lang="fr-FR" dirty="0"/>
              <a:t>de l’offre de soins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715CE1-ED3B-AE0C-355F-FF4BE843A208}"/>
              </a:ext>
            </a:extLst>
          </p:cNvPr>
          <p:cNvSpPr txBox="1"/>
          <p:nvPr/>
        </p:nvSpPr>
        <p:spPr>
          <a:xfrm>
            <a:off x="1583668" y="2787774"/>
            <a:ext cx="597666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50" b="1" cap="all" dirty="0">
                <a:latin typeface="Marianne" panose="02000000000000000000" pitchFamily="2" charset="0"/>
              </a:rPr>
              <a:t>Merci pour votre attention </a:t>
            </a:r>
          </a:p>
        </p:txBody>
      </p:sp>
    </p:spTree>
    <p:extLst>
      <p:ext uri="{BB962C8B-B14F-4D97-AF65-F5344CB8AC3E}">
        <p14:creationId xmlns:p14="http://schemas.microsoft.com/office/powerpoint/2010/main" val="2957108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5D0A50C-31D6-2170-E472-4F489E548F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7698221-35EF-134F-B87A-568DECC70F29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B1657A-02C7-6AA5-238D-896D3B906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8A5594-0777-FB60-D85D-24C16E790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Direction générale de l’offre de soins</a:t>
            </a:r>
            <a:endParaRPr lang="fr-FR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1CC32683-1A37-965E-0CBC-0947C3A77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451850"/>
              </p:ext>
            </p:extLst>
          </p:nvPr>
        </p:nvGraphicFramePr>
        <p:xfrm>
          <a:off x="2003884" y="1203598"/>
          <a:ext cx="5136232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4">
            <a:extLst>
              <a:ext uri="{FF2B5EF4-FFF2-40B4-BE49-F238E27FC236}">
                <a16:creationId xmlns:a16="http://schemas.microsoft.com/office/drawing/2014/main" id="{A159E97F-9A6E-48F7-9AAB-018321ECCDB0}"/>
              </a:ext>
            </a:extLst>
          </p:cNvPr>
          <p:cNvSpPr txBox="1">
            <a:spLocks/>
          </p:cNvSpPr>
          <p:nvPr/>
        </p:nvSpPr>
        <p:spPr>
          <a:xfrm>
            <a:off x="3635896" y="229309"/>
            <a:ext cx="2735982" cy="539991"/>
          </a:xfrm>
          <a:prstGeom prst="rect">
            <a:avLst/>
          </a:prstGeom>
        </p:spPr>
        <p:txBody>
          <a:bodyPr/>
          <a:lstStyle>
            <a:lvl1pPr marL="14288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sz="2500" b="1" kern="1200">
                <a:solidFill>
                  <a:schemeClr val="tx1"/>
                </a:solidFill>
                <a:latin typeface="Marianne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fr-FR" dirty="0"/>
              <a:t>Ordre du jour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6683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95598-92AD-EF28-9B10-BDD0FC115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0BCAB074-46D5-A7AE-3D6F-E9202F1448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3874" y="902088"/>
            <a:ext cx="9144000" cy="4266392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A62C808-1C50-9FD6-DADA-A9F6C6770CD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F7325A3-5315-1B4B-A0D9-112471EB5837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7CA9BDC-7F52-658A-2C24-027753D52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 d’étape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E01932E-B275-6F64-155F-A4A261959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7BE5663-85DE-82A7-8F89-C42B3AE73F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</p:spTree>
    <p:extLst>
      <p:ext uri="{BB962C8B-B14F-4D97-AF65-F5344CB8AC3E}">
        <p14:creationId xmlns:p14="http://schemas.microsoft.com/office/powerpoint/2010/main" val="2558478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85A0F-8C08-2A05-CD49-9B1667E7C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8EDD9F7-02EF-0D89-FA93-DF8AE5CDE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0B271BD-D998-CBE8-3A2B-E56B8AC429D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A4A60EE-9D13-3442-9796-E718C6343EC1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B71BE0F-0A72-EFAB-0AA6-8A16680B5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I- Contexte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381E7B1-BB35-195A-77C0-A5098AD62F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9833" y="1491630"/>
            <a:ext cx="8424334" cy="3096344"/>
          </a:xfrm>
        </p:spPr>
        <p:txBody>
          <a:bodyPr/>
          <a:lstStyle/>
          <a:p>
            <a:pPr algn="just"/>
            <a:r>
              <a:rPr lang="fr-FR" dirty="0"/>
              <a:t>Le Biotech Act s’inscrit dans la stratégie européenne pour les sciences de la vie portée par la Commission européenne (</a:t>
            </a:r>
            <a:r>
              <a:rPr lang="fr-FR" dirty="0" err="1"/>
              <a:t>Strategy</a:t>
            </a:r>
            <a:r>
              <a:rPr lang="fr-FR" dirty="0"/>
              <a:t> for </a:t>
            </a:r>
            <a:r>
              <a:rPr lang="fr-FR" dirty="0" err="1"/>
              <a:t>European</a:t>
            </a:r>
            <a:r>
              <a:rPr lang="fr-FR" dirty="0"/>
              <a:t> Life Sciences) et en réponse au rapport </a:t>
            </a:r>
            <a:r>
              <a:rPr lang="fr-FR" b="1" dirty="0">
                <a:sym typeface="Wingdings" panose="05000000000000000000" pitchFamily="2" charset="2"/>
              </a:rPr>
              <a:t>Draghi </a:t>
            </a:r>
            <a:r>
              <a:rPr lang="fr-FR" dirty="0"/>
              <a:t>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Cette proposition de règlement de la Commission s’inscrit dans un contexte de concurrence international accrue et de risque de décrochage stratégique de l’UE dans le domaine des biotechnologies.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Ce texte permettrait de doter l’UE d’un cadre réglementaire </a:t>
            </a:r>
            <a:r>
              <a:rPr lang="fr-FR" b="1" dirty="0"/>
              <a:t>facilitant le développement de biotechnologies </a:t>
            </a:r>
            <a:r>
              <a:rPr lang="fr-FR" dirty="0"/>
              <a:t>en Europe et </a:t>
            </a:r>
            <a:r>
              <a:rPr lang="fr-FR" b="1" u="sng" dirty="0"/>
              <a:t>d’être plus attractif </a:t>
            </a:r>
            <a:r>
              <a:rPr lang="fr-FR" dirty="0"/>
              <a:t>pour attirer les innovations dans ce secteur.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Ce vecteur législatif vise notamment à </a:t>
            </a:r>
            <a:r>
              <a:rPr lang="fr-FR" b="1" dirty="0"/>
              <a:t>amender le règlement encadrant la recherche clinique</a:t>
            </a:r>
            <a:r>
              <a:rPr lang="fr-FR" dirty="0"/>
              <a:t>. 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E5B153B-5E33-994E-471C-29A0B092E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</p:spTree>
    <p:extLst>
      <p:ext uri="{BB962C8B-B14F-4D97-AF65-F5344CB8AC3E}">
        <p14:creationId xmlns:p14="http://schemas.microsoft.com/office/powerpoint/2010/main" val="34164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6EA0C-852C-0590-1236-95207B3C6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32BBE71-0F4B-B623-EF51-45AABBF3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5C0256-7FCF-EC1C-A335-0EE2B246AEF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A4A60EE-9D13-3442-9796-E718C6343EC1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ECC184A-79B1-14A5-D83D-ACDDD82D0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II- Calendrier élaboré par l’UE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BE5C6F3-9CAB-780A-6B77-C01FD8F464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367" y="1766799"/>
            <a:ext cx="8424334" cy="2355726"/>
          </a:xfrm>
        </p:spPr>
        <p:txBody>
          <a:bodyPr/>
          <a:lstStyle/>
          <a:p>
            <a:pPr marL="637200" lvl="1" indent="-285750">
              <a:buFont typeface="Wingdings" panose="05000000000000000000" pitchFamily="2" charset="2"/>
              <a:buChar char="q"/>
            </a:pPr>
            <a:r>
              <a:rPr lang="fr-FR" sz="1400" dirty="0"/>
              <a:t>L’Irlande qui prendra la succession de la présidence chypriote au Conseil de l’Union européenne le 1</a:t>
            </a:r>
            <a:r>
              <a:rPr lang="fr-FR" sz="1400" baseline="30000" dirty="0"/>
              <a:t>er</a:t>
            </a:r>
            <a:r>
              <a:rPr lang="fr-FR" sz="1400" dirty="0"/>
              <a:t> juillet 2026, souhaite faire de </a:t>
            </a:r>
            <a:r>
              <a:rPr lang="fr-FR" sz="1400" b="1" dirty="0"/>
              <a:t>l’adoption du Biotech </a:t>
            </a:r>
            <a:r>
              <a:rPr lang="fr-FR" sz="1400" b="1" dirty="0" err="1"/>
              <a:t>Act</a:t>
            </a:r>
            <a:r>
              <a:rPr lang="fr-FR" sz="1400" b="1" dirty="0"/>
              <a:t> une priorité. </a:t>
            </a:r>
          </a:p>
          <a:p>
            <a:pPr marL="637200" lvl="1" indent="-285750" algn="just">
              <a:buFont typeface="Wingdings" panose="05000000000000000000" pitchFamily="2" charset="2"/>
              <a:buChar char="q"/>
            </a:pPr>
            <a:r>
              <a:rPr lang="fr-FR" sz="1400" dirty="0"/>
              <a:t>Cette ambition de l’Irlande est en adéquation avec la volonté de la Commission européenne </a:t>
            </a:r>
            <a:r>
              <a:rPr lang="fr-FR" sz="1400" b="1" dirty="0"/>
              <a:t>d’aller le plus vite possible dans l’élaboration et l’adoption de ce texte</a:t>
            </a:r>
            <a:r>
              <a:rPr lang="fr-FR" sz="1400" dirty="0"/>
              <a:t>. </a:t>
            </a:r>
          </a:p>
          <a:p>
            <a:pPr marL="637200" lvl="1" indent="-285750">
              <a:buFont typeface="Wingdings" panose="05000000000000000000" pitchFamily="2" charset="2"/>
              <a:buChar char="q"/>
            </a:pPr>
            <a:r>
              <a:rPr lang="fr-FR" sz="1400" dirty="0"/>
              <a:t>Le </a:t>
            </a:r>
            <a:r>
              <a:rPr lang="fr-FR" sz="1400" b="1" dirty="0"/>
              <a:t>Parlement européen </a:t>
            </a:r>
            <a:r>
              <a:rPr lang="fr-FR" sz="1400" dirty="0"/>
              <a:t>s’est lui aussi emparé du texte pour aboutir à son adoption dans les meilleurs délais. </a:t>
            </a:r>
          </a:p>
          <a:p>
            <a:pPr marL="637200" lvl="1" indent="-285750">
              <a:buFont typeface="Wingdings" panose="05000000000000000000" pitchFamily="2" charset="2"/>
              <a:buChar char="q"/>
            </a:pPr>
            <a:r>
              <a:rPr lang="fr-FR" sz="1400" dirty="0"/>
              <a:t>Les négociations du texte débuteront par la </a:t>
            </a:r>
            <a:r>
              <a:rPr lang="fr-FR" sz="1400" b="1" dirty="0"/>
              <a:t>modification du Règlement (UE) n°536/2014 sur les essais cliniques </a:t>
            </a:r>
            <a:r>
              <a:rPr lang="fr-FR" sz="1400" dirty="0"/>
              <a:t>de médicaments. 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EB8D57F-1B33-BCA9-4920-921DE16FB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</p:spTree>
    <p:extLst>
      <p:ext uri="{BB962C8B-B14F-4D97-AF65-F5344CB8AC3E}">
        <p14:creationId xmlns:p14="http://schemas.microsoft.com/office/powerpoint/2010/main" val="198668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CFA10-7915-5675-AA36-E37F0BD5B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A23C78B-E3A2-E930-F08C-68EEAD8FD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11673EB-B763-4775-189C-5463D1BBE64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A4A60EE-9D13-3442-9796-E718C6343EC1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F7CEA0BB-E91D-8872-B7BF-F8155481E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725" y="763585"/>
            <a:ext cx="6768752" cy="539991"/>
          </a:xfrm>
        </p:spPr>
        <p:txBody>
          <a:bodyPr>
            <a:normAutofit/>
          </a:bodyPr>
          <a:lstStyle/>
          <a:p>
            <a:r>
              <a:rPr lang="fr-FR" dirty="0"/>
              <a:t>II- Rappel processus législatif de l’UE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B1C84A10-F753-7148-FBC0-ABD59B95B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60DB0EC-E797-474B-47F0-F09691E10D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6" t="2020" r="1692" b="1018"/>
          <a:stretch>
            <a:fillRect/>
          </a:stretch>
        </p:blipFill>
        <p:spPr>
          <a:xfrm>
            <a:off x="2028680" y="1302735"/>
            <a:ext cx="5184577" cy="3456384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8F1FB3-DD88-ED49-9910-49AAD9342C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4502" y="3610027"/>
            <a:ext cx="1655862" cy="242951"/>
          </a:xfrm>
        </p:spPr>
        <p:txBody>
          <a:bodyPr/>
          <a:lstStyle/>
          <a:p>
            <a:r>
              <a:rPr lang="fr-FR" b="0" u="sng" dirty="0"/>
              <a:t>Article 294 TFUE</a:t>
            </a:r>
          </a:p>
        </p:txBody>
      </p:sp>
    </p:spTree>
    <p:extLst>
      <p:ext uri="{BB962C8B-B14F-4D97-AF65-F5344CB8AC3E}">
        <p14:creationId xmlns:p14="http://schemas.microsoft.com/office/powerpoint/2010/main" val="35881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DE5CB-FE93-9217-BFE8-2B8CB95BB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3FCAAA3-8642-EA89-CD04-0F77DDB2B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477BE7-FAB4-2C87-6556-D5C99DEEE0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A4A60EE-9D13-3442-9796-E718C6343EC1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AC3BBC47-8598-5645-03BD-E8B773AAA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III- Elaboration de la position française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23CBE18-D380-9087-EC7E-3160A9243F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850" y="1419622"/>
            <a:ext cx="8424863" cy="3312368"/>
          </a:xfrm>
        </p:spPr>
        <p:txBody>
          <a:bodyPr/>
          <a:lstStyle/>
          <a:p>
            <a:r>
              <a:rPr lang="fr-FR" dirty="0">
                <a:solidFill>
                  <a:schemeClr val="tx2"/>
                </a:solidFill>
              </a:rPr>
              <a:t>Mise en place d’une comitologie </a:t>
            </a:r>
          </a:p>
          <a:p>
            <a:pPr marL="377825" indent="-285750">
              <a:buFont typeface="Arial" panose="020B0604020202020204" pitchFamily="34" charset="0"/>
              <a:buChar char="•"/>
            </a:pPr>
            <a:r>
              <a:rPr lang="fr-FR" dirty="0"/>
              <a:t>Une comitologie spécifique, réunissant les différents ministères et agences impactés  par le texte, a été mise en place pour traiter les différents sujets portés dans la Biotech Act.</a:t>
            </a:r>
          </a:p>
          <a:p>
            <a:pPr marL="1213200" lvl="4" indent="-285750"/>
            <a:r>
              <a:rPr lang="fr-FR" sz="1400" dirty="0"/>
              <a:t>GT révision du règlement essais cliniques  </a:t>
            </a:r>
          </a:p>
          <a:p>
            <a:pPr marL="1213200" lvl="4" indent="-285750"/>
            <a:r>
              <a:rPr lang="fr-FR" sz="1400" dirty="0"/>
              <a:t>GT simplification réglementaires – bacs à sables </a:t>
            </a:r>
          </a:p>
          <a:p>
            <a:pPr marL="1213200" lvl="4" indent="-285750"/>
            <a:r>
              <a:rPr lang="fr-FR" sz="1400" dirty="0"/>
              <a:t>GT IA et données</a:t>
            </a:r>
          </a:p>
          <a:p>
            <a:pPr marL="1213200" lvl="4" indent="-285750"/>
            <a:r>
              <a:rPr lang="fr-FR" sz="1400" dirty="0"/>
              <a:t>GT projet stratégique</a:t>
            </a:r>
          </a:p>
          <a:p>
            <a:endParaRPr lang="fr-FR" sz="400" dirty="0"/>
          </a:p>
          <a:p>
            <a:r>
              <a:rPr lang="fr-FR" dirty="0">
                <a:solidFill>
                  <a:schemeClr val="tx2"/>
                </a:solidFill>
              </a:rPr>
              <a:t>Consultation des acteurs de la recherche clinique </a:t>
            </a:r>
          </a:p>
          <a:p>
            <a:pPr marL="377825" indent="-285750">
              <a:buFont typeface="Arial" panose="020B0604020202020204" pitchFamily="34" charset="0"/>
              <a:buChar char="•"/>
            </a:pPr>
            <a:r>
              <a:rPr lang="fr-FR" dirty="0"/>
              <a:t>Consultation des représentants de :</a:t>
            </a:r>
          </a:p>
          <a:p>
            <a:pPr marL="1213200" lvl="4" indent="-285750"/>
            <a:r>
              <a:rPr lang="fr-FR" sz="1400" dirty="0"/>
              <a:t>La CNRIPH et de la CNCP</a:t>
            </a:r>
          </a:p>
          <a:p>
            <a:pPr marL="1213200" lvl="4" indent="-285750"/>
            <a:r>
              <a:rPr lang="fr-FR" sz="1400" dirty="0"/>
              <a:t>France Asso Santé </a:t>
            </a:r>
          </a:p>
          <a:p>
            <a:pPr marL="1213200" lvl="4" indent="-285750"/>
            <a:r>
              <a:rPr lang="fr-FR" sz="1400" dirty="0"/>
              <a:t>Promoteurs académiques </a:t>
            </a:r>
          </a:p>
          <a:p>
            <a:pPr marL="1213200" lvl="4" indent="-285750"/>
            <a:r>
              <a:rPr lang="fr-FR" sz="1400" dirty="0"/>
              <a:t>Représentants d’industriels français et européens  </a:t>
            </a:r>
          </a:p>
          <a:p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98C1E0C-9F69-A7BA-0705-9EBF0200B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</p:spTree>
    <p:extLst>
      <p:ext uri="{BB962C8B-B14F-4D97-AF65-F5344CB8AC3E}">
        <p14:creationId xmlns:p14="http://schemas.microsoft.com/office/powerpoint/2010/main" val="2683427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6E63A-34B2-91F4-C8EC-EDA64A309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2A008874-09D9-B3A6-1832-59F1E8720B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A9F1994-FAD4-177D-3E0B-933C50151CA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F7325A3-5315-1B4B-A0D9-112471EB5837}" type="datetime1">
              <a:rPr lang="fr-FR" cap="all" smtClean="0"/>
              <a:pPr/>
              <a:t>28/07/2026</a:t>
            </a:fld>
            <a:endParaRPr lang="fr-FR" cap="all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81B769E-3D52-D0AE-3024-3D2351E98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/>
              <a:t>Principales dispositions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ECC295-FD17-E197-5778-AA7AB3D5B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3C7DE4-E960-F98C-B946-1C5D4B876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générale de l’offre de soins</a:t>
            </a:r>
          </a:p>
        </p:txBody>
      </p:sp>
    </p:spTree>
    <p:extLst>
      <p:ext uri="{BB962C8B-B14F-4D97-AF65-F5344CB8AC3E}">
        <p14:creationId xmlns:p14="http://schemas.microsoft.com/office/powerpoint/2010/main" val="398872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04C9E-9288-0AE4-EB60-9A8A391F6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12E467BB-AEBB-7B46-7B76-0AC6523E8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421" y="128157"/>
            <a:ext cx="493093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58182" fontAlgn="base">
              <a:spcBef>
                <a:spcPct val="75000"/>
              </a:spcBef>
              <a:spcAft>
                <a:spcPct val="0"/>
              </a:spcAft>
              <a:buClr>
                <a:srgbClr val="1A9AFA"/>
              </a:buClr>
              <a:buSzPct val="75000"/>
              <a:defRPr/>
            </a:pPr>
            <a:r>
              <a:rPr lang="fr-FR" sz="1400" b="1" kern="0" dirty="0">
                <a:solidFill>
                  <a:schemeClr val="tx2"/>
                </a:solidFill>
              </a:rPr>
              <a:t>Principales dispositions sur les essais cliniques</a:t>
            </a:r>
            <a:endParaRPr lang="fr-FR" sz="1400" kern="0" dirty="0">
              <a:solidFill>
                <a:schemeClr val="tx2"/>
              </a:solidFill>
            </a:endParaRPr>
          </a:p>
        </p:txBody>
      </p:sp>
      <p:sp>
        <p:nvSpPr>
          <p:cNvPr id="8" name="Google Shape;324;p22">
            <a:extLst>
              <a:ext uri="{FF2B5EF4-FFF2-40B4-BE49-F238E27FC236}">
                <a16:creationId xmlns:a16="http://schemas.microsoft.com/office/drawing/2014/main" id="{160E9A26-C86E-EE1B-E740-CCCC777DC481}"/>
              </a:ext>
            </a:extLst>
          </p:cNvPr>
          <p:cNvSpPr/>
          <p:nvPr/>
        </p:nvSpPr>
        <p:spPr>
          <a:xfrm>
            <a:off x="899592" y="1707654"/>
            <a:ext cx="2176492" cy="2907140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88" dirty="0">
                <a:latin typeface="Marianne" panose="02000000000000000000" pitchFamily="2" charset="0"/>
              </a:rPr>
              <a:t>Raccourcissement des délais : </a:t>
            </a:r>
          </a:p>
          <a:p>
            <a:pPr marL="471488" lvl="1" indent="-128588">
              <a:buFont typeface="Arial" panose="020B0604020202020204" pitchFamily="34" charset="0"/>
              <a:buChar char="•"/>
            </a:pPr>
            <a:r>
              <a:rPr lang="fr-FR" sz="788" dirty="0">
                <a:latin typeface="Marianne" panose="02000000000000000000" pitchFamily="2" charset="0"/>
              </a:rPr>
              <a:t>Sans demande d’informations (RFI) : 75 → </a:t>
            </a:r>
            <a:r>
              <a:rPr lang="fr-FR" sz="788" b="1" dirty="0">
                <a:latin typeface="Marianne" panose="02000000000000000000" pitchFamily="2" charset="0"/>
              </a:rPr>
              <a:t>47 jours</a:t>
            </a:r>
            <a:r>
              <a:rPr lang="fr-FR" sz="788" dirty="0">
                <a:latin typeface="Marianne" panose="02000000000000000000" pitchFamily="2" charset="0"/>
              </a:rPr>
              <a:t>.</a:t>
            </a:r>
          </a:p>
          <a:p>
            <a:pPr marL="471488" lvl="1" indent="-128588">
              <a:buFont typeface="Arial" panose="020B0604020202020204" pitchFamily="34" charset="0"/>
              <a:buChar char="•"/>
            </a:pPr>
            <a:r>
              <a:rPr lang="fr-FR" sz="788" dirty="0">
                <a:latin typeface="Marianne" panose="02000000000000000000" pitchFamily="2" charset="0"/>
              </a:rPr>
              <a:t>Avec RFI : 106 → </a:t>
            </a:r>
            <a:r>
              <a:rPr lang="fr-FR" sz="788" b="1" dirty="0">
                <a:latin typeface="Marianne" panose="02000000000000000000" pitchFamily="2" charset="0"/>
              </a:rPr>
              <a:t>75 jours</a:t>
            </a:r>
            <a:r>
              <a:rPr lang="fr-FR" sz="788" dirty="0">
                <a:latin typeface="Marianne" panose="02000000000000000000" pitchFamily="2" charset="0"/>
              </a:rPr>
              <a:t>.</a:t>
            </a:r>
          </a:p>
          <a:p>
            <a:pPr marL="471488" lvl="1" indent="-128588">
              <a:buFont typeface="Arial" panose="020B0604020202020204" pitchFamily="34" charset="0"/>
              <a:buChar char="•"/>
            </a:pPr>
            <a:r>
              <a:rPr lang="fr-FR" sz="788" dirty="0">
                <a:latin typeface="Marianne" panose="02000000000000000000" pitchFamily="2" charset="0"/>
              </a:rPr>
              <a:t>ATMP suppression de l’extension de 50 jours.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88" b="1" dirty="0">
                <a:latin typeface="Marianne" panose="02000000000000000000" pitchFamily="2" charset="0"/>
              </a:rPr>
              <a:t>Rôle accru du RMS</a:t>
            </a:r>
            <a:endParaRPr lang="fr-FR" sz="788" dirty="0">
              <a:latin typeface="Marianne" panose="02000000000000000000" pitchFamily="2" charset="0"/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88" b="1" dirty="0">
                <a:latin typeface="Marianne" panose="02000000000000000000" pitchFamily="2" charset="0"/>
              </a:rPr>
              <a:t>Démarrer l’évaluation en parallèle de la validation </a:t>
            </a:r>
            <a:r>
              <a:rPr lang="fr-FR" sz="788" dirty="0">
                <a:latin typeface="Marianne" panose="02000000000000000000" pitchFamily="2" charset="0"/>
              </a:rPr>
              <a:t>;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88" dirty="0">
                <a:latin typeface="Marianne" panose="02000000000000000000" pitchFamily="2" charset="0"/>
              </a:rPr>
              <a:t>“7‑day system” pour sécuriser la séquence.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88" dirty="0">
                <a:latin typeface="Marianne" panose="02000000000000000000" pitchFamily="2" charset="0"/>
              </a:rPr>
              <a:t>Intégration et alignement des timelines Part I/Part II,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88" dirty="0">
                <a:latin typeface="Marianne" panose="02000000000000000000" pitchFamily="2" charset="0"/>
              </a:rPr>
              <a:t>Plateforme de communication entre autorités évaluatrices et promoteurs via CTIS. </a:t>
            </a:r>
          </a:p>
        </p:txBody>
      </p:sp>
      <p:sp>
        <p:nvSpPr>
          <p:cNvPr id="13" name="Google Shape;327;p22">
            <a:extLst>
              <a:ext uri="{FF2B5EF4-FFF2-40B4-BE49-F238E27FC236}">
                <a16:creationId xmlns:a16="http://schemas.microsoft.com/office/drawing/2014/main" id="{0F609A03-FA99-F46B-EAC8-CD99368F1DF4}"/>
              </a:ext>
            </a:extLst>
          </p:cNvPr>
          <p:cNvSpPr/>
          <p:nvPr/>
        </p:nvSpPr>
        <p:spPr>
          <a:xfrm>
            <a:off x="913031" y="1014239"/>
            <a:ext cx="2176352" cy="693415"/>
          </a:xfrm>
          <a:prstGeom prst="flowChartOffpageConnector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7500" tIns="34275" rIns="68569" bIns="34275" anchor="ctr" anchorCtr="0">
            <a:noAutofit/>
          </a:bodyPr>
          <a:lstStyle/>
          <a:p>
            <a:pPr algn="ctr" defTabSz="685800">
              <a:buClr>
                <a:srgbClr val="000000"/>
              </a:buClr>
              <a:defRPr/>
            </a:pPr>
            <a:r>
              <a:rPr lang="fr-FR" sz="1200" b="1" kern="0" dirty="0">
                <a:solidFill>
                  <a:srgbClr val="FFFFFF"/>
                </a:solidFill>
                <a:latin typeface="Marianne" panose="02000000000000000000" pitchFamily="2" charset="0"/>
                <a:ea typeface="Fira Sans Condensed Medium"/>
                <a:cs typeface="Fira Sans Condensed Medium"/>
                <a:sym typeface="Fira Sans Condensed Medium"/>
              </a:rPr>
              <a:t>Autorisation initiale pour les essais cliniques</a:t>
            </a:r>
          </a:p>
        </p:txBody>
      </p:sp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5E922044-3151-B897-92CC-B389566903AA}"/>
              </a:ext>
            </a:extLst>
          </p:cNvPr>
          <p:cNvSpPr txBox="1">
            <a:spLocks/>
          </p:cNvSpPr>
          <p:nvPr/>
        </p:nvSpPr>
        <p:spPr bwMode="gray">
          <a:xfrm>
            <a:off x="8408363" y="3488086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3122C9-A0B9-462F-8757-0847AD287B63}" type="slidenum">
              <a:rPr lang="fr-FR" sz="750"/>
              <a:pPr/>
              <a:t>9</a:t>
            </a:fld>
            <a:endParaRPr lang="fr-FR" sz="7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E92701-0A31-42A4-96FE-FB176F96C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639" y="1239593"/>
            <a:ext cx="5084606" cy="266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97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INTITULE_OFFIC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ppt_DGOS.pptx" id="{3D55C378-1DAF-4E4E-B670-09E34380381F}" vid="{1733F6AC-26E2-4B7C-A45E-9C1D1A29EDB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Temps d'échange SDRI_projets européens RI2</Template>
  <TotalTime>2547</TotalTime>
  <Words>806</Words>
  <Application>Microsoft Office PowerPoint</Application>
  <PresentationFormat>Affichage à l'écran (16:9)</PresentationFormat>
  <Paragraphs>114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Marianne</vt:lpstr>
      <vt:lpstr>Wingdings</vt:lpstr>
      <vt:lpstr>TEMPLATE_INTITULE_OFFICIEL</vt:lpstr>
      <vt:lpstr>Présentation PowerPoint</vt:lpstr>
      <vt:lpstr>Présentation PowerPoint</vt:lpstr>
      <vt:lpstr>Point d’étape</vt:lpstr>
      <vt:lpstr>I- Contexte</vt:lpstr>
      <vt:lpstr>II- Calendrier élaboré par l’UE</vt:lpstr>
      <vt:lpstr>II- Rappel processus législatif de l’UE</vt:lpstr>
      <vt:lpstr>III- Elaboration de la position française</vt:lpstr>
      <vt:lpstr>Principales dispositions</vt:lpstr>
      <vt:lpstr>Présentation PowerPoint</vt:lpstr>
      <vt:lpstr>Présentation PowerPoint</vt:lpstr>
      <vt:lpstr>3. Questions / réponses</vt:lpstr>
      <vt:lpstr>Présentation PowerPoint</vt:lpstr>
    </vt:vector>
  </TitlesOfParts>
  <Manager>Client</Manager>
  <Company>Ministeres sociaux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ACHY, Katherine (DGOS/PRI/RI2)</dc:creator>
  <cp:lastModifiedBy>DE CRECY Helene</cp:lastModifiedBy>
  <cp:revision>27</cp:revision>
  <dcterms:created xsi:type="dcterms:W3CDTF">2025-11-17T09:07:16Z</dcterms:created>
  <dcterms:modified xsi:type="dcterms:W3CDTF">2026-07-28T16:44:09Z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094c1fb-3db8-4cce-b079-9b022302847f_Enabled">
    <vt:lpwstr>true</vt:lpwstr>
  </property>
  <property fmtid="{D5CDD505-2E9C-101B-9397-08002B2CF9AE}" pid="3" name="MSIP_Label_3094c1fb-3db8-4cce-b079-9b022302847f_SetDate">
    <vt:lpwstr>2025-10-14T12:18:27Z</vt:lpwstr>
  </property>
  <property fmtid="{D5CDD505-2E9C-101B-9397-08002B2CF9AE}" pid="4" name="MSIP_Label_3094c1fb-3db8-4cce-b079-9b022302847f_Method">
    <vt:lpwstr>Standard</vt:lpwstr>
  </property>
  <property fmtid="{D5CDD505-2E9C-101B-9397-08002B2CF9AE}" pid="5" name="MSIP_Label_3094c1fb-3db8-4cce-b079-9b022302847f_Name">
    <vt:lpwstr>[Prod v5] C1 - Standard</vt:lpwstr>
  </property>
  <property fmtid="{D5CDD505-2E9C-101B-9397-08002B2CF9AE}" pid="6" name="MSIP_Label_3094c1fb-3db8-4cce-b079-9b022302847f_SiteId">
    <vt:lpwstr>035e5292-5a25-4509-bb08-a555f7d31a8b</vt:lpwstr>
  </property>
  <property fmtid="{D5CDD505-2E9C-101B-9397-08002B2CF9AE}" pid="7" name="MSIP_Label_3094c1fb-3db8-4cce-b079-9b022302847f_ActionId">
    <vt:lpwstr>c4687ad3-3bfe-4dbb-a5dc-dc27f4d1eb87</vt:lpwstr>
  </property>
  <property fmtid="{D5CDD505-2E9C-101B-9397-08002B2CF9AE}" pid="8" name="MSIP_Label_3094c1fb-3db8-4cce-b079-9b022302847f_ContentBits">
    <vt:lpwstr>0</vt:lpwstr>
  </property>
  <property fmtid="{D5CDD505-2E9C-101B-9397-08002B2CF9AE}" pid="9" name="MSIP_Label_3094c1fb-3db8-4cce-b079-9b022302847f_Tag">
    <vt:lpwstr>10, 3, 0, 1</vt:lpwstr>
  </property>
</Properties>
</file>