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2"/>
  </p:notesMasterIdLst>
  <p:handoutMasterIdLst>
    <p:handoutMasterId r:id="rId23"/>
  </p:handoutMasterIdLst>
  <p:sldIdLst>
    <p:sldId id="256" r:id="rId5"/>
    <p:sldId id="271" r:id="rId6"/>
    <p:sldId id="285" r:id="rId7"/>
    <p:sldId id="279" r:id="rId8"/>
    <p:sldId id="286" r:id="rId9"/>
    <p:sldId id="287" r:id="rId10"/>
    <p:sldId id="283" r:id="rId11"/>
    <p:sldId id="284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6" r:id="rId20"/>
    <p:sldId id="295" r:id="rId21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Bienvenue" id="{E75E278A-FF0E-49A4-B170-79828D63BBAD}">
          <p14:sldIdLst>
            <p14:sldId id="256"/>
          </p14:sldIdLst>
        </p14:section>
        <p14:section name="Création, morphose, annotation, collaboration, recherche" id="{B9B51309-D148-4332-87C2-07BE32FBCA3B}">
          <p14:sldIdLst>
            <p14:sldId id="271"/>
            <p14:sldId id="285"/>
            <p14:sldId id="279"/>
            <p14:sldId id="286"/>
            <p14:sldId id="287"/>
            <p14:sldId id="283"/>
            <p14:sldId id="284"/>
            <p14:sldId id="288"/>
            <p14:sldId id="289"/>
            <p14:sldId id="290"/>
            <p14:sldId id="291"/>
            <p14:sldId id="292"/>
            <p14:sldId id="293"/>
            <p14:sldId id="294"/>
            <p14:sldId id="296"/>
            <p14:sldId id="295"/>
          </p14:sldIdLst>
        </p14:section>
        <p14:section name="En savoir plus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eu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45"/>
    <a:srgbClr val="D24726"/>
    <a:srgbClr val="404040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256B53-FDAE-47B6-AF04-F9F1CF50BFF0}" v="13" dt="2026-06-16T13:54:55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4241" autoAdjust="0"/>
  </p:normalViewPr>
  <p:slideViewPr>
    <p:cSldViewPr snapToGrid="0">
      <p:cViewPr varScale="1">
        <p:scale>
          <a:sx n="63" d="100"/>
          <a:sy n="63" d="100"/>
        </p:scale>
        <p:origin x="34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11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A10B748-EA40-4668-98E8-E24129A8E968}" type="datetime1">
              <a:rPr lang="fr-FR" smtClean="0"/>
              <a:t>28/07/2026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F4E9AA-8B68-4026-826F-95F859DBBF5A}" type="datetime1">
              <a:rPr lang="fr-FR" noProof="0" smtClean="0"/>
              <a:t>28/07/2026</a:t>
            </a:fld>
            <a:endParaRPr lang="fr-FR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7365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6281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fr-FR" sz="1800" noProof="0"/>
          </a:p>
        </p:txBody>
      </p:sp>
      <p:cxnSp>
        <p:nvCxnSpPr>
          <p:cNvPr id="12" name="Connecteur droit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Modifiez les styles du texte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Deuxième niveau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Troisième niveau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Quatrième niveau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ED73AFFA-A6F2-4B06-B935-9E8D85E79903}" type="datetime1">
              <a:rPr lang="fr-FR" noProof="0" smtClean="0"/>
              <a:t>28/07/2026</a:t>
            </a:fld>
            <a:endParaRPr lang="fr-FR" noProof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0"/>
          </a:p>
        </p:txBody>
      </p:sp>
      <p:sp>
        <p:nvSpPr>
          <p:cNvPr id="10" name="Rectangle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noProof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Modifiez les styles du texte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Deuxième niveau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Troisième niveau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Quatrième niveau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fr-FR" sz="1800" noProof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61B589D6-0A3B-49A2-A2F1-A1288C62EC4C}" type="datetime1">
              <a:rPr lang="fr-FR" noProof="0" smtClean="0"/>
              <a:t>28/07/2026</a:t>
            </a:fld>
            <a:endParaRPr lang="fr-FR" noProof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fr-FR" noProof="0" smtClean="0"/>
              <a:pPr/>
              <a:t>‹N°›</a:t>
            </a:fld>
            <a:endParaRPr lang="fr-FR" noProof="0"/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38200" y="1164324"/>
            <a:ext cx="10515600" cy="2387600"/>
          </a:xfrm>
        </p:spPr>
        <p:txBody>
          <a:bodyPr rtlCol="0" anchor="ctr" anchorCtr="0">
            <a:normAutofit/>
          </a:bodyPr>
          <a:lstStyle/>
          <a:p>
            <a:pPr rtl="0"/>
            <a:r>
              <a:rPr lang="fr-FR" sz="4800" dirty="0">
                <a:solidFill>
                  <a:schemeClr val="bg1"/>
                </a:solidFill>
              </a:rPr>
              <a:t>Les produits de nutrition clinique : </a:t>
            </a:r>
            <a:br>
              <a:rPr lang="fr-FR" sz="4800" dirty="0">
                <a:solidFill>
                  <a:schemeClr val="bg1"/>
                </a:solidFill>
              </a:rPr>
            </a:br>
            <a:r>
              <a:rPr lang="fr-FR" sz="4000" dirty="0">
                <a:solidFill>
                  <a:schemeClr val="bg1"/>
                </a:solidFill>
              </a:rPr>
              <a:t>cadre règlementaire et spécificités d’évaluation </a:t>
            </a:r>
            <a:endParaRPr lang="fr-FR" sz="4800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838200" y="3977913"/>
            <a:ext cx="9582736" cy="1137793"/>
          </a:xfrm>
        </p:spPr>
        <p:txBody>
          <a:bodyPr rtlCol="0">
            <a:normAutofit fontScale="85000" lnSpcReduction="20000"/>
          </a:bodyPr>
          <a:lstStyle/>
          <a:p>
            <a:pPr marL="0" indent="0" rtl="0">
              <a:buNone/>
            </a:pPr>
            <a:r>
              <a:rPr lang="fr-FR" sz="2400" dirty="0">
                <a:solidFill>
                  <a:schemeClr val="bg1"/>
                </a:solidFill>
                <a:latin typeface="+mj-lt"/>
              </a:rPr>
              <a:t>Guillaume </a:t>
            </a:r>
            <a:r>
              <a:rPr lang="fr-FR" sz="2400" dirty="0" err="1">
                <a:solidFill>
                  <a:schemeClr val="bg1"/>
                </a:solidFill>
                <a:latin typeface="+mj-lt"/>
              </a:rPr>
              <a:t>Ulmann</a:t>
            </a:r>
            <a:r>
              <a:rPr lang="fr-FR" sz="2400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marL="0" indent="0" rtl="0">
              <a:buNone/>
            </a:pPr>
            <a:r>
              <a:rPr lang="fr-FR" sz="2400" dirty="0">
                <a:solidFill>
                  <a:schemeClr val="bg1"/>
                </a:solidFill>
                <a:latin typeface="+mj-lt"/>
              </a:rPr>
              <a:t>CNCPP – 18/06/2026 - Lille</a:t>
            </a:r>
          </a:p>
        </p:txBody>
      </p:sp>
      <p:pic>
        <p:nvPicPr>
          <p:cNvPr id="4" name="Image 3" descr="Icône du programme PowerPoint"/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invGray">
          <a:xfrm>
            <a:off x="670216" y="5193062"/>
            <a:ext cx="822960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D85084-4E94-E065-5E52-0F3842337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Accès au remboursement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C86F97-628A-280D-A774-A00126A4AF0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39135" y="1781296"/>
            <a:ext cx="4416552" cy="3977640"/>
          </a:xfrm>
        </p:spPr>
        <p:txBody>
          <a:bodyPr>
            <a:normAutofit/>
          </a:bodyPr>
          <a:lstStyle/>
          <a:p>
            <a:r>
              <a:rPr lang="fr-FR" sz="1400" dirty="0"/>
              <a:t>Auto-inscription et lancement immédiat : pas d’évaluation</a:t>
            </a:r>
          </a:p>
          <a:p>
            <a:r>
              <a:rPr lang="fr-FR" sz="1400" dirty="0"/>
              <a:t>Exigences de composition fixées par la HAS</a:t>
            </a:r>
          </a:p>
          <a:p>
            <a:r>
              <a:rPr lang="fr-FR" sz="1400" dirty="0"/>
              <a:t>Prix fixé par le CEPS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BC46574-21A6-C0BE-9618-FE2BC7C0DB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920505"/>
              </p:ext>
            </p:extLst>
          </p:nvPr>
        </p:nvGraphicFramePr>
        <p:xfrm>
          <a:off x="298183" y="3655595"/>
          <a:ext cx="5203384" cy="2912473"/>
        </p:xfrm>
        <a:graphic>
          <a:graphicData uri="http://schemas.openxmlformats.org/drawingml/2006/table">
            <a:tbl>
              <a:tblPr/>
              <a:tblGrid>
                <a:gridCol w="650423">
                  <a:extLst>
                    <a:ext uri="{9D8B030D-6E8A-4147-A177-3AD203B41FA5}">
                      <a16:colId xmlns:a16="http://schemas.microsoft.com/office/drawing/2014/main" val="2805494091"/>
                    </a:ext>
                  </a:extLst>
                </a:gridCol>
                <a:gridCol w="650423">
                  <a:extLst>
                    <a:ext uri="{9D8B030D-6E8A-4147-A177-3AD203B41FA5}">
                      <a16:colId xmlns:a16="http://schemas.microsoft.com/office/drawing/2014/main" val="1067687381"/>
                    </a:ext>
                  </a:extLst>
                </a:gridCol>
                <a:gridCol w="650423">
                  <a:extLst>
                    <a:ext uri="{9D8B030D-6E8A-4147-A177-3AD203B41FA5}">
                      <a16:colId xmlns:a16="http://schemas.microsoft.com/office/drawing/2014/main" val="1135613452"/>
                    </a:ext>
                  </a:extLst>
                </a:gridCol>
                <a:gridCol w="650423">
                  <a:extLst>
                    <a:ext uri="{9D8B030D-6E8A-4147-A177-3AD203B41FA5}">
                      <a16:colId xmlns:a16="http://schemas.microsoft.com/office/drawing/2014/main" val="2226096625"/>
                    </a:ext>
                  </a:extLst>
                </a:gridCol>
                <a:gridCol w="650423">
                  <a:extLst>
                    <a:ext uri="{9D8B030D-6E8A-4147-A177-3AD203B41FA5}">
                      <a16:colId xmlns:a16="http://schemas.microsoft.com/office/drawing/2014/main" val="3301649780"/>
                    </a:ext>
                  </a:extLst>
                </a:gridCol>
                <a:gridCol w="650423">
                  <a:extLst>
                    <a:ext uri="{9D8B030D-6E8A-4147-A177-3AD203B41FA5}">
                      <a16:colId xmlns:a16="http://schemas.microsoft.com/office/drawing/2014/main" val="410889907"/>
                    </a:ext>
                  </a:extLst>
                </a:gridCol>
                <a:gridCol w="650423">
                  <a:extLst>
                    <a:ext uri="{9D8B030D-6E8A-4147-A177-3AD203B41FA5}">
                      <a16:colId xmlns:a16="http://schemas.microsoft.com/office/drawing/2014/main" val="4062188945"/>
                    </a:ext>
                  </a:extLst>
                </a:gridCol>
                <a:gridCol w="650423">
                  <a:extLst>
                    <a:ext uri="{9D8B030D-6E8A-4147-A177-3AD203B41FA5}">
                      <a16:colId xmlns:a16="http://schemas.microsoft.com/office/drawing/2014/main" val="1614095944"/>
                    </a:ext>
                  </a:extLst>
                </a:gridCol>
              </a:tblGrid>
              <a:tr h="425339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Énergie (kcal /ml)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100" b="1" i="0" u="none" strike="noStrike">
                        <a:solidFill>
                          <a:srgbClr val="FFFFFF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686785"/>
                  </a:ext>
                </a:extLst>
              </a:tr>
              <a:tr h="425339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1,5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1,8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2,25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FFFFFF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0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1,5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12413"/>
                  </a:ext>
                </a:extLst>
              </a:tr>
              <a:tr h="42533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Protéines</a:t>
                      </a:r>
                      <a:b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</a:br>
                      <a:r>
                        <a:rPr lang="fr-FR" sz="1100" b="0" i="0" u="none" strike="noStrike" dirty="0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 (g /100 ml)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Danone One" panose="020B0504030202020204" pitchFamily="34" charset="0"/>
                        </a:rPr>
                        <a:t>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HP ≥ 14 g HE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1049092"/>
                  </a:ext>
                </a:extLst>
              </a:tr>
              <a:tr h="42533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Danone One" panose="020B0504030202020204" pitchFamily="34" charset="0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Danone One" panose="020B0504030202020204" pitchFamily="34" charset="0"/>
                        </a:rPr>
                        <a:t>HP ≥ 10 g HE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1501756"/>
                  </a:ext>
                </a:extLst>
              </a:tr>
              <a:tr h="42533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Danone One" panose="020B050403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>
                          <a:solidFill>
                            <a:srgbClr val="1F497D"/>
                          </a:solidFill>
                          <a:effectLst/>
                          <a:latin typeface="Danone One" panose="020B0504030202020204" pitchFamily="34" charset="0"/>
                        </a:rPr>
                        <a:t>HP NE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>
                          <a:solidFill>
                            <a:srgbClr val="1F497D"/>
                          </a:solidFill>
                          <a:effectLst/>
                          <a:latin typeface="Danone One" panose="020B0504030202020204" pitchFamily="34" charset="0"/>
                        </a:rPr>
                        <a:t>HP HE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>
                          <a:solidFill>
                            <a:srgbClr val="1F497D"/>
                          </a:solidFill>
                          <a:effectLst/>
                          <a:latin typeface="Danone One" panose="020B0504030202020204" pitchFamily="34" charset="0"/>
                        </a:rPr>
                        <a:t>"Jus"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4BAC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406301"/>
                  </a:ext>
                </a:extLst>
              </a:tr>
              <a:tr h="42533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Danone One" panose="020B0504030202020204" pitchFamily="34" charset="0"/>
                        </a:rPr>
                        <a:t>4,5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fr-FR" sz="1000" b="1" i="0" u="none" strike="noStrike">
                          <a:solidFill>
                            <a:srgbClr val="1F497D"/>
                          </a:solidFill>
                          <a:effectLst/>
                          <a:latin typeface="Danone One" panose="020B0504030202020204" pitchFamily="34" charset="0"/>
                        </a:rPr>
                        <a:t>NP HE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831397"/>
                  </a:ext>
                </a:extLst>
              </a:tr>
              <a:tr h="36043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Danone One" panose="020B0504030202020204" pitchFamily="34" charset="0"/>
                        </a:rPr>
                        <a:t>3,75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000" b="0" i="0" u="none" strike="noStrike">
                        <a:solidFill>
                          <a:srgbClr val="000000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fr-FR" sz="1000" b="1" i="0" u="none" strike="noStrike" dirty="0">
                        <a:solidFill>
                          <a:srgbClr val="1F497D"/>
                        </a:solidFill>
                        <a:effectLst/>
                        <a:latin typeface="Danone One" panose="020B050403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0714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0DAECA3-88C1-2D72-99F3-746596A10520}"/>
              </a:ext>
            </a:extLst>
          </p:cNvPr>
          <p:cNvSpPr/>
          <p:nvPr/>
        </p:nvSpPr>
        <p:spPr>
          <a:xfrm>
            <a:off x="1349855" y="1382751"/>
            <a:ext cx="3100039" cy="398545"/>
          </a:xfrm>
          <a:prstGeom prst="rect">
            <a:avLst/>
          </a:prstGeom>
          <a:solidFill>
            <a:srgbClr val="FF9B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Ligne générique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4B7439-76B6-D2C3-5C87-02BB4293AA29}"/>
              </a:ext>
            </a:extLst>
          </p:cNvPr>
          <p:cNvSpPr/>
          <p:nvPr/>
        </p:nvSpPr>
        <p:spPr>
          <a:xfrm>
            <a:off x="7583015" y="1382751"/>
            <a:ext cx="3100039" cy="398545"/>
          </a:xfrm>
          <a:prstGeom prst="rect">
            <a:avLst/>
          </a:prstGeom>
          <a:solidFill>
            <a:srgbClr val="FF9B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Nom de marque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1F65293-10F0-343B-0C08-382BDDA2DB3F}"/>
              </a:ext>
            </a:extLst>
          </p:cNvPr>
          <p:cNvSpPr txBox="1">
            <a:spLocks/>
          </p:cNvSpPr>
          <p:nvPr/>
        </p:nvSpPr>
        <p:spPr>
          <a:xfrm>
            <a:off x="7255225" y="1781296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Evaluation par la CNEDIMTS (HAS)</a:t>
            </a:r>
          </a:p>
          <a:p>
            <a:r>
              <a:rPr lang="fr-FR" sz="1400" dirty="0"/>
              <a:t>Calqué sur le médicament : évaluation du SA et de l’ASA</a:t>
            </a:r>
          </a:p>
          <a:p>
            <a:endParaRPr lang="fr-FR" sz="1400" dirty="0"/>
          </a:p>
          <a:p>
            <a:endParaRPr lang="fr-FR" sz="1400" dirty="0"/>
          </a:p>
          <a:p>
            <a:r>
              <a:rPr lang="fr-FR" sz="1400" dirty="0"/>
              <a:t>Prix négocié par avec le CEPS :</a:t>
            </a:r>
          </a:p>
          <a:p>
            <a:r>
              <a:rPr lang="fr-FR" sz="1400" dirty="0"/>
              <a:t>Selon le niveau de l’ASA, et donc le niveau de preuve et le comparateur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21E18A0-E6A5-0E2E-820F-A476CC5E7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5225" y="3347802"/>
            <a:ext cx="4416553" cy="111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435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B9646-57E6-3D7B-6757-D1CC6E3AE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E8F836-9BB8-2BE6-CC8E-ECA43AE79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4B9F95-2041-B430-2EC7-BA41A7BA2BF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6572" y="4279169"/>
            <a:ext cx="11358855" cy="3977640"/>
          </a:xfrm>
        </p:spPr>
        <p:txBody>
          <a:bodyPr>
            <a:normAutofit/>
          </a:bodyPr>
          <a:lstStyle/>
          <a:p>
            <a:pPr algn="r"/>
            <a:r>
              <a:rPr lang="fr-FR" sz="4800" b="1" dirty="0"/>
              <a:t>Spécificités de la recherche en nutrition</a:t>
            </a:r>
          </a:p>
        </p:txBody>
      </p:sp>
    </p:spTree>
    <p:extLst>
      <p:ext uri="{BB962C8B-B14F-4D97-AF65-F5344CB8AC3E}">
        <p14:creationId xmlns:p14="http://schemas.microsoft.com/office/powerpoint/2010/main" val="2042195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CBE0C-55E7-2BCD-55A7-5A5938458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17AF32-BCBF-4326-2722-1959BCCF0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Critères d’inclusion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49412D1-CE3C-6DF2-BFA6-9F895B5EFB0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562344" y="2231136"/>
            <a:ext cx="5148072" cy="397764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Critère GLIM/HAS récents et revus tous les 5 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dirty="0"/>
              <a:t>Manque d’accessibilité de certaines techniques (composition corporelle, évaluation fonctionnelle)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AD809D-EDC4-00DC-96BC-3A85368C5939}"/>
              </a:ext>
            </a:extLst>
          </p:cNvPr>
          <p:cNvSpPr/>
          <p:nvPr/>
        </p:nvSpPr>
        <p:spPr>
          <a:xfrm>
            <a:off x="1393066" y="1416484"/>
            <a:ext cx="2810107" cy="512956"/>
          </a:xfrm>
          <a:prstGeom prst="rect">
            <a:avLst/>
          </a:prstGeom>
          <a:solidFill>
            <a:srgbClr val="FF9B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 risque de dénutrition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EAD295-9CE1-144F-1869-BB5B75572F38}"/>
              </a:ext>
            </a:extLst>
          </p:cNvPr>
          <p:cNvSpPr/>
          <p:nvPr/>
        </p:nvSpPr>
        <p:spPr>
          <a:xfrm>
            <a:off x="7731326" y="1416484"/>
            <a:ext cx="2810107" cy="512956"/>
          </a:xfrm>
          <a:prstGeom prst="rect">
            <a:avLst/>
          </a:prstGeom>
          <a:solidFill>
            <a:srgbClr val="FF9B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Critères de diagnostic</a:t>
            </a:r>
          </a:p>
        </p:txBody>
      </p:sp>
      <p:sp>
        <p:nvSpPr>
          <p:cNvPr id="8" name="Espace réservé du contenu 4">
            <a:extLst>
              <a:ext uri="{FF2B5EF4-FFF2-40B4-BE49-F238E27FC236}">
                <a16:creationId xmlns:a16="http://schemas.microsoft.com/office/drawing/2014/main" id="{DFA92E9F-3F7E-D80D-C104-8C5C28EBAA54}"/>
              </a:ext>
            </a:extLst>
          </p:cNvPr>
          <p:cNvSpPr txBox="1">
            <a:spLocks/>
          </p:cNvSpPr>
          <p:nvPr/>
        </p:nvSpPr>
        <p:spPr>
          <a:xfrm>
            <a:off x="481584" y="2365248"/>
            <a:ext cx="514807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/>
              <a:t>Flou sur la définition du risque nutritionnel : aspect préventif ou statistique?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/>
              <a:t>Multiplicité des outils de dépistage (MNA, PGA, MUST, NRS, critères « maison 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/>
              <a:t>Confusion des outils de dépistage et du dépistage du risque de complication (Albuminémie, NRI, G-NRI, PINI, CONUT…)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794838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EAB7B6-C255-C81E-4F3D-663283B5D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Design, Intervention et comparateur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234C746-005D-A834-1C4A-917EDF223580}"/>
              </a:ext>
            </a:extLst>
          </p:cNvPr>
          <p:cNvSpPr txBox="1"/>
          <p:nvPr/>
        </p:nvSpPr>
        <p:spPr>
          <a:xfrm>
            <a:off x="733647" y="1711842"/>
            <a:ext cx="1009029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Possibilité de travailler sur un ingrédient ou sur un produit fini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400" dirty="0"/>
              <a:t> </a:t>
            </a:r>
            <a:r>
              <a:rPr lang="fr-FR" dirty="0"/>
              <a:t>introduit de l’</a:t>
            </a:r>
            <a:r>
              <a:rPr lang="fr-FR" dirty="0" err="1"/>
              <a:t>héterogénéité</a:t>
            </a:r>
            <a:r>
              <a:rPr lang="fr-FR" dirty="0"/>
              <a:t> sur les schémas thérapeutiques testés (dose, temps)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Choix du comparateur 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quel est le standard of care ? Hétérogénéité de pratiques.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L’intervention multimodale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Offre de soins de support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/>
              <a:t>Difficulté de travailler en aveugle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Choix et faisabilité de faire un placebo</a:t>
            </a:r>
          </a:p>
        </p:txBody>
      </p:sp>
    </p:spTree>
    <p:extLst>
      <p:ext uri="{BB962C8B-B14F-4D97-AF65-F5344CB8AC3E}">
        <p14:creationId xmlns:p14="http://schemas.microsoft.com/office/powerpoint/2010/main" val="1397872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87D99A-88F6-64D5-0E50-6C6BF3AC4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Critère de jugement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63EF81-020D-F87F-CD8A-D1580C563026}"/>
              </a:ext>
            </a:extLst>
          </p:cNvPr>
          <p:cNvSpPr/>
          <p:nvPr/>
        </p:nvSpPr>
        <p:spPr>
          <a:xfrm>
            <a:off x="1393066" y="1416484"/>
            <a:ext cx="2810107" cy="512956"/>
          </a:xfrm>
          <a:prstGeom prst="rect">
            <a:avLst/>
          </a:prstGeom>
          <a:solidFill>
            <a:srgbClr val="FF9B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Nutritionnel (classique)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22939A6-C9FE-D650-CCC1-A55DE33AD763}"/>
              </a:ext>
            </a:extLst>
          </p:cNvPr>
          <p:cNvSpPr txBox="1"/>
          <p:nvPr/>
        </p:nvSpPr>
        <p:spPr>
          <a:xfrm>
            <a:off x="638166" y="2349795"/>
            <a:ext cx="45292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Poids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Composition corporelle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Capacité fonctionnelle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Critères biologiques/scores composites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6199AA-2A5D-584F-670B-B40AFE29AF8C}"/>
              </a:ext>
            </a:extLst>
          </p:cNvPr>
          <p:cNvSpPr txBox="1"/>
          <p:nvPr/>
        </p:nvSpPr>
        <p:spPr>
          <a:xfrm>
            <a:off x="871976" y="5441516"/>
            <a:ext cx="4061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Sont-ils cliniquement significatifs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F5F602-8805-E7AF-BED4-9B3C10684AEA}"/>
              </a:ext>
            </a:extLst>
          </p:cNvPr>
          <p:cNvSpPr/>
          <p:nvPr/>
        </p:nvSpPr>
        <p:spPr>
          <a:xfrm>
            <a:off x="7398326" y="1416484"/>
            <a:ext cx="2810107" cy="512956"/>
          </a:xfrm>
          <a:prstGeom prst="rect">
            <a:avLst/>
          </a:prstGeom>
          <a:solidFill>
            <a:srgbClr val="FF9B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Non-nutritionnels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0416417-D24B-6452-BCA7-471098779746}"/>
              </a:ext>
            </a:extLst>
          </p:cNvPr>
          <p:cNvSpPr txBox="1"/>
          <p:nvPr/>
        </p:nvSpPr>
        <p:spPr>
          <a:xfrm>
            <a:off x="6893654" y="2349795"/>
            <a:ext cx="45292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Qualité de vie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Morbidité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Complications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Survie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8590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E797BF-1B13-9FD8-EEF6-28E119CDC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Observance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2CC5F19-9BBD-A199-C8DE-52A752F70832}"/>
              </a:ext>
            </a:extLst>
          </p:cNvPr>
          <p:cNvSpPr txBox="1"/>
          <p:nvPr/>
        </p:nvSpPr>
        <p:spPr>
          <a:xfrm>
            <a:off x="669851" y="1765005"/>
            <a:ext cx="106219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Problématique majeure en vie réelle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Très peu de possibilités de l’évaluer (uniquement déclaratif)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Exposition réelle difficile à appréhender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Alimentation spontanée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Biais lié à l’adaptation des habitudes alimentaires</a:t>
            </a:r>
          </a:p>
        </p:txBody>
      </p:sp>
    </p:spTree>
    <p:extLst>
      <p:ext uri="{BB962C8B-B14F-4D97-AF65-F5344CB8AC3E}">
        <p14:creationId xmlns:p14="http://schemas.microsoft.com/office/powerpoint/2010/main" val="145989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AAF6E-7606-7F2C-58AC-66277C11F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451B8A-9B46-55F3-7451-0A598C3CC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987DF2-4CA0-0787-283C-31B185604BE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6572" y="4279169"/>
            <a:ext cx="11358855" cy="3977640"/>
          </a:xfrm>
        </p:spPr>
        <p:txBody>
          <a:bodyPr>
            <a:normAutofit/>
          </a:bodyPr>
          <a:lstStyle/>
          <a:p>
            <a:pPr algn="r"/>
            <a:r>
              <a:rPr lang="fr-FR" sz="4800" b="1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239065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687F53-0931-BE09-19AD-DE10E70D3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80094C0-1980-C292-B1F6-701DAE81EAEA}"/>
              </a:ext>
            </a:extLst>
          </p:cNvPr>
          <p:cNvSpPr txBox="1"/>
          <p:nvPr/>
        </p:nvSpPr>
        <p:spPr>
          <a:xfrm>
            <a:off x="649224" y="1545336"/>
            <a:ext cx="104881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produits de nutrition clinique sont des produits particuliers d’un point de vue réglementaire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Leur enregistrement et leur remboursement ne requiert pas nécessairement de preuves cliniques d’efficacité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recherche sur les produits de nutrition clinique pose un certain nombre de challenge</a:t>
            </a:r>
          </a:p>
        </p:txBody>
      </p:sp>
    </p:spTree>
    <p:extLst>
      <p:ext uri="{BB962C8B-B14F-4D97-AF65-F5344CB8AC3E}">
        <p14:creationId xmlns:p14="http://schemas.microsoft.com/office/powerpoint/2010/main" val="2058060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8668513" cy="640080"/>
          </a:xfrm>
        </p:spPr>
        <p:txBody>
          <a:bodyPr rtlCol="0">
            <a:noAutofit/>
          </a:bodyPr>
          <a:lstStyle/>
          <a:p>
            <a:pPr rtl="0"/>
            <a:r>
              <a:rPr lang="fr-FR">
                <a:latin typeface="Segoe UI Light"/>
                <a:cs typeface="Segoe UI Light"/>
              </a:rPr>
              <a:t>Plan</a:t>
            </a:r>
          </a:p>
        </p:txBody>
      </p:sp>
      <p:sp>
        <p:nvSpPr>
          <p:cNvPr id="38" name="Espace réservé du contenu 17"/>
          <p:cNvSpPr txBox="1">
            <a:spLocks/>
          </p:cNvSpPr>
          <p:nvPr/>
        </p:nvSpPr>
        <p:spPr>
          <a:xfrm>
            <a:off x="541610" y="1524708"/>
            <a:ext cx="11108780" cy="3871517"/>
          </a:xfrm>
          <a:prstGeom prst="rect">
            <a:avLst/>
          </a:prstGeom>
        </p:spPr>
        <p:txBody>
          <a:bodyPr vert="horz" wrap="square" lIns="101600" tIns="101600" rIns="101600" bIns="1016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fr-FR" sz="2200" dirty="0">
              <a:latin typeface="Segoe UI"/>
              <a:cs typeface="Segoe UI"/>
            </a:endParaRPr>
          </a:p>
          <a:p>
            <a:pPr marL="457200" lvl="0" indent="-457200" rtl="0">
              <a:spcAft>
                <a:spcPts val="600"/>
              </a:spcAft>
              <a:buAutoNum type="arabicPeriod"/>
              <a:defRPr/>
            </a:pPr>
            <a:r>
              <a:rPr lang="fr-FR" sz="2200" dirty="0">
                <a:latin typeface="Segoe UI"/>
                <a:cs typeface="Segoe UI"/>
              </a:rPr>
              <a:t>La prise en charge de la dénutrition </a:t>
            </a:r>
          </a:p>
          <a:p>
            <a:pPr marL="457200" lvl="0" indent="-457200" rtl="0">
              <a:spcAft>
                <a:spcPts val="600"/>
              </a:spcAft>
              <a:buAutoNum type="arabicPeriod"/>
              <a:defRPr/>
            </a:pPr>
            <a:endParaRPr lang="fr-FR" sz="2200" dirty="0">
              <a:latin typeface="Segoe UI"/>
              <a:cs typeface="Segoe UI"/>
            </a:endParaRPr>
          </a:p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fr-FR" sz="2200" dirty="0">
                <a:latin typeface="Segoe UI"/>
                <a:cs typeface="Segoe UI"/>
              </a:rPr>
              <a:t>2. Cadre règlementaire des produits de nutrition clinique</a:t>
            </a:r>
          </a:p>
          <a:p>
            <a:pPr marL="0" lvl="0" indent="0" rtl="0">
              <a:spcAft>
                <a:spcPts val="600"/>
              </a:spcAft>
              <a:buNone/>
              <a:defRPr/>
            </a:pPr>
            <a:endParaRPr lang="fr-FR" sz="2200" dirty="0">
              <a:latin typeface="Segoe UI"/>
              <a:cs typeface="Segoe UI"/>
            </a:endParaRPr>
          </a:p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fr-FR" sz="2200" dirty="0">
                <a:latin typeface="Segoe UI"/>
                <a:cs typeface="Segoe UI"/>
              </a:rPr>
              <a:t>3. Spécificités de la recherche en nutrition clinique</a:t>
            </a:r>
          </a:p>
        </p:txBody>
      </p: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4B36EB-FB09-A829-3CFB-3F0DE0A6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D9B2ED-7831-D148-E9BE-2EE78F899FFC}"/>
              </a:ext>
            </a:extLst>
          </p:cNvPr>
          <p:cNvSpPr txBox="1"/>
          <p:nvPr/>
        </p:nvSpPr>
        <p:spPr>
          <a:xfrm>
            <a:off x="3137210" y="4861932"/>
            <a:ext cx="90547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/>
              <a:t>Prise en charge nutritionnelle</a:t>
            </a:r>
          </a:p>
        </p:txBody>
      </p:sp>
    </p:spTree>
    <p:extLst>
      <p:ext uri="{BB962C8B-B14F-4D97-AF65-F5344CB8AC3E}">
        <p14:creationId xmlns:p14="http://schemas.microsoft.com/office/powerpoint/2010/main" val="966004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>
                <a:latin typeface="Segoe UI Light" panose="020B0502040204020203" pitchFamily="34" charset="0"/>
                <a:cs typeface="Segoe UI Light" panose="020B0502040204020203" pitchFamily="34" charset="0"/>
              </a:rPr>
              <a:t>Étapes de la prise en charge nutritionnelle</a:t>
            </a: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59F72B9F-2FD3-433D-AC71-1CB8CA06B39F}"/>
              </a:ext>
            </a:extLst>
          </p:cNvPr>
          <p:cNvSpPr/>
          <p:nvPr/>
        </p:nvSpPr>
        <p:spPr>
          <a:xfrm>
            <a:off x="3098800" y="3767836"/>
            <a:ext cx="279400" cy="304800"/>
          </a:xfrm>
          <a:prstGeom prst="chevron">
            <a:avLst/>
          </a:prstGeom>
          <a:solidFill>
            <a:srgbClr val="00000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1359BE8E-ADB2-4DE2-AE92-6C2E707CB9F4}"/>
              </a:ext>
            </a:extLst>
          </p:cNvPr>
          <p:cNvSpPr/>
          <p:nvPr/>
        </p:nvSpPr>
        <p:spPr>
          <a:xfrm>
            <a:off x="5956300" y="3767836"/>
            <a:ext cx="279400" cy="304800"/>
          </a:xfrm>
          <a:prstGeom prst="chevron">
            <a:avLst/>
          </a:prstGeom>
          <a:solidFill>
            <a:srgbClr val="00000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2045881-7286-0DFE-30A1-E125E6D6185F}"/>
              </a:ext>
            </a:extLst>
          </p:cNvPr>
          <p:cNvSpPr/>
          <p:nvPr/>
        </p:nvSpPr>
        <p:spPr>
          <a:xfrm>
            <a:off x="521207" y="1918010"/>
            <a:ext cx="2389261" cy="425976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Recherche et prise en charge des causes évitables : </a:t>
            </a:r>
          </a:p>
          <a:p>
            <a:pPr algn="ctr"/>
            <a:r>
              <a:rPr lang="fr-FR" dirty="0"/>
              <a:t>-État bucco-dentaire</a:t>
            </a:r>
          </a:p>
          <a:p>
            <a:pPr algn="ctr"/>
            <a:r>
              <a:rPr lang="fr-FR" dirty="0"/>
              <a:t>-Difficultés Socio-économiques</a:t>
            </a:r>
          </a:p>
          <a:p>
            <a:pPr algn="ctr"/>
            <a:r>
              <a:rPr lang="fr-FR" dirty="0"/>
              <a:t>-Douleurs</a:t>
            </a:r>
          </a:p>
          <a:p>
            <a:pPr algn="ctr"/>
            <a:r>
              <a:rPr lang="fr-FR" dirty="0"/>
              <a:t>-Diarrhées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C368E8B-8389-2C8C-26AF-4F1E8561D4B3}"/>
              </a:ext>
            </a:extLst>
          </p:cNvPr>
          <p:cNvSpPr/>
          <p:nvPr/>
        </p:nvSpPr>
        <p:spPr>
          <a:xfrm>
            <a:off x="3414132" y="1790353"/>
            <a:ext cx="2389261" cy="425976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Evaluation des besoins </a:t>
            </a:r>
            <a:r>
              <a:rPr lang="fr-FR" dirty="0" err="1"/>
              <a:t>protéino</a:t>
            </a:r>
            <a:r>
              <a:rPr lang="fr-FR" dirty="0"/>
              <a:t>-énergétiques :</a:t>
            </a:r>
          </a:p>
          <a:p>
            <a:pPr algn="ctr"/>
            <a:r>
              <a:rPr lang="fr-FR" dirty="0"/>
              <a:t>-si possible mesure de la DER</a:t>
            </a:r>
          </a:p>
          <a:p>
            <a:pPr algn="ctr"/>
            <a:r>
              <a:rPr lang="fr-FR" dirty="0"/>
              <a:t>-à défaut calculés selon les recommandations des sociétés savantes et l’état clinique du patient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C6BE4B2-7EA8-07BA-9907-A41823CF50F5}"/>
              </a:ext>
            </a:extLst>
          </p:cNvPr>
          <p:cNvSpPr/>
          <p:nvPr/>
        </p:nvSpPr>
        <p:spPr>
          <a:xfrm>
            <a:off x="6477001" y="1545664"/>
            <a:ext cx="2389261" cy="7446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Conseil diététique</a:t>
            </a:r>
          </a:p>
          <a:p>
            <a:pPr algn="ctr"/>
            <a:r>
              <a:rPr lang="fr-FR" dirty="0"/>
              <a:t>(enrichissement)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F5A22977-F664-7ECD-B3FE-0ECD13336FB3}"/>
              </a:ext>
            </a:extLst>
          </p:cNvPr>
          <p:cNvCxnSpPr>
            <a:stCxn id="12" idx="2"/>
          </p:cNvCxnSpPr>
          <p:nvPr/>
        </p:nvCxnSpPr>
        <p:spPr>
          <a:xfrm flipH="1">
            <a:off x="7671631" y="2290355"/>
            <a:ext cx="1" cy="608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BF49A9D-4488-3AA6-9416-C98E9BA237A6}"/>
              </a:ext>
            </a:extLst>
          </p:cNvPr>
          <p:cNvSpPr/>
          <p:nvPr/>
        </p:nvSpPr>
        <p:spPr>
          <a:xfrm>
            <a:off x="6477001" y="2899317"/>
            <a:ext cx="2389261" cy="7446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Complémentation orale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7248027B-4689-53D9-5156-551B1D6CDFB8}"/>
              </a:ext>
            </a:extLst>
          </p:cNvPr>
          <p:cNvCxnSpPr/>
          <p:nvPr/>
        </p:nvCxnSpPr>
        <p:spPr>
          <a:xfrm flipH="1">
            <a:off x="7671630" y="3644008"/>
            <a:ext cx="1" cy="608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2850D629-4E1F-DD46-3D8A-D3A1DFE6E0E5}"/>
              </a:ext>
            </a:extLst>
          </p:cNvPr>
          <p:cNvSpPr/>
          <p:nvPr/>
        </p:nvSpPr>
        <p:spPr>
          <a:xfrm>
            <a:off x="6477001" y="4252970"/>
            <a:ext cx="2389261" cy="7446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Nutrition entérale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D0662CDF-19C8-8BC1-CE70-6581ACE4A079}"/>
              </a:ext>
            </a:extLst>
          </p:cNvPr>
          <p:cNvCxnSpPr/>
          <p:nvPr/>
        </p:nvCxnSpPr>
        <p:spPr>
          <a:xfrm flipH="1">
            <a:off x="7671630" y="4997661"/>
            <a:ext cx="1" cy="608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297C29E7-927C-E407-7038-96FD674FE3A8}"/>
              </a:ext>
            </a:extLst>
          </p:cNvPr>
          <p:cNvSpPr/>
          <p:nvPr/>
        </p:nvSpPr>
        <p:spPr>
          <a:xfrm>
            <a:off x="6477001" y="5606623"/>
            <a:ext cx="2389261" cy="7446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Nutrition parentérale</a:t>
            </a:r>
          </a:p>
        </p:txBody>
      </p:sp>
      <p:cxnSp>
        <p:nvCxnSpPr>
          <p:cNvPr id="42" name="Connecteur droit avec flèche 41">
            <a:extLst>
              <a:ext uri="{FF2B5EF4-FFF2-40B4-BE49-F238E27FC236}">
                <a16:creationId xmlns:a16="http://schemas.microsoft.com/office/drawing/2014/main" id="{89126E3A-7311-96E6-DE5C-DB6871F97B80}"/>
              </a:ext>
            </a:extLst>
          </p:cNvPr>
          <p:cNvCxnSpPr>
            <a:cxnSpLocks/>
          </p:cNvCxnSpPr>
          <p:nvPr/>
        </p:nvCxnSpPr>
        <p:spPr>
          <a:xfrm flipH="1">
            <a:off x="9032488" y="4625315"/>
            <a:ext cx="8140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lipse 43">
            <a:extLst>
              <a:ext uri="{FF2B5EF4-FFF2-40B4-BE49-F238E27FC236}">
                <a16:creationId xmlns:a16="http://schemas.microsoft.com/office/drawing/2014/main" id="{C2FF2874-F807-FF07-2959-9080B7FD73DE}"/>
              </a:ext>
            </a:extLst>
          </p:cNvPr>
          <p:cNvSpPr/>
          <p:nvPr/>
        </p:nvSpPr>
        <p:spPr>
          <a:xfrm>
            <a:off x="10036098" y="4312123"/>
            <a:ext cx="1634695" cy="6263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Dénutrition sévère</a:t>
            </a:r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750FAEF8-C984-EC45-6457-4086068C0B66}"/>
              </a:ext>
            </a:extLst>
          </p:cNvPr>
          <p:cNvSpPr/>
          <p:nvPr/>
        </p:nvSpPr>
        <p:spPr>
          <a:xfrm>
            <a:off x="10060891" y="5606623"/>
            <a:ext cx="1634695" cy="74468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Tube digestif non fonctionnel</a:t>
            </a:r>
          </a:p>
        </p:txBody>
      </p:sp>
      <p:cxnSp>
        <p:nvCxnSpPr>
          <p:cNvPr id="46" name="Connecteur droit avec flèche 45">
            <a:extLst>
              <a:ext uri="{FF2B5EF4-FFF2-40B4-BE49-F238E27FC236}">
                <a16:creationId xmlns:a16="http://schemas.microsoft.com/office/drawing/2014/main" id="{ACA732FC-3885-0C48-46B1-6CBA739B6A7E}"/>
              </a:ext>
            </a:extLst>
          </p:cNvPr>
          <p:cNvCxnSpPr>
            <a:cxnSpLocks/>
          </p:cNvCxnSpPr>
          <p:nvPr/>
        </p:nvCxnSpPr>
        <p:spPr>
          <a:xfrm flipH="1">
            <a:off x="9032487" y="5978967"/>
            <a:ext cx="8140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Arrow: Chevron 6">
            <a:extLst>
              <a:ext uri="{FF2B5EF4-FFF2-40B4-BE49-F238E27FC236}">
                <a16:creationId xmlns:a16="http://schemas.microsoft.com/office/drawing/2014/main" id="{4DA06CBC-1B76-BFBE-6CE8-E6374066B6A0}"/>
              </a:ext>
            </a:extLst>
          </p:cNvPr>
          <p:cNvSpPr/>
          <p:nvPr/>
        </p:nvSpPr>
        <p:spPr>
          <a:xfrm>
            <a:off x="9439506" y="3743093"/>
            <a:ext cx="279400" cy="304800"/>
          </a:xfrm>
          <a:prstGeom prst="chevron">
            <a:avLst/>
          </a:prstGeom>
          <a:solidFill>
            <a:srgbClr val="000000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BE85DE0A-F256-4BC5-E2CB-0CF666C42DCD}"/>
              </a:ext>
            </a:extLst>
          </p:cNvPr>
          <p:cNvSpPr/>
          <p:nvPr/>
        </p:nvSpPr>
        <p:spPr>
          <a:xfrm>
            <a:off x="9866790" y="1545664"/>
            <a:ext cx="1828796" cy="252697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Réévaluation :</a:t>
            </a:r>
          </a:p>
          <a:p>
            <a:pPr algn="ctr"/>
            <a:r>
              <a:rPr lang="fr-FR" dirty="0"/>
              <a:t>-efficacité</a:t>
            </a:r>
          </a:p>
          <a:p>
            <a:pPr algn="ctr"/>
            <a:r>
              <a:rPr lang="fr-FR" dirty="0"/>
              <a:t>-observance</a:t>
            </a:r>
          </a:p>
          <a:p>
            <a:pPr algn="ctr"/>
            <a:r>
              <a:rPr lang="fr-FR" dirty="0"/>
              <a:t>-tolérance</a:t>
            </a:r>
          </a:p>
        </p:txBody>
      </p:sp>
    </p:spTree>
    <p:extLst>
      <p:ext uri="{BB962C8B-B14F-4D97-AF65-F5344CB8AC3E}">
        <p14:creationId xmlns:p14="http://schemas.microsoft.com/office/powerpoint/2010/main" val="110700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A16160-66AD-1B0E-93D0-22B35836B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Nutrition entérale et parentérale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1C536C-AD53-A498-5C2B-DDB41D3F73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11119104" cy="4572000"/>
          </a:xfrm>
        </p:spPr>
        <p:txBody>
          <a:bodyPr>
            <a:normAutofit/>
          </a:bodyPr>
          <a:lstStyle/>
          <a:p>
            <a:r>
              <a:rPr lang="fr-FR" sz="1400" b="1" dirty="0"/>
              <a:t>Nutrition entérale</a:t>
            </a:r>
            <a:endParaRPr lang="fr-FR" sz="1400" dirty="0"/>
          </a:p>
          <a:p>
            <a:pPr marL="228600">
              <a:buFont typeface="Arial" panose="020B0604020202020204" pitchFamily="34" charset="0"/>
              <a:buChar char="•"/>
            </a:pPr>
            <a:r>
              <a:rPr lang="fr-FR" sz="1400" b="1" dirty="0"/>
              <a:t>Voies d’abord :</a:t>
            </a:r>
            <a:r>
              <a:rPr lang="fr-FR" sz="1400" dirty="0"/>
              <a:t> sonde nasogastrique ou </a:t>
            </a:r>
            <a:r>
              <a:rPr lang="fr-FR" sz="1400" dirty="0" err="1"/>
              <a:t>nasojéjunale</a:t>
            </a:r>
            <a:r>
              <a:rPr lang="fr-FR" sz="1400" dirty="0"/>
              <a:t> si courte durée ; gastrostomie ou jéjunostomie si besoin</a:t>
            </a:r>
            <a:r>
              <a:rPr lang="fr-FR" sz="1400" b="1" dirty="0">
                <a:solidFill>
                  <a:srgbClr val="404040"/>
                </a:solidFill>
                <a:latin typeface="Segoe UI" panose="020B0502040204020203" pitchFamily="34" charset="0"/>
              </a:rPr>
              <a:t> </a:t>
            </a:r>
            <a:r>
              <a:rPr lang="fr-FR" sz="1400" dirty="0"/>
              <a:t>prolongé.</a:t>
            </a:r>
          </a:p>
          <a:p>
            <a:pPr marL="228600"/>
            <a:r>
              <a:rPr lang="fr-FR" sz="1400" b="1" dirty="0"/>
              <a:t>Modalités :</a:t>
            </a:r>
            <a:r>
              <a:rPr lang="fr-FR" sz="1400" dirty="0"/>
              <a:t> si le tube digestif est fonctionnel </a:t>
            </a:r>
          </a:p>
          <a:p>
            <a:r>
              <a:rPr lang="fr-FR" sz="1400" b="1" dirty="0"/>
              <a:t>Nutrition parentérale</a:t>
            </a:r>
            <a:endParaRPr lang="fr-FR" sz="1400" dirty="0"/>
          </a:p>
          <a:p>
            <a:pPr marL="228600">
              <a:buFont typeface="Arial" panose="020B0604020202020204" pitchFamily="34" charset="0"/>
              <a:buChar char="•"/>
            </a:pPr>
            <a:r>
              <a:rPr lang="fr-FR" sz="1400" b="1" dirty="0"/>
              <a:t>Voies d’abord :</a:t>
            </a:r>
            <a:r>
              <a:rPr lang="fr-FR" sz="1400" dirty="0"/>
              <a:t> voie périphérique si courte durée et faible osmolarité ; voie centrale si durée prolongée ou mélange hyperosmolaire.</a:t>
            </a:r>
          </a:p>
          <a:p>
            <a:pPr marL="228600">
              <a:buFont typeface="Arial" panose="020B0604020202020204" pitchFamily="34" charset="0"/>
              <a:buChar char="•"/>
            </a:pPr>
            <a:r>
              <a:rPr lang="fr-FR" sz="1400" b="1" dirty="0"/>
              <a:t>Modalités :</a:t>
            </a:r>
            <a:r>
              <a:rPr lang="fr-FR" sz="1400" dirty="0"/>
              <a:t> si la voie digestive est impossible, insuffisante ou contre-indiquée, avec asepsie stricte.</a:t>
            </a:r>
          </a:p>
        </p:txBody>
      </p:sp>
    </p:spTree>
    <p:extLst>
      <p:ext uri="{BB962C8B-B14F-4D97-AF65-F5344CB8AC3E}">
        <p14:creationId xmlns:p14="http://schemas.microsoft.com/office/powerpoint/2010/main" val="1025403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F4C1BC-466C-C0E7-F94E-F95AE9E1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1698F5-08C2-8D5E-4348-25B202DBAEE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16572" y="4279169"/>
            <a:ext cx="11358855" cy="3977640"/>
          </a:xfrm>
        </p:spPr>
        <p:txBody>
          <a:bodyPr>
            <a:normAutofit/>
          </a:bodyPr>
          <a:lstStyle/>
          <a:p>
            <a:pPr algn="r"/>
            <a:r>
              <a:rPr lang="fr-FR" sz="4800" b="1" dirty="0"/>
              <a:t>La règlementation des produits de nutrition clinique</a:t>
            </a:r>
          </a:p>
        </p:txBody>
      </p:sp>
    </p:spTree>
    <p:extLst>
      <p:ext uri="{BB962C8B-B14F-4D97-AF65-F5344CB8AC3E}">
        <p14:creationId xmlns:p14="http://schemas.microsoft.com/office/powerpoint/2010/main" val="851065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23E93-DEB6-B727-A0C9-77F697B67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produits de nutrition clinique</a:t>
            </a:r>
          </a:p>
        </p:txBody>
      </p:sp>
      <p:pic>
        <p:nvPicPr>
          <p:cNvPr id="3" name="Picture 2" descr="Create a more realistic medical product rendering on a plain solid white background, with ABSOLUTELY no logo and no readable text. Show two enteral/oral clinical nutrition products together: 1) a realistic plastic bottle inspired by the overall silhouette of a Nutrison-style enteral nutrition bottle, with a curved ergonomic shape, opaque off-white bottle body, smooth molded cap, subtle pale blue accent band without branding, studio product photography lighting, soft shadow directly beneath; 2) a realistic enteral feeding container with tubing, clean translucent medical-grade material, pale neutral fluid tint, simple unbranded medical connectors. Composition centered, high-detail product-photography style, neutral clinical aesthetic, solid white background only, no checkerboard, no pattern, no extra objects, no logo, no text.">
            <a:extLst>
              <a:ext uri="{FF2B5EF4-FFF2-40B4-BE49-F238E27FC236}">
                <a16:creationId xmlns:a16="http://schemas.microsoft.com/office/drawing/2014/main" id="{E792598F-BB77-43A1-A79D-2653D3590F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270357" y="1817649"/>
            <a:ext cx="2689105" cy="176494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Picture 5" descr="Edit this realistic clinical product image of a bi-compartment parenteral nutrition bag so the compartment separation is vertical instead of horizontal. Keep the bag upright, realistic, unlabeled, and neutral with no logo. Use two side-by-side compartments split by a clear vertical seam running from top to bottom, with one lighter/whiter compartment and one beige/off-white compartment. Preserve the plain solid light background, the medical tubing and small blue connector details at the bottom, and the clean studio product-photo appearance.">
            <a:extLst>
              <a:ext uri="{FF2B5EF4-FFF2-40B4-BE49-F238E27FC236}">
                <a16:creationId xmlns:a16="http://schemas.microsoft.com/office/drawing/2014/main" id="{53F474FA-97E0-4B26-BC7A-640D83186C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41931" y="1664058"/>
            <a:ext cx="2479972" cy="176494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7F469-6EC3-3DE5-D415-AF1AF2720E29}"/>
              </a:ext>
            </a:extLst>
          </p:cNvPr>
          <p:cNvSpPr txBox="1"/>
          <p:nvPr/>
        </p:nvSpPr>
        <p:spPr>
          <a:xfrm>
            <a:off x="567839" y="3930805"/>
            <a:ext cx="60941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Nutrition orale :</a:t>
            </a:r>
          </a:p>
          <a:p>
            <a:pPr algn="ctr"/>
            <a:r>
              <a:rPr lang="fr-FR" dirty="0"/>
              <a:t>Denrée alimentaire destinée à des fins médicales spéciales (DADFMS)</a:t>
            </a:r>
          </a:p>
          <a:p>
            <a:pPr algn="ctr"/>
            <a:r>
              <a:rPr lang="fr-FR" dirty="0"/>
              <a:t>Food for Special </a:t>
            </a:r>
            <a:r>
              <a:rPr lang="fr-FR" dirty="0" err="1"/>
              <a:t>Medical</a:t>
            </a:r>
            <a:r>
              <a:rPr lang="fr-FR" dirty="0"/>
              <a:t> </a:t>
            </a:r>
            <a:r>
              <a:rPr lang="fr-FR" dirty="0" err="1"/>
              <a:t>Purposes</a:t>
            </a:r>
            <a:endParaRPr lang="fr-FR" dirty="0"/>
          </a:p>
          <a:p>
            <a:pPr algn="ctr"/>
            <a:r>
              <a:rPr lang="fr-FR" dirty="0"/>
              <a:t>(FSMP)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ABB2847-1EA6-F553-2E8B-EFE9C6E03EA6}"/>
              </a:ext>
            </a:extLst>
          </p:cNvPr>
          <p:cNvSpPr txBox="1"/>
          <p:nvPr/>
        </p:nvSpPr>
        <p:spPr>
          <a:xfrm>
            <a:off x="5834847" y="4023138"/>
            <a:ext cx="6094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Nutrition parentérale :</a:t>
            </a:r>
          </a:p>
          <a:p>
            <a:pPr algn="ctr"/>
            <a:r>
              <a:rPr lang="fr-FR" dirty="0"/>
              <a:t>Médicament</a:t>
            </a:r>
          </a:p>
        </p:txBody>
      </p:sp>
    </p:spTree>
    <p:extLst>
      <p:ext uri="{BB962C8B-B14F-4D97-AF65-F5344CB8AC3E}">
        <p14:creationId xmlns:p14="http://schemas.microsoft.com/office/powerpoint/2010/main" val="255760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187C62-B398-5BDE-1055-4F2DACB64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DADFMS – Cadre règlementaire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015262-8C7B-C3AA-F223-1C73983664A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1207" y="2015471"/>
            <a:ext cx="5671733" cy="3977640"/>
          </a:xfrm>
        </p:spPr>
        <p:txBody>
          <a:bodyPr>
            <a:noAutofit/>
          </a:bodyPr>
          <a:lstStyle/>
          <a:p>
            <a:r>
              <a:rPr lang="fr-FR" sz="1400" b="1" dirty="0"/>
              <a:t>Règlement (UE) n° 609/2013 du 12 juin 2013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dirty="0"/>
              <a:t>-spécialement formulée ou transformée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dirty="0"/>
              <a:t>-destinée à des patients ayant des besoins nutritionnels particuliers liés à une pathologie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dirty="0"/>
              <a:t>-utilisée sous contrôle médical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dirty="0"/>
              <a:t>- destinée à constituer tout ou partie de l’alimentation lorsque l’alimentation normale est insuffisante ou inadaptée</a:t>
            </a:r>
          </a:p>
          <a:p>
            <a:r>
              <a:rPr lang="fr-FR" sz="1400" b="1" dirty="0"/>
              <a:t>Règlement délégué (UE) 2016/128 du 25 septembre 2015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dirty="0"/>
              <a:t>-les exigences de composition nutritionnelle (liste d’ingrédients)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dirty="0"/>
              <a:t>-obligation d’usage sous supervision médicale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dirty="0"/>
              <a:t>-interdiction des allégations nutritionnelles et de santé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1400" dirty="0"/>
              <a:t>-exigence de mentions spécifiques (ex. “pour la prise en charge nutritionnelle de…”)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99264EC-74FB-0584-8D98-2857F2726CD3}"/>
              </a:ext>
            </a:extLst>
          </p:cNvPr>
          <p:cNvSpPr/>
          <p:nvPr/>
        </p:nvSpPr>
        <p:spPr>
          <a:xfrm>
            <a:off x="1393066" y="1416484"/>
            <a:ext cx="2810107" cy="512956"/>
          </a:xfrm>
          <a:prstGeom prst="rect">
            <a:avLst/>
          </a:prstGeom>
          <a:solidFill>
            <a:srgbClr val="FF9B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Règlement UE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5CB30B-6920-8844-B7D0-8BDAFD31155A}"/>
              </a:ext>
            </a:extLst>
          </p:cNvPr>
          <p:cNvSpPr/>
          <p:nvPr/>
        </p:nvSpPr>
        <p:spPr>
          <a:xfrm>
            <a:off x="7398326" y="1322758"/>
            <a:ext cx="2390272" cy="512956"/>
          </a:xfrm>
          <a:prstGeom prst="rect">
            <a:avLst/>
          </a:prstGeom>
          <a:solidFill>
            <a:srgbClr val="FF9B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Règlement FR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F6D4129-2F7D-2EA4-B755-85D4CE02F49D}"/>
              </a:ext>
            </a:extLst>
          </p:cNvPr>
          <p:cNvSpPr txBox="1"/>
          <p:nvPr/>
        </p:nvSpPr>
        <p:spPr>
          <a:xfrm>
            <a:off x="6483926" y="1929440"/>
            <a:ext cx="5186867" cy="4930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</a:pPr>
            <a:r>
              <a:rPr lang="fr-F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Articles L.5137-1 à L.5137-3 CSP </a:t>
            </a:r>
          </a:p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-utilisation obligatoirement sous contrôle médical </a:t>
            </a:r>
          </a:p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-possibilités de prescription médicale obligatoire pour certaines DADFMS </a:t>
            </a:r>
          </a:p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-encadrement des circuits de distribution (pharmacies, établissements autorisés</a:t>
            </a:r>
          </a:p>
          <a:p>
            <a:pPr>
              <a:lnSpc>
                <a:spcPct val="150000"/>
              </a:lnSpc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-obligation de notification en cas de risque sanitaire</a:t>
            </a:r>
          </a:p>
          <a:p>
            <a:pPr>
              <a:lnSpc>
                <a:spcPct val="150000"/>
              </a:lnSpc>
            </a:pPr>
            <a:endParaRPr lang="fr-F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</a:pPr>
            <a:r>
              <a:rPr lang="fr-F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Loi n° 2023-171 (art. 24)</a:t>
            </a: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</a:pPr>
            <a:r>
              <a:rPr lang="fr-F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Décret n° 2024-1 du 2 janvier 2024</a:t>
            </a:r>
          </a:p>
          <a:p>
            <a:pPr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</a:pPr>
            <a:r>
              <a:rPr lang="fr-F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Arrêté du 15 décembre 2023</a:t>
            </a:r>
          </a:p>
          <a:p>
            <a:pPr>
              <a:lnSpc>
                <a:spcPct val="150000"/>
              </a:lnSpc>
            </a:pPr>
            <a:endParaRPr lang="fr-F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025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BC0EB6-5BBE-37FB-62E7-DCF9BEFEB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notions d’accès au marché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85E6962-7B50-6993-2599-144E24074489}"/>
              </a:ext>
            </a:extLst>
          </p:cNvPr>
          <p:cNvGrpSpPr/>
          <p:nvPr/>
        </p:nvGrpSpPr>
        <p:grpSpPr>
          <a:xfrm>
            <a:off x="4457217" y="1899108"/>
            <a:ext cx="3222702" cy="1463598"/>
            <a:chOff x="4059044" y="1393902"/>
            <a:chExt cx="3222702" cy="14635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4A6CAC-EDF7-67D2-04D0-4B245E60731D}"/>
                </a:ext>
              </a:extLst>
            </p:cNvPr>
            <p:cNvSpPr/>
            <p:nvPr/>
          </p:nvSpPr>
          <p:spPr>
            <a:xfrm>
              <a:off x="4059044" y="1393902"/>
              <a:ext cx="3222702" cy="640080"/>
            </a:xfrm>
            <a:prstGeom prst="rect">
              <a:avLst/>
            </a:prstGeom>
            <a:solidFill>
              <a:srgbClr val="FF9B4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Notification à la DGCCRF</a:t>
              </a:r>
            </a:p>
          </p:txBody>
        </p:sp>
        <p:cxnSp>
          <p:nvCxnSpPr>
            <p:cNvPr id="6" name="Connecteur droit avec flèche 5">
              <a:extLst>
                <a:ext uri="{FF2B5EF4-FFF2-40B4-BE49-F238E27FC236}">
                  <a16:creationId xmlns:a16="http://schemas.microsoft.com/office/drawing/2014/main" id="{B86F539E-61C0-39B4-BB24-BF623A107217}"/>
                </a:ext>
              </a:extLst>
            </p:cNvPr>
            <p:cNvCxnSpPr>
              <a:cxnSpLocks/>
              <a:stCxn id="4" idx="2"/>
            </p:cNvCxnSpPr>
            <p:nvPr/>
          </p:nvCxnSpPr>
          <p:spPr>
            <a:xfrm>
              <a:off x="5670395" y="2033982"/>
              <a:ext cx="0" cy="8235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B17719C9-92F2-DF24-6C5C-86691A81519B}"/>
              </a:ext>
            </a:extLst>
          </p:cNvPr>
          <p:cNvSpPr/>
          <p:nvPr/>
        </p:nvSpPr>
        <p:spPr>
          <a:xfrm>
            <a:off x="4308348" y="3374136"/>
            <a:ext cx="3520440" cy="640080"/>
          </a:xfrm>
          <a:prstGeom prst="rect">
            <a:avLst/>
          </a:prstGeom>
          <a:solidFill>
            <a:srgbClr val="FF9B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Inscription au remboursement (LPP)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F0B5E38C-8D83-15C4-8D3C-3A9355CF59A7}"/>
              </a:ext>
            </a:extLst>
          </p:cNvPr>
          <p:cNvCxnSpPr>
            <a:cxnSpLocks/>
          </p:cNvCxnSpPr>
          <p:nvPr/>
        </p:nvCxnSpPr>
        <p:spPr>
          <a:xfrm flipH="1">
            <a:off x="4457217" y="4026204"/>
            <a:ext cx="655041" cy="822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8FB64F7E-AD62-553A-9414-8507B5A33E1C}"/>
              </a:ext>
            </a:extLst>
          </p:cNvPr>
          <p:cNvCxnSpPr>
            <a:cxnSpLocks/>
          </p:cNvCxnSpPr>
          <p:nvPr/>
        </p:nvCxnSpPr>
        <p:spPr>
          <a:xfrm>
            <a:off x="6876288" y="4014216"/>
            <a:ext cx="674370" cy="8349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240FB32E-D69A-9B5F-F1F6-8CE5C7CA7DF3}"/>
              </a:ext>
            </a:extLst>
          </p:cNvPr>
          <p:cNvSpPr/>
          <p:nvPr/>
        </p:nvSpPr>
        <p:spPr>
          <a:xfrm>
            <a:off x="1889556" y="4873698"/>
            <a:ext cx="3222702" cy="640080"/>
          </a:xfrm>
          <a:prstGeom prst="rect">
            <a:avLst/>
          </a:prstGeom>
          <a:solidFill>
            <a:srgbClr val="FF9B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En ligne générique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7DEE95C-5357-070A-0DCA-6D8A23E824FD}"/>
              </a:ext>
            </a:extLst>
          </p:cNvPr>
          <p:cNvSpPr/>
          <p:nvPr/>
        </p:nvSpPr>
        <p:spPr>
          <a:xfrm>
            <a:off x="6876288" y="4897116"/>
            <a:ext cx="3222702" cy="640080"/>
          </a:xfrm>
          <a:prstGeom prst="rect">
            <a:avLst/>
          </a:prstGeom>
          <a:solidFill>
            <a:srgbClr val="FF9B4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En nom de marque</a:t>
            </a:r>
          </a:p>
        </p:txBody>
      </p:sp>
    </p:spTree>
    <p:extLst>
      <p:ext uri="{BB962C8B-B14F-4D97-AF65-F5344CB8AC3E}">
        <p14:creationId xmlns:p14="http://schemas.microsoft.com/office/powerpoint/2010/main" val="2355324719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nalisé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7315_TF10001108_Win32" id="{08D89365-2E4C-432D-9349-8DF9B80AEEA1}" vid="{010FF314-90DF-4A21-BD0D-ADCBA34234A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49E4920F1DA343A9DC4C9D43B9BB88" ma:contentTypeVersion="16" ma:contentTypeDescription="Crée un document." ma:contentTypeScope="" ma:versionID="1ecdd284717c0f47e439e99be1292ada">
  <xsd:schema xmlns:xsd="http://www.w3.org/2001/XMLSchema" xmlns:xs="http://www.w3.org/2001/XMLSchema" xmlns:p="http://schemas.microsoft.com/office/2006/metadata/properties" xmlns:ns2="b9097074-ad0e-4263-9cd1-56491bdef5e5" xmlns:ns3="2f449c9f-d03c-48df-9efc-08dc8d8353c0" targetNamespace="http://schemas.microsoft.com/office/2006/metadata/properties" ma:root="true" ma:fieldsID="70ddb38b6546185adf49d1206bdca5e3" ns2:_="" ns3:_="">
    <xsd:import namespace="b9097074-ad0e-4263-9cd1-56491bdef5e5"/>
    <xsd:import namespace="2f449c9f-d03c-48df-9efc-08dc8d8353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097074-ad0e-4263-9cd1-56491bdef5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407613a9-4562-4fb5-9dce-6328340619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49c9f-d03c-48df-9efc-08dc8d8353c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2022c366-04ba-4bb5-9865-4f466cd18313}" ma:internalName="TaxCatchAll" ma:showField="CatchAllData" ma:web="2f449c9f-d03c-48df-9efc-08dc8d8353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f449c9f-d03c-48df-9efc-08dc8d8353c0" xsi:nil="true"/>
    <lcf76f155ced4ddcb4097134ff3c332f xmlns="b9097074-ad0e-4263-9cd1-56491bdef5e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D501C0B-114A-4D4D-8B71-146AB8183E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097074-ad0e-4263-9cd1-56491bdef5e5"/>
    <ds:schemaRef ds:uri="2f449c9f-d03c-48df-9efc-08dc8d8353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55E050-7C1F-495C-A739-EF22CB2062A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09EEC2-EE13-4EE4-A383-6BA95AB43EA5}">
  <ds:schemaRefs>
    <ds:schemaRef ds:uri="http://schemas.microsoft.com/office/2006/metadata/properties"/>
    <ds:schemaRef ds:uri="http://schemas.microsoft.com/office/infopath/2007/PartnerControls"/>
    <ds:schemaRef ds:uri="2f449c9f-d03c-48df-9efc-08dc8d8353c0"/>
    <ds:schemaRef ds:uri="b9097074-ad0e-4263-9cd1-56491bdef5e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{A82F16F1-BA88-4367-8AB4-4228D4B04372}TF2989475c-5427-4edb-9ec1-00f4ce72165b0b5180f7_win32-a22e85b5eb43</Template>
  <TotalTime>5466</TotalTime>
  <Words>816</Words>
  <Application>Microsoft Office PowerPoint</Application>
  <PresentationFormat>Grand écran</PresentationFormat>
  <Paragraphs>172</Paragraphs>
  <Slides>17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Calibri</vt:lpstr>
      <vt:lpstr>Danone One</vt:lpstr>
      <vt:lpstr>Segoe UI</vt:lpstr>
      <vt:lpstr>Segoe UI Light</vt:lpstr>
      <vt:lpstr>Personnalisé</vt:lpstr>
      <vt:lpstr>Les produits de nutrition clinique :  cadre règlementaire et spécificités d’évaluation </vt:lpstr>
      <vt:lpstr>Plan</vt:lpstr>
      <vt:lpstr>Présentation PowerPoint</vt:lpstr>
      <vt:lpstr>Étapes de la prise en charge nutritionnelle</vt:lpstr>
      <vt:lpstr>Nutrition entérale et parentérale</vt:lpstr>
      <vt:lpstr>Présentation PowerPoint</vt:lpstr>
      <vt:lpstr>Les produits de nutrition clinique</vt:lpstr>
      <vt:lpstr>Les DADFMS – Cadre règlementaire</vt:lpstr>
      <vt:lpstr>Quelques notions d’accès au marché</vt:lpstr>
      <vt:lpstr>Accès au remboursement</vt:lpstr>
      <vt:lpstr>Présentation PowerPoint</vt:lpstr>
      <vt:lpstr>Critères d’inclusion</vt:lpstr>
      <vt:lpstr>Design, Intervention et comparateur</vt:lpstr>
      <vt:lpstr>Critère de jugement</vt:lpstr>
      <vt:lpstr>Observance</vt:lpstr>
      <vt:lpstr>Présentation PowerPoint</vt:lpstr>
      <vt:lpstr>Conclusion</vt:lpstr>
    </vt:vector>
  </TitlesOfParts>
  <Company>Danone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produits de nutrition clinique :  cadre règlementaire et spécificités d’évaluation </dc:title>
  <dc:creator>ULMANN Guillaume</dc:creator>
  <cp:keywords/>
  <cp:lastModifiedBy>DE CRECY Helene</cp:lastModifiedBy>
  <cp:revision>2</cp:revision>
  <dcterms:created xsi:type="dcterms:W3CDTF">2026-06-09T06:45:49Z</dcterms:created>
  <dcterms:modified xsi:type="dcterms:W3CDTF">2026-07-28T17:20:46Z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0x0101008A49E4920F1DA343A9DC4C9D43B9BB88</vt:lpwstr>
  </property>
  <property fmtid="{D5CDD505-2E9C-101B-9397-08002B2CF9AE}" pid="3" name="MediaServiceImageTags">
    <vt:lpwstr/>
  </property>
</Properties>
</file>