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5143500" type="screen16x9"/>
  <p:notesSz cx="6858000" cy="9144000"/>
  <p:embeddedFontLst>
    <p:embeddedFont>
      <p:font typeface="Georgia" panose="02040502050405020303" pitchFamily="18" charset="0"/>
      <p:regular r:id="rId22"/>
      <p:bold r:id="rId23"/>
      <p:italic r:id="rId24"/>
      <p:boldItalic r:id="rId25"/>
    </p:embeddedFont>
    <p:embeddedFont>
      <p:font typeface="Play" panose="020B0604020202020204" charset="0"/>
      <p:regular r:id="rId26"/>
      <p:bold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8" roundtripDataSignature="AMtx7miDsBFYItDuEvfEk2Io8P96KK9p5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2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ebfba13ec5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7" name="Google Shape;167;g3ebfba13ec5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ebfba13ec5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7" name="Google Shape;177;g3ebfba13ec5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ebfba13ec5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7" name="Google Shape;187;g3ebfba13ec5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6804986f96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7" name="Google Shape;197;g36804986f96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ebfba13ec5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8" name="Google Shape;208;g3ebfba13ec5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ebfba13ec5_0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9" name="Google Shape;219;g3ebfba13ec5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ebfba13ec5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9" name="Google Shape;229;g3ebfba13ec5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6804986f96_0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9" name="Google Shape;239;g36804986f96_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ebfba13ec5_0_1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1" name="Google Shape;251;g3ebfba13ec5_0_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ebfba13ec5_0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0" name="Google Shape;260;g3ebfba13ec5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6804986f96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6" name="Google Shape;106;g36804986f96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6804986f96_0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7" name="Google Shape;117;g36804986f96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ebfba13ec5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7" name="Google Shape;127;g3ebfba13ec5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6804986f96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7" name="Google Shape;137;g36804986f96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6804986f96_0_1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7" name="Google Shape;147;g36804986f96_0_1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6804986f96_0_2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7" name="Google Shape;157;g36804986f96_0_2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Play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6"/>
          <p:cNvSpPr txBox="1"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" name="Google Shape;14;p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>
            <a:spLocks noGrp="1"/>
          </p:cNvSpPr>
          <p:nvPr>
            <p:ph type="title"/>
          </p:nvPr>
        </p:nvSpPr>
        <p:spPr>
          <a:xfrm>
            <a:off x="623888" y="1282303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Play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500"/>
              <a:buNone/>
              <a:defRPr sz="15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400"/>
              <a:buNone/>
              <a:defRPr sz="14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2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2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4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4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  <a:defRPr sz="33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 title="Cercle Instru.png"/>
          <p:cNvPicPr preferRelativeResize="0"/>
          <p:nvPr/>
        </p:nvPicPr>
        <p:blipFill rotWithShape="1">
          <a:blip r:embed="rId3">
            <a:alphaModFix amt="70000"/>
          </a:blip>
          <a:srcRect l="63605"/>
          <a:stretch/>
        </p:blipFill>
        <p:spPr>
          <a:xfrm>
            <a:off x="6709875" y="-57150"/>
            <a:ext cx="2434125" cy="4728617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>
            <a:spLocks noGrp="1"/>
          </p:cNvSpPr>
          <p:nvPr>
            <p:ph type="ctrTitle"/>
          </p:nvPr>
        </p:nvSpPr>
        <p:spPr>
          <a:xfrm>
            <a:off x="1362456" y="1515618"/>
            <a:ext cx="6858000" cy="34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Musicothérapie : 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repères éthiques entre clinique et recherche</a:t>
            </a:r>
            <a:b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</a:br>
            <a:b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</a:br>
            <a:r>
              <a:rPr lang="fr-FR" sz="2700">
                <a:solidFill>
                  <a:srgbClr val="674EA7"/>
                </a:solidFill>
                <a:latin typeface="Georgia"/>
                <a:ea typeface="Georgia"/>
                <a:cs typeface="Georgia"/>
                <a:sym typeface="Georgia"/>
              </a:rPr>
              <a:t>Cynthia LUSSON</a:t>
            </a:r>
            <a:br>
              <a:rPr lang="fr-FR" sz="2700">
                <a:solidFill>
                  <a:srgbClr val="674EA7"/>
                </a:solidFill>
                <a:latin typeface="Georgia"/>
                <a:ea typeface="Georgia"/>
                <a:cs typeface="Georgia"/>
                <a:sym typeface="Georgia"/>
              </a:rPr>
            </a:br>
            <a:br>
              <a:rPr lang="fr-FR" sz="2700">
                <a:solidFill>
                  <a:srgbClr val="674EA7"/>
                </a:solidFill>
                <a:latin typeface="Georgia"/>
                <a:ea typeface="Georgia"/>
                <a:cs typeface="Georgia"/>
                <a:sym typeface="Georgia"/>
              </a:rPr>
            </a:br>
            <a:r>
              <a:rPr lang="fr-FR" sz="2500">
                <a:solidFill>
                  <a:srgbClr val="674EA7"/>
                </a:solidFill>
                <a:latin typeface="Georgia"/>
                <a:ea typeface="Georgia"/>
                <a:cs typeface="Georgia"/>
                <a:sym typeface="Georgia"/>
              </a:rPr>
              <a:t>18 juin 2026</a:t>
            </a:r>
            <a:b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</a:b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86" name="Google Shape;86;p1" title="FFM 547.jpeg"/>
          <p:cNvPicPr preferRelativeResize="0"/>
          <p:nvPr/>
        </p:nvPicPr>
        <p:blipFill rotWithShape="1">
          <a:blip r:embed="rId4">
            <a:alphaModFix/>
          </a:blip>
          <a:srcRect t="26982" b="28659"/>
          <a:stretch/>
        </p:blipFill>
        <p:spPr>
          <a:xfrm>
            <a:off x="3025" y="4357126"/>
            <a:ext cx="1485950" cy="65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 title="CNCPlogo-carre-bleu@1x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050" y="19050"/>
            <a:ext cx="921250" cy="92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g3ebfba13ec5_0_35" title="Cercle Instru.png"/>
          <p:cNvPicPr preferRelativeResize="0"/>
          <p:nvPr/>
        </p:nvPicPr>
        <p:blipFill rotWithShape="1">
          <a:blip r:embed="rId3">
            <a:alphaModFix amt="70000"/>
          </a:blip>
          <a:srcRect l="63605"/>
          <a:stretch/>
        </p:blipFill>
        <p:spPr>
          <a:xfrm>
            <a:off x="6709875" y="-57150"/>
            <a:ext cx="2434125" cy="4728617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g3ebfba13ec5_0_35"/>
          <p:cNvSpPr txBox="1">
            <a:spLocks noGrp="1"/>
          </p:cNvSpPr>
          <p:nvPr>
            <p:ph type="title"/>
          </p:nvPr>
        </p:nvSpPr>
        <p:spPr>
          <a:xfrm>
            <a:off x="628650" y="1016800"/>
            <a:ext cx="85152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57613"/>
              <a:buNone/>
            </a:pPr>
            <a:r>
              <a:rPr lang="fr-FR" sz="2700" b="1">
                <a:solidFill>
                  <a:srgbClr val="B4A7D6"/>
                </a:solidFill>
                <a:latin typeface="Georgia"/>
                <a:ea typeface="Georgia"/>
                <a:cs typeface="Georgia"/>
                <a:sym typeface="Georgia"/>
              </a:rPr>
              <a:t>II. Repères éthiques du musicothérapeute clinicien</a:t>
            </a:r>
            <a:endParaRPr sz="2700" b="1">
              <a:solidFill>
                <a:srgbClr val="B4A7D6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Play"/>
              <a:buNone/>
            </a:pPr>
            <a:endParaRPr sz="2700" b="1">
              <a:solidFill>
                <a:srgbClr val="B4A7D6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57613"/>
              <a:buNone/>
            </a:pPr>
            <a:endParaRPr sz="2700">
              <a:solidFill>
                <a:srgbClr val="B4A7D6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71" name="Google Shape;171;g3ebfba13ec5_0_35"/>
          <p:cNvSpPr txBox="1"/>
          <p:nvPr/>
        </p:nvSpPr>
        <p:spPr>
          <a:xfrm>
            <a:off x="8401781" y="4679213"/>
            <a:ext cx="761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fr-FR" sz="2100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7</a:t>
            </a:r>
            <a:r>
              <a:rPr lang="fr-FR" sz="2100" b="0" i="0" u="none" strike="noStrike" cap="none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/1</a:t>
            </a:r>
            <a:r>
              <a:rPr lang="fr-FR" sz="2100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4</a:t>
            </a:r>
            <a:endParaRPr sz="2100" b="0" i="0" u="none" strike="noStrike" cap="none">
              <a:solidFill>
                <a:srgbClr val="A1C94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72" name="Google Shape;172;g3ebfba13ec5_0_35" title="FFM 547.jpeg"/>
          <p:cNvPicPr preferRelativeResize="0"/>
          <p:nvPr/>
        </p:nvPicPr>
        <p:blipFill rotWithShape="1">
          <a:blip r:embed="rId4">
            <a:alphaModFix/>
          </a:blip>
          <a:srcRect t="26984" b="28656"/>
          <a:stretch/>
        </p:blipFill>
        <p:spPr>
          <a:xfrm>
            <a:off x="3025" y="4357126"/>
            <a:ext cx="1485950" cy="65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g3ebfba13ec5_0_35" title="CNCPlogo-carre-bleu@1x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050" y="19050"/>
            <a:ext cx="921250" cy="92125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g3ebfba13ec5_0_35"/>
          <p:cNvSpPr txBox="1">
            <a:spLocks noGrp="1"/>
          </p:cNvSpPr>
          <p:nvPr>
            <p:ph type="body" idx="1"/>
          </p:nvPr>
        </p:nvSpPr>
        <p:spPr>
          <a:xfrm>
            <a:off x="628650" y="1940724"/>
            <a:ext cx="8258700" cy="26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342900" lvl="0" indent="-25400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DE6290"/>
              </a:buClr>
              <a:buSzPts val="1400"/>
              <a:buFont typeface="Georgia"/>
              <a:buChar char="♪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Repère 2 : une rencontre singulière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400"/>
              <a:buFont typeface="Georgia"/>
              <a:buChar char="●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sujet de soins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400"/>
              <a:buFont typeface="Georgia"/>
              <a:buChar char="●"/>
            </a:pPr>
            <a:r>
              <a:rPr lang="fr-FR" i="1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“chercher l’être au coeur de l’autre” </a:t>
            </a: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(J. Alric)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400"/>
              <a:buFont typeface="Georgia"/>
              <a:buChar char="●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adaptation, écoute, réévaluation permanente -&gt; improvisation !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g3ebfba13ec5_0_44" title="Cercle Instru.png"/>
          <p:cNvPicPr preferRelativeResize="0"/>
          <p:nvPr/>
        </p:nvPicPr>
        <p:blipFill rotWithShape="1">
          <a:blip r:embed="rId3">
            <a:alphaModFix amt="70000"/>
          </a:blip>
          <a:srcRect l="63605"/>
          <a:stretch/>
        </p:blipFill>
        <p:spPr>
          <a:xfrm>
            <a:off x="6709875" y="-57150"/>
            <a:ext cx="2434125" cy="4728617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g3ebfba13ec5_0_44"/>
          <p:cNvSpPr txBox="1">
            <a:spLocks noGrp="1"/>
          </p:cNvSpPr>
          <p:nvPr>
            <p:ph type="title"/>
          </p:nvPr>
        </p:nvSpPr>
        <p:spPr>
          <a:xfrm>
            <a:off x="628650" y="1016800"/>
            <a:ext cx="85152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57613"/>
              <a:buNone/>
            </a:pPr>
            <a:r>
              <a:rPr lang="fr-FR" sz="2700" b="1">
                <a:solidFill>
                  <a:srgbClr val="B4A7D6"/>
                </a:solidFill>
                <a:latin typeface="Georgia"/>
                <a:ea typeface="Georgia"/>
                <a:cs typeface="Georgia"/>
                <a:sym typeface="Georgia"/>
              </a:rPr>
              <a:t>II. Repères éthiques du musicothérapeute clinicien</a:t>
            </a:r>
            <a:endParaRPr sz="2700" b="1">
              <a:solidFill>
                <a:srgbClr val="B4A7D6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Play"/>
              <a:buNone/>
            </a:pPr>
            <a:endParaRPr sz="2700" b="1">
              <a:solidFill>
                <a:srgbClr val="B4A7D6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57613"/>
              <a:buNone/>
            </a:pPr>
            <a:endParaRPr sz="2700">
              <a:solidFill>
                <a:srgbClr val="B4A7D6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81" name="Google Shape;181;g3ebfba13ec5_0_44"/>
          <p:cNvSpPr txBox="1"/>
          <p:nvPr/>
        </p:nvSpPr>
        <p:spPr>
          <a:xfrm>
            <a:off x="8382731" y="4679213"/>
            <a:ext cx="761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fr-FR" sz="2100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8</a:t>
            </a:r>
            <a:r>
              <a:rPr lang="fr-FR" sz="2100" b="0" i="0" u="none" strike="noStrike" cap="none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/1</a:t>
            </a:r>
            <a:r>
              <a:rPr lang="fr-FR" sz="2100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4</a:t>
            </a:r>
            <a:endParaRPr sz="2100" b="0" i="0" u="none" strike="noStrike" cap="none">
              <a:solidFill>
                <a:srgbClr val="A1C94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82" name="Google Shape;182;g3ebfba13ec5_0_44" title="FFM 547.jpeg"/>
          <p:cNvPicPr preferRelativeResize="0"/>
          <p:nvPr/>
        </p:nvPicPr>
        <p:blipFill rotWithShape="1">
          <a:blip r:embed="rId4">
            <a:alphaModFix/>
          </a:blip>
          <a:srcRect t="26984" b="28656"/>
          <a:stretch/>
        </p:blipFill>
        <p:spPr>
          <a:xfrm>
            <a:off x="3025" y="4357126"/>
            <a:ext cx="1485950" cy="65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g3ebfba13ec5_0_44" title="CNCPlogo-carre-bleu@1x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050" y="19050"/>
            <a:ext cx="921250" cy="92125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g3ebfba13ec5_0_44"/>
          <p:cNvSpPr txBox="1">
            <a:spLocks noGrp="1"/>
          </p:cNvSpPr>
          <p:nvPr>
            <p:ph type="body" idx="1"/>
          </p:nvPr>
        </p:nvSpPr>
        <p:spPr>
          <a:xfrm>
            <a:off x="628650" y="1940724"/>
            <a:ext cx="8258700" cy="26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342900" lvl="0" indent="-25400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DE6290"/>
              </a:buClr>
              <a:buSzPts val="1400"/>
              <a:buFont typeface="Georgia"/>
              <a:buChar char="♪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Repère 3 : la vulnérabilité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400"/>
              <a:buFont typeface="Georgia"/>
              <a:buChar char="●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contenir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400"/>
              <a:buFont typeface="Georgia"/>
              <a:buChar char="●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sécuriser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400"/>
              <a:buFont typeface="Georgia"/>
              <a:buChar char="●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évaluer les effets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g3ebfba13ec5_0_53" title="Cercle Instru.png"/>
          <p:cNvPicPr preferRelativeResize="0"/>
          <p:nvPr/>
        </p:nvPicPr>
        <p:blipFill rotWithShape="1">
          <a:blip r:embed="rId3">
            <a:alphaModFix amt="70000"/>
          </a:blip>
          <a:srcRect l="63605"/>
          <a:stretch/>
        </p:blipFill>
        <p:spPr>
          <a:xfrm>
            <a:off x="6709875" y="-57150"/>
            <a:ext cx="2434125" cy="4728617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g3ebfba13ec5_0_53"/>
          <p:cNvSpPr txBox="1">
            <a:spLocks noGrp="1"/>
          </p:cNvSpPr>
          <p:nvPr>
            <p:ph type="title"/>
          </p:nvPr>
        </p:nvSpPr>
        <p:spPr>
          <a:xfrm>
            <a:off x="628650" y="1016800"/>
            <a:ext cx="85152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57613"/>
              <a:buNone/>
            </a:pPr>
            <a:r>
              <a:rPr lang="fr-FR" sz="2700" b="1">
                <a:solidFill>
                  <a:srgbClr val="B4A7D6"/>
                </a:solidFill>
                <a:latin typeface="Georgia"/>
                <a:ea typeface="Georgia"/>
                <a:cs typeface="Georgia"/>
                <a:sym typeface="Georgia"/>
              </a:rPr>
              <a:t>II. Repères éthiques du musicothérapeute clinicien</a:t>
            </a:r>
            <a:endParaRPr sz="2700" b="1">
              <a:solidFill>
                <a:srgbClr val="B4A7D6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Play"/>
              <a:buNone/>
            </a:pPr>
            <a:endParaRPr sz="2700" b="1">
              <a:solidFill>
                <a:srgbClr val="B4A7D6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57613"/>
              <a:buNone/>
            </a:pPr>
            <a:endParaRPr sz="2700">
              <a:solidFill>
                <a:srgbClr val="B4A7D6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91" name="Google Shape;191;g3ebfba13ec5_0_53"/>
          <p:cNvSpPr txBox="1"/>
          <p:nvPr/>
        </p:nvSpPr>
        <p:spPr>
          <a:xfrm>
            <a:off x="8382731" y="4679213"/>
            <a:ext cx="761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fr-FR" sz="2100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9</a:t>
            </a:r>
            <a:r>
              <a:rPr lang="fr-FR" sz="2100" b="0" i="0" u="none" strike="noStrike" cap="none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/1</a:t>
            </a:r>
            <a:r>
              <a:rPr lang="fr-FR" sz="2100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4</a:t>
            </a:r>
            <a:endParaRPr sz="2100" b="0" i="0" u="none" strike="noStrike" cap="none">
              <a:solidFill>
                <a:srgbClr val="A1C94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92" name="Google Shape;192;g3ebfba13ec5_0_53" title="FFM 547.jpeg"/>
          <p:cNvPicPr preferRelativeResize="0"/>
          <p:nvPr/>
        </p:nvPicPr>
        <p:blipFill rotWithShape="1">
          <a:blip r:embed="rId4">
            <a:alphaModFix/>
          </a:blip>
          <a:srcRect t="26984" b="28656"/>
          <a:stretch/>
        </p:blipFill>
        <p:spPr>
          <a:xfrm>
            <a:off x="3025" y="4357126"/>
            <a:ext cx="1485950" cy="65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g3ebfba13ec5_0_53" title="CNCPlogo-carre-bleu@1x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050" y="19050"/>
            <a:ext cx="921250" cy="921250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g3ebfba13ec5_0_53"/>
          <p:cNvSpPr txBox="1">
            <a:spLocks noGrp="1"/>
          </p:cNvSpPr>
          <p:nvPr>
            <p:ph type="body" idx="1"/>
          </p:nvPr>
        </p:nvSpPr>
        <p:spPr>
          <a:xfrm>
            <a:off x="628650" y="1940724"/>
            <a:ext cx="8258700" cy="26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342900" lvl="0" indent="-25400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DE6290"/>
              </a:buClr>
              <a:buSzPts val="1400"/>
              <a:buFont typeface="Georgia"/>
              <a:buChar char="♪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Repère 4 : le consentement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400"/>
              <a:buFont typeface="Georgia"/>
              <a:buChar char="●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permanence de la personne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400"/>
              <a:buFont typeface="Georgia"/>
              <a:buChar char="●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respect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400"/>
              <a:buFont typeface="Georgia"/>
              <a:buChar char="●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bienfaisance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g36804986f96_0_143" title="Cercle Instru.png"/>
          <p:cNvPicPr preferRelativeResize="0"/>
          <p:nvPr/>
        </p:nvPicPr>
        <p:blipFill rotWithShape="1">
          <a:blip r:embed="rId3">
            <a:alphaModFix amt="70000"/>
          </a:blip>
          <a:srcRect l="63605"/>
          <a:stretch/>
        </p:blipFill>
        <p:spPr>
          <a:xfrm>
            <a:off x="6709875" y="-57150"/>
            <a:ext cx="2434125" cy="4728617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g36804986f96_0_143"/>
          <p:cNvSpPr txBox="1">
            <a:spLocks noGrp="1"/>
          </p:cNvSpPr>
          <p:nvPr>
            <p:ph type="title"/>
          </p:nvPr>
        </p:nvSpPr>
        <p:spPr>
          <a:xfrm>
            <a:off x="628650" y="113109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57613"/>
              <a:buNone/>
            </a:pPr>
            <a:r>
              <a:rPr lang="fr-FR" sz="2700" b="1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III. Du soin à la recherche : un changement de perspective</a:t>
            </a:r>
            <a:endParaRPr sz="2700" b="1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Play"/>
              <a:buNone/>
            </a:pPr>
            <a:endParaRPr sz="2700" b="1">
              <a:solidFill>
                <a:srgbClr val="B4A7D6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57613"/>
              <a:buNone/>
            </a:pPr>
            <a:endParaRPr sz="2700">
              <a:solidFill>
                <a:srgbClr val="B4A7D6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01" name="Google Shape;201;g36804986f96_0_143"/>
          <p:cNvSpPr txBox="1">
            <a:spLocks noGrp="1"/>
          </p:cNvSpPr>
          <p:nvPr>
            <p:ph type="body" idx="1"/>
          </p:nvPr>
        </p:nvSpPr>
        <p:spPr>
          <a:xfrm>
            <a:off x="914400" y="1940725"/>
            <a:ext cx="2845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fr-FR" b="1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Clinique</a:t>
            </a:r>
            <a:endParaRPr b="1" i="1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400"/>
              <a:buFont typeface="Georgia"/>
              <a:buChar char="•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singularité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400"/>
              <a:buFont typeface="Georgia"/>
              <a:buChar char="•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adaptation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400"/>
              <a:buFont typeface="Georgia"/>
              <a:buChar char="•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relation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400"/>
              <a:buFont typeface="Georgia"/>
              <a:buChar char="•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sujet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0" indent="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02" name="Google Shape;202;g36804986f96_0_143"/>
          <p:cNvSpPr txBox="1"/>
          <p:nvPr/>
        </p:nvSpPr>
        <p:spPr>
          <a:xfrm>
            <a:off x="8279588" y="4679213"/>
            <a:ext cx="857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fr-FR" sz="2100" b="0" i="0" u="none" strike="noStrike" cap="none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1</a:t>
            </a:r>
            <a:r>
              <a:rPr lang="fr-FR" sz="2100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0</a:t>
            </a:r>
            <a:r>
              <a:rPr lang="fr-FR" sz="2100" b="0" i="0" u="none" strike="noStrike" cap="none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/1</a:t>
            </a:r>
            <a:r>
              <a:rPr lang="fr-FR" sz="2100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4</a:t>
            </a:r>
            <a:endParaRPr sz="2100" b="0" i="0" u="none" strike="noStrike" cap="none">
              <a:solidFill>
                <a:srgbClr val="A1C94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03" name="Google Shape;203;g36804986f96_0_143" title="FFM 547.jpeg"/>
          <p:cNvPicPr preferRelativeResize="0"/>
          <p:nvPr/>
        </p:nvPicPr>
        <p:blipFill rotWithShape="1">
          <a:blip r:embed="rId4">
            <a:alphaModFix/>
          </a:blip>
          <a:srcRect t="26984" b="28656"/>
          <a:stretch/>
        </p:blipFill>
        <p:spPr>
          <a:xfrm>
            <a:off x="3025" y="4357126"/>
            <a:ext cx="1485950" cy="65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g36804986f96_0_143" title="CNCPlogo-carre-bleu@1x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050" y="19050"/>
            <a:ext cx="921250" cy="92125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36804986f96_0_143"/>
          <p:cNvSpPr txBox="1">
            <a:spLocks noGrp="1"/>
          </p:cNvSpPr>
          <p:nvPr>
            <p:ph type="body" idx="1"/>
          </p:nvPr>
        </p:nvSpPr>
        <p:spPr>
          <a:xfrm>
            <a:off x="4286250" y="1940725"/>
            <a:ext cx="32643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457200" lvl="0" indent="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fr-FR" b="1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Recherche</a:t>
            </a:r>
            <a:endParaRPr b="1" i="1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400"/>
              <a:buFont typeface="Georgia"/>
              <a:buChar char="•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standardisation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400"/>
              <a:buFont typeface="Georgia"/>
              <a:buChar char="•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reproductibilité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400"/>
              <a:buFont typeface="Georgia"/>
              <a:buChar char="•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contrôle des variables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400"/>
              <a:buFont typeface="Georgia"/>
              <a:buChar char="•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population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0" indent="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g3ebfba13ec5_0_63" title="Cercle Instru.png"/>
          <p:cNvPicPr preferRelativeResize="0"/>
          <p:nvPr/>
        </p:nvPicPr>
        <p:blipFill rotWithShape="1">
          <a:blip r:embed="rId3">
            <a:alphaModFix amt="70000"/>
          </a:blip>
          <a:srcRect l="63605"/>
          <a:stretch/>
        </p:blipFill>
        <p:spPr>
          <a:xfrm>
            <a:off x="6709875" y="-57150"/>
            <a:ext cx="2434125" cy="4728617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g3ebfba13ec5_0_63"/>
          <p:cNvSpPr txBox="1">
            <a:spLocks noGrp="1"/>
          </p:cNvSpPr>
          <p:nvPr>
            <p:ph type="title"/>
          </p:nvPr>
        </p:nvSpPr>
        <p:spPr>
          <a:xfrm>
            <a:off x="628650" y="113109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57613"/>
              <a:buNone/>
            </a:pPr>
            <a:r>
              <a:rPr lang="fr-FR" sz="2700" b="1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IV. Défis méthodologiques de la recherche en musicothérapie</a:t>
            </a:r>
            <a:endParaRPr sz="2700" b="1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Play"/>
              <a:buNone/>
            </a:pPr>
            <a:endParaRPr sz="2700" b="1">
              <a:solidFill>
                <a:srgbClr val="B4A7D6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57613"/>
              <a:buNone/>
            </a:pPr>
            <a:endParaRPr sz="2700">
              <a:solidFill>
                <a:srgbClr val="B4A7D6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12" name="Google Shape;212;g3ebfba13ec5_0_63"/>
          <p:cNvSpPr txBox="1">
            <a:spLocks noGrp="1"/>
          </p:cNvSpPr>
          <p:nvPr>
            <p:ph type="body" idx="1"/>
          </p:nvPr>
        </p:nvSpPr>
        <p:spPr>
          <a:xfrm>
            <a:off x="914400" y="1940725"/>
            <a:ext cx="6083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342900" lvl="0" indent="-25400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DE6290"/>
              </a:buClr>
              <a:buSzPts val="1400"/>
              <a:buFont typeface="Georgia"/>
              <a:buChar char="♪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Que teste-t-on réellement ?</a:t>
            </a:r>
            <a:endParaRPr i="1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400"/>
              <a:buFont typeface="Georgia"/>
              <a:buChar char="•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la musique ?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400"/>
              <a:buFont typeface="Georgia"/>
              <a:buChar char="•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le thérapeute ?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400"/>
              <a:buFont typeface="Georgia"/>
              <a:buChar char="•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le cadre ?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400"/>
              <a:buFont typeface="Georgia"/>
              <a:buChar char="•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la relation ?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0" indent="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13" name="Google Shape;213;g3ebfba13ec5_0_63"/>
          <p:cNvSpPr txBox="1"/>
          <p:nvPr/>
        </p:nvSpPr>
        <p:spPr>
          <a:xfrm>
            <a:off x="8317688" y="4679213"/>
            <a:ext cx="857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fr-FR" sz="2100" b="0" i="0" u="none" strike="noStrike" cap="none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11/1</a:t>
            </a:r>
            <a:r>
              <a:rPr lang="fr-FR" sz="2100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4</a:t>
            </a:r>
            <a:endParaRPr sz="2100" b="0" i="0" u="none" strike="noStrike" cap="none">
              <a:solidFill>
                <a:srgbClr val="A1C94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14" name="Google Shape;214;g3ebfba13ec5_0_63" title="FFM 547.jpeg"/>
          <p:cNvPicPr preferRelativeResize="0"/>
          <p:nvPr/>
        </p:nvPicPr>
        <p:blipFill rotWithShape="1">
          <a:blip r:embed="rId4">
            <a:alphaModFix/>
          </a:blip>
          <a:srcRect t="26984" b="28656"/>
          <a:stretch/>
        </p:blipFill>
        <p:spPr>
          <a:xfrm>
            <a:off x="3025" y="4357126"/>
            <a:ext cx="1485950" cy="65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g3ebfba13ec5_0_63" title="CNCPlogo-carre-bleu@1x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050" y="19050"/>
            <a:ext cx="921250" cy="92125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g3ebfba13ec5_0_63"/>
          <p:cNvSpPr txBox="1"/>
          <p:nvPr/>
        </p:nvSpPr>
        <p:spPr>
          <a:xfrm>
            <a:off x="3416800" y="2795025"/>
            <a:ext cx="4355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100" b="1">
                <a:solidFill>
                  <a:srgbClr val="DE6290"/>
                </a:solidFill>
                <a:latin typeface="Georgia"/>
                <a:ea typeface="Georgia"/>
                <a:cs typeface="Georgia"/>
                <a:sym typeface="Georgia"/>
              </a:rPr>
              <a:t>difficile d’isoler les variables</a:t>
            </a:r>
            <a:endParaRPr sz="2100" b="1">
              <a:solidFill>
                <a:srgbClr val="DE629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g3ebfba13ec5_0_114" title="Cercle Instru.png"/>
          <p:cNvPicPr preferRelativeResize="0"/>
          <p:nvPr/>
        </p:nvPicPr>
        <p:blipFill rotWithShape="1">
          <a:blip r:embed="rId3">
            <a:alphaModFix amt="70000"/>
          </a:blip>
          <a:srcRect l="63605"/>
          <a:stretch/>
        </p:blipFill>
        <p:spPr>
          <a:xfrm>
            <a:off x="6709875" y="-57150"/>
            <a:ext cx="2434125" cy="4728617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g3ebfba13ec5_0_114"/>
          <p:cNvSpPr txBox="1">
            <a:spLocks noGrp="1"/>
          </p:cNvSpPr>
          <p:nvPr>
            <p:ph type="title"/>
          </p:nvPr>
        </p:nvSpPr>
        <p:spPr>
          <a:xfrm>
            <a:off x="628650" y="113109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57613"/>
              <a:buNone/>
            </a:pPr>
            <a:r>
              <a:rPr lang="fr-FR" sz="2700" b="1">
                <a:solidFill>
                  <a:srgbClr val="B4A7D6"/>
                </a:solidFill>
                <a:latin typeface="Georgia"/>
                <a:ea typeface="Georgia"/>
                <a:cs typeface="Georgia"/>
                <a:sym typeface="Georgia"/>
              </a:rPr>
              <a:t>IV. Défis méthodologiques de la recherche en musicothérapie</a:t>
            </a:r>
            <a:endParaRPr sz="2700" b="1">
              <a:solidFill>
                <a:srgbClr val="B4A7D6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Play"/>
              <a:buNone/>
            </a:pPr>
            <a:endParaRPr sz="2700" b="1">
              <a:solidFill>
                <a:srgbClr val="B4A7D6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57613"/>
              <a:buNone/>
            </a:pPr>
            <a:endParaRPr sz="2700">
              <a:solidFill>
                <a:srgbClr val="B4A7D6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23" name="Google Shape;223;g3ebfba13ec5_0_114"/>
          <p:cNvSpPr txBox="1">
            <a:spLocks noGrp="1"/>
          </p:cNvSpPr>
          <p:nvPr>
            <p:ph type="body" idx="1"/>
          </p:nvPr>
        </p:nvSpPr>
        <p:spPr>
          <a:xfrm>
            <a:off x="914400" y="1940725"/>
            <a:ext cx="6083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342900" lvl="0" indent="-25400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DE6290"/>
              </a:buClr>
              <a:buSzPts val="1400"/>
              <a:buFont typeface="Georgia"/>
              <a:buChar char="♪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Les biais fréquents</a:t>
            </a:r>
            <a:endParaRPr i="1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400"/>
              <a:buFont typeface="Georgia"/>
              <a:buChar char="•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effet thérapeute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400"/>
              <a:buFont typeface="Georgia"/>
              <a:buChar char="•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effet relationnel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400"/>
              <a:buFont typeface="Georgia"/>
              <a:buChar char="•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effet d’attente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400"/>
              <a:buFont typeface="Georgia"/>
              <a:buChar char="•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double aveugle impossible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0" indent="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24" name="Google Shape;224;g3ebfba13ec5_0_114"/>
          <p:cNvSpPr txBox="1"/>
          <p:nvPr/>
        </p:nvSpPr>
        <p:spPr>
          <a:xfrm>
            <a:off x="8298638" y="4679213"/>
            <a:ext cx="857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fr-FR" sz="2100" b="0" i="0" u="none" strike="noStrike" cap="none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1</a:t>
            </a:r>
            <a:r>
              <a:rPr lang="fr-FR" sz="2100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2</a:t>
            </a:r>
            <a:r>
              <a:rPr lang="fr-FR" sz="2100" b="0" i="0" u="none" strike="noStrike" cap="none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/1</a:t>
            </a:r>
            <a:r>
              <a:rPr lang="fr-FR" sz="2100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4</a:t>
            </a:r>
            <a:endParaRPr sz="2100" b="0" i="0" u="none" strike="noStrike" cap="none">
              <a:solidFill>
                <a:srgbClr val="A1C94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25" name="Google Shape;225;g3ebfba13ec5_0_114" title="FFM 547.jpeg"/>
          <p:cNvPicPr preferRelativeResize="0"/>
          <p:nvPr/>
        </p:nvPicPr>
        <p:blipFill rotWithShape="1">
          <a:blip r:embed="rId4">
            <a:alphaModFix/>
          </a:blip>
          <a:srcRect t="26984" b="28656"/>
          <a:stretch/>
        </p:blipFill>
        <p:spPr>
          <a:xfrm>
            <a:off x="3025" y="4357126"/>
            <a:ext cx="1485950" cy="65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g3ebfba13ec5_0_114" title="CNCPlogo-carre-bleu@1x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050" y="19050"/>
            <a:ext cx="921250" cy="92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g3ebfba13ec5_0_125" title="Cercle Instru.png"/>
          <p:cNvPicPr preferRelativeResize="0"/>
          <p:nvPr/>
        </p:nvPicPr>
        <p:blipFill rotWithShape="1">
          <a:blip r:embed="rId3">
            <a:alphaModFix amt="70000"/>
          </a:blip>
          <a:srcRect l="63605"/>
          <a:stretch/>
        </p:blipFill>
        <p:spPr>
          <a:xfrm>
            <a:off x="6709875" y="-57150"/>
            <a:ext cx="2434125" cy="4728617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g3ebfba13ec5_0_125"/>
          <p:cNvSpPr txBox="1">
            <a:spLocks noGrp="1"/>
          </p:cNvSpPr>
          <p:nvPr>
            <p:ph type="title"/>
          </p:nvPr>
        </p:nvSpPr>
        <p:spPr>
          <a:xfrm>
            <a:off x="628650" y="113109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57613"/>
              <a:buNone/>
            </a:pPr>
            <a:r>
              <a:rPr lang="fr-FR" sz="2700" b="1">
                <a:solidFill>
                  <a:srgbClr val="B4A7D6"/>
                </a:solidFill>
                <a:latin typeface="Georgia"/>
                <a:ea typeface="Georgia"/>
                <a:cs typeface="Georgia"/>
                <a:sym typeface="Georgia"/>
              </a:rPr>
              <a:t>IV. Défis méthodologiques de la recherche en musicothérapie</a:t>
            </a:r>
            <a:endParaRPr sz="2700" b="1">
              <a:solidFill>
                <a:srgbClr val="B4A7D6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Play"/>
              <a:buNone/>
            </a:pPr>
            <a:endParaRPr sz="2700" b="1">
              <a:solidFill>
                <a:srgbClr val="B4A7D6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57613"/>
              <a:buNone/>
            </a:pPr>
            <a:endParaRPr sz="2700">
              <a:solidFill>
                <a:srgbClr val="B4A7D6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33" name="Google Shape;233;g3ebfba13ec5_0_125"/>
          <p:cNvSpPr txBox="1">
            <a:spLocks noGrp="1"/>
          </p:cNvSpPr>
          <p:nvPr>
            <p:ph type="body" idx="1"/>
          </p:nvPr>
        </p:nvSpPr>
        <p:spPr>
          <a:xfrm>
            <a:off x="914400" y="1940725"/>
            <a:ext cx="6083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342900" lvl="0" indent="-25400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DE6290"/>
              </a:buClr>
              <a:buSzPts val="1400"/>
              <a:buFont typeface="Georgia"/>
              <a:buChar char="♪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Standardiser sans dénaturer : un enjeu majeur</a:t>
            </a:r>
            <a:endParaRPr i="1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400"/>
              <a:buFont typeface="Georgia"/>
              <a:buChar char="•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contrôle méthodologique ↗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400"/>
              <a:buFont typeface="Georgia"/>
              <a:buChar char="•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risque de perdre ce qui constitue l’essence de la rencontre thérapeutique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0" indent="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34" name="Google Shape;234;g3ebfba13ec5_0_125"/>
          <p:cNvSpPr txBox="1"/>
          <p:nvPr/>
        </p:nvSpPr>
        <p:spPr>
          <a:xfrm>
            <a:off x="8298638" y="4679213"/>
            <a:ext cx="857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fr-FR" sz="2100" b="0" i="0" u="none" strike="noStrike" cap="none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1</a:t>
            </a:r>
            <a:r>
              <a:rPr lang="fr-FR" sz="2100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3</a:t>
            </a:r>
            <a:r>
              <a:rPr lang="fr-FR" sz="2100" b="0" i="0" u="none" strike="noStrike" cap="none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/1</a:t>
            </a:r>
            <a:r>
              <a:rPr lang="fr-FR" sz="2100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4</a:t>
            </a:r>
            <a:endParaRPr sz="2100" b="0" i="0" u="none" strike="noStrike" cap="none">
              <a:solidFill>
                <a:srgbClr val="A1C94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35" name="Google Shape;235;g3ebfba13ec5_0_125" title="FFM 547.jpeg"/>
          <p:cNvPicPr preferRelativeResize="0"/>
          <p:nvPr/>
        </p:nvPicPr>
        <p:blipFill rotWithShape="1">
          <a:blip r:embed="rId4">
            <a:alphaModFix/>
          </a:blip>
          <a:srcRect t="26984" b="28656"/>
          <a:stretch/>
        </p:blipFill>
        <p:spPr>
          <a:xfrm>
            <a:off x="3025" y="4357126"/>
            <a:ext cx="1485950" cy="65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g3ebfba13ec5_0_125" title="CNCPlogo-carre-bleu@1x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050" y="19050"/>
            <a:ext cx="921250" cy="92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g36804986f96_0_154" title="Cercle Instru.png"/>
          <p:cNvPicPr preferRelativeResize="0"/>
          <p:nvPr/>
        </p:nvPicPr>
        <p:blipFill rotWithShape="1">
          <a:blip r:embed="rId3">
            <a:alphaModFix amt="70000"/>
          </a:blip>
          <a:srcRect l="63605"/>
          <a:stretch/>
        </p:blipFill>
        <p:spPr>
          <a:xfrm>
            <a:off x="6709875" y="-57150"/>
            <a:ext cx="2434125" cy="4728617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g36804986f96_0_154"/>
          <p:cNvSpPr txBox="1">
            <a:spLocks noGrp="1"/>
          </p:cNvSpPr>
          <p:nvPr>
            <p:ph type="title"/>
          </p:nvPr>
        </p:nvSpPr>
        <p:spPr>
          <a:xfrm>
            <a:off x="628650" y="1016800"/>
            <a:ext cx="82365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51852"/>
              <a:buNone/>
            </a:pPr>
            <a:r>
              <a:rPr lang="fr-FR" sz="2700" b="1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Conclusion : </a:t>
            </a:r>
            <a:endParaRPr sz="2700" b="1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51852"/>
              <a:buNone/>
            </a:pPr>
            <a:r>
              <a:rPr lang="fr-FR" sz="2700" b="1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une éthique commune entre clinique et recherche</a:t>
            </a:r>
            <a:endParaRPr sz="2700">
              <a:solidFill>
                <a:srgbClr val="B4A7D6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43" name="Google Shape;243;g36804986f96_0_154"/>
          <p:cNvSpPr txBox="1">
            <a:spLocks noGrp="1"/>
          </p:cNvSpPr>
          <p:nvPr>
            <p:ph type="body" idx="1"/>
          </p:nvPr>
        </p:nvSpPr>
        <p:spPr>
          <a:xfrm>
            <a:off x="628650" y="1997874"/>
            <a:ext cx="7886700" cy="24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342900" lvl="0" indent="-25400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DE6290"/>
              </a:buClr>
              <a:buSzPts val="1400"/>
              <a:buFont typeface="Georgia"/>
              <a:buChar char="♪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ne pas opposer clinique et recherche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342900" lvl="0" indent="-25400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DE6290"/>
              </a:buClr>
              <a:buSzPts val="1400"/>
              <a:buFont typeface="Georgia"/>
              <a:buChar char="♪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enjeu éthique commun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0" indent="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44" name="Google Shape;244;g36804986f96_0_154"/>
          <p:cNvSpPr txBox="1"/>
          <p:nvPr/>
        </p:nvSpPr>
        <p:spPr>
          <a:xfrm>
            <a:off x="8298638" y="4679213"/>
            <a:ext cx="857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fr-FR" sz="2100" b="0" i="0" u="none" strike="noStrike" cap="none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1</a:t>
            </a:r>
            <a:r>
              <a:rPr lang="fr-FR" sz="2100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4</a:t>
            </a:r>
            <a:r>
              <a:rPr lang="fr-FR" sz="2100" b="0" i="0" u="none" strike="noStrike" cap="none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/1</a:t>
            </a:r>
            <a:r>
              <a:rPr lang="fr-FR" sz="2100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4</a:t>
            </a:r>
            <a:endParaRPr sz="2100" b="0" i="0" u="none" strike="noStrike" cap="none">
              <a:solidFill>
                <a:srgbClr val="A1C94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45" name="Google Shape;245;g36804986f96_0_154" title="FFM 547.jpeg"/>
          <p:cNvPicPr preferRelativeResize="0"/>
          <p:nvPr/>
        </p:nvPicPr>
        <p:blipFill rotWithShape="1">
          <a:blip r:embed="rId4">
            <a:alphaModFix/>
          </a:blip>
          <a:srcRect t="26984" b="28656"/>
          <a:stretch/>
        </p:blipFill>
        <p:spPr>
          <a:xfrm>
            <a:off x="3025" y="4357126"/>
            <a:ext cx="1485950" cy="65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g36804986f96_0_154" title="CNCPlogo-carre-bleu@1x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050" y="19050"/>
            <a:ext cx="921250" cy="92125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g36804986f96_0_154"/>
          <p:cNvSpPr txBox="1">
            <a:spLocks noGrp="1"/>
          </p:cNvSpPr>
          <p:nvPr>
            <p:ph type="body" idx="1"/>
          </p:nvPr>
        </p:nvSpPr>
        <p:spPr>
          <a:xfrm>
            <a:off x="803550" y="3521874"/>
            <a:ext cx="7886700" cy="10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fr-FR" sz="2000" b="1">
                <a:solidFill>
                  <a:srgbClr val="DE6290"/>
                </a:solidFill>
                <a:latin typeface="Georgia"/>
                <a:ea typeface="Georgia"/>
                <a:cs typeface="Georgia"/>
                <a:sym typeface="Georgia"/>
              </a:rPr>
              <a:t>développer des méthodologies capables d’accueillir cette complexité tout en produisant des connaissances fiables</a:t>
            </a:r>
            <a:endParaRPr sz="2000" b="1">
              <a:solidFill>
                <a:srgbClr val="DE629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cxnSp>
        <p:nvCxnSpPr>
          <p:cNvPr id="248" name="Google Shape;248;g36804986f96_0_154"/>
          <p:cNvCxnSpPr/>
          <p:nvPr/>
        </p:nvCxnSpPr>
        <p:spPr>
          <a:xfrm>
            <a:off x="4636000" y="3004575"/>
            <a:ext cx="0" cy="514500"/>
          </a:xfrm>
          <a:prstGeom prst="straightConnector1">
            <a:avLst/>
          </a:prstGeom>
          <a:noFill/>
          <a:ln w="38100" cap="flat" cmpd="sng">
            <a:solidFill>
              <a:srgbClr val="DE629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Google Shape;253;g3ebfba13ec5_0_144" title="Cercle Instru.png"/>
          <p:cNvPicPr preferRelativeResize="0"/>
          <p:nvPr/>
        </p:nvPicPr>
        <p:blipFill rotWithShape="1">
          <a:blip r:embed="rId3">
            <a:alphaModFix amt="70000"/>
          </a:blip>
          <a:srcRect l="63605"/>
          <a:stretch/>
        </p:blipFill>
        <p:spPr>
          <a:xfrm>
            <a:off x="6709875" y="-57150"/>
            <a:ext cx="2434125" cy="4728617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g3ebfba13ec5_0_144"/>
          <p:cNvSpPr txBox="1">
            <a:spLocks noGrp="1"/>
          </p:cNvSpPr>
          <p:nvPr>
            <p:ph type="title"/>
          </p:nvPr>
        </p:nvSpPr>
        <p:spPr>
          <a:xfrm>
            <a:off x="628650" y="648500"/>
            <a:ext cx="82365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sz="2700" b="1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Références</a:t>
            </a:r>
            <a:endParaRPr sz="2700">
              <a:solidFill>
                <a:srgbClr val="B4A7D6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55" name="Google Shape;255;g3ebfba13ec5_0_144"/>
          <p:cNvSpPr txBox="1">
            <a:spLocks noGrp="1"/>
          </p:cNvSpPr>
          <p:nvPr>
            <p:ph type="body" idx="1"/>
          </p:nvPr>
        </p:nvSpPr>
        <p:spPr>
          <a:xfrm>
            <a:off x="628650" y="1464475"/>
            <a:ext cx="7897500" cy="31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fr-FR" sz="1000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Alric J. La relation accompagnant-accompagné. JALMALV. 2012;110(3):19-24. doi: 10.3917/jalmalv.110.0019</a:t>
            </a:r>
            <a:endParaRPr sz="1000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lang="fr-FR" sz="1000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Brunschwig H. Transfert et contre-transfert, deux leviers solidaires et puissants du travail analytique. Imagin Inconsc. 2001;2(2):91-100. doi: 10.3917/imin.002.0091</a:t>
            </a:r>
            <a:endParaRPr sz="1000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fr-FR" sz="1000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Deshays C. Trouver la bonne distance avec l’autre - grâce au curseur relationnel. Malakoff: Dunod-InterEditions; 2018. p. 19.</a:t>
            </a:r>
            <a:endParaRPr sz="1000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fr-FR" sz="1000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Hesbeen W. Le soignant contemporain. Cancer(s) Psy(s). 2019;4(1):61-7. doi: 10.3917/crpsy.004.0061</a:t>
            </a:r>
            <a:endParaRPr sz="1000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lang="fr-FR" sz="1000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Laplanche J, Pontalis JB. Vocabulaire de la psychanalyse. Paris: Presses Universitaires de France; 1967. p. 492.</a:t>
            </a:r>
            <a:endParaRPr sz="1000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fr-FR" sz="1000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Leboul D, Doucet C. Le patient est un malade, une personne, un sujet. JALMALV. 2012;110(3):25-34. doi: 10.3917/jalmalv.110.0025</a:t>
            </a:r>
            <a:endParaRPr sz="1000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lang="fr-FR" sz="1000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Lévinas E. Totalité et Infini. Paris: Librairie générale française; 1990. p. 33.</a:t>
            </a:r>
            <a:endParaRPr sz="1000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lang="fr-FR" sz="1000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Poupart F. Fonctions maternelle et paternelle du cadre. In: Poupart F, directeur. Le cadre clinique et institutionnel du psychologue. Toulouse: Erès; 2022. p. 27-39. doi: 10.3917/eres.poupa.2022.01.0027</a:t>
            </a:r>
            <a:endParaRPr sz="1000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fr-FR" sz="1000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Sicard D. L’éthique médicale et la bioéthique. Paris: Presses Universitaires de France; 2009.</a:t>
            </a:r>
            <a:endParaRPr sz="1000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95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lang="fr-FR" sz="1000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Tannier C. Distinguer la personne et le sujet : un impératif éthique dans les maladies neurologiques atteignant la conscience. JALMALV. 2017;128(1):21-30. doi: 10.3917/jalmalv.128.0021</a:t>
            </a:r>
            <a:endParaRPr sz="1000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56" name="Google Shape;256;g3ebfba13ec5_0_144" title="FFM 547.jpeg"/>
          <p:cNvPicPr preferRelativeResize="0"/>
          <p:nvPr/>
        </p:nvPicPr>
        <p:blipFill rotWithShape="1">
          <a:blip r:embed="rId4">
            <a:alphaModFix/>
          </a:blip>
          <a:srcRect t="26984" b="28656"/>
          <a:stretch/>
        </p:blipFill>
        <p:spPr>
          <a:xfrm>
            <a:off x="3025" y="4357126"/>
            <a:ext cx="1485950" cy="65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g3ebfba13ec5_0_144" title="CNCPlogo-carre-bleu@1x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050" y="19050"/>
            <a:ext cx="921250" cy="92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g3ebfba13ec5_0_136" title="Notes musique.png"/>
          <p:cNvPicPr preferRelativeResize="0"/>
          <p:nvPr/>
        </p:nvPicPr>
        <p:blipFill rotWithShape="1">
          <a:blip r:embed="rId3">
            <a:alphaModFix amt="80000"/>
          </a:blip>
          <a:srcRect/>
          <a:stretch/>
        </p:blipFill>
        <p:spPr>
          <a:xfrm>
            <a:off x="-170110" y="652200"/>
            <a:ext cx="4909315" cy="4115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g3ebfba13ec5_0_136" title="Cercle Instru.png"/>
          <p:cNvPicPr preferRelativeResize="0"/>
          <p:nvPr/>
        </p:nvPicPr>
        <p:blipFill rotWithShape="1">
          <a:blip r:embed="rId4">
            <a:alphaModFix amt="70000"/>
          </a:blip>
          <a:srcRect l="63605"/>
          <a:stretch/>
        </p:blipFill>
        <p:spPr>
          <a:xfrm>
            <a:off x="6709875" y="-57150"/>
            <a:ext cx="2434125" cy="4728617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g3ebfba13ec5_0_136"/>
          <p:cNvSpPr txBox="1">
            <a:spLocks noGrp="1"/>
          </p:cNvSpPr>
          <p:nvPr>
            <p:ph type="ctrTitle"/>
          </p:nvPr>
        </p:nvSpPr>
        <p:spPr>
          <a:xfrm>
            <a:off x="1036622" y="943527"/>
            <a:ext cx="6858000" cy="34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"/>
              <a:buNone/>
            </a:pPr>
            <a:r>
              <a:rPr lang="fr-FR" sz="3000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Merci pour votre attention</a:t>
            </a:r>
            <a:endParaRPr sz="3000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65" name="Google Shape;265;g3ebfba13ec5_0_136" title="FFM 547.jpeg"/>
          <p:cNvPicPr preferRelativeResize="0"/>
          <p:nvPr/>
        </p:nvPicPr>
        <p:blipFill rotWithShape="1">
          <a:blip r:embed="rId5">
            <a:alphaModFix/>
          </a:blip>
          <a:srcRect t="26984" b="28656"/>
          <a:stretch/>
        </p:blipFill>
        <p:spPr>
          <a:xfrm>
            <a:off x="3025" y="4357126"/>
            <a:ext cx="1485950" cy="65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g3ebfba13ec5_0_136" title="CNCPlogo-carre-bleu@1x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050" y="19050"/>
            <a:ext cx="921250" cy="92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2" title="Cercle Instru.png"/>
          <p:cNvPicPr preferRelativeResize="0"/>
          <p:nvPr/>
        </p:nvPicPr>
        <p:blipFill rotWithShape="1">
          <a:blip r:embed="rId3">
            <a:alphaModFix amt="70000"/>
          </a:blip>
          <a:srcRect l="63605"/>
          <a:stretch/>
        </p:blipFill>
        <p:spPr>
          <a:xfrm>
            <a:off x="6709875" y="-57150"/>
            <a:ext cx="2434125" cy="4728617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2"/>
          <p:cNvSpPr txBox="1">
            <a:spLocks noGrp="1"/>
          </p:cNvSpPr>
          <p:nvPr>
            <p:ph type="ctrTitle"/>
          </p:nvPr>
        </p:nvSpPr>
        <p:spPr>
          <a:xfrm>
            <a:off x="1675462" y="843966"/>
            <a:ext cx="5793000" cy="34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0"/>
              <a:buFont typeface="Play"/>
              <a:buNone/>
            </a:pPr>
            <a:r>
              <a:rPr lang="fr-FR" sz="2300" i="1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Lien d’intérêt non financier : </a:t>
            </a:r>
            <a:endParaRPr sz="2300" i="1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0"/>
              <a:buFont typeface="Play"/>
              <a:buNone/>
            </a:pPr>
            <a:endParaRPr sz="2300" i="1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000"/>
              <a:buFont typeface="Play"/>
              <a:buNone/>
            </a:pPr>
            <a:r>
              <a:rPr lang="fr-FR" sz="2300" i="1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Trésorière de la Fédération Française des Musicothérapeutes (FFM)</a:t>
            </a:r>
            <a:endParaRPr sz="2300" i="1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4" name="Google Shape;94;p2" title="FFM 547.jpeg"/>
          <p:cNvPicPr preferRelativeResize="0"/>
          <p:nvPr/>
        </p:nvPicPr>
        <p:blipFill rotWithShape="1">
          <a:blip r:embed="rId4">
            <a:alphaModFix/>
          </a:blip>
          <a:srcRect t="26984" b="28656"/>
          <a:stretch/>
        </p:blipFill>
        <p:spPr>
          <a:xfrm>
            <a:off x="3025" y="4357126"/>
            <a:ext cx="1485950" cy="65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2" title="CNCPlogo-carre-bleu@1x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050" y="19050"/>
            <a:ext cx="921250" cy="92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3" title="Cercle Instru.png"/>
          <p:cNvPicPr preferRelativeResize="0"/>
          <p:nvPr/>
        </p:nvPicPr>
        <p:blipFill rotWithShape="1">
          <a:blip r:embed="rId3">
            <a:alphaModFix amt="70000"/>
          </a:blip>
          <a:srcRect l="63605"/>
          <a:stretch/>
        </p:blipFill>
        <p:spPr>
          <a:xfrm>
            <a:off x="6709875" y="-57150"/>
            <a:ext cx="2434125" cy="4728617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3"/>
          <p:cNvSpPr txBox="1">
            <a:spLocks noGrp="1"/>
          </p:cNvSpPr>
          <p:nvPr>
            <p:ph type="ctrTitle"/>
          </p:nvPr>
        </p:nvSpPr>
        <p:spPr>
          <a:xfrm>
            <a:off x="551525" y="752925"/>
            <a:ext cx="8332500" cy="34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"/>
              <a:buNone/>
            </a:pPr>
            <a:r>
              <a:rPr lang="fr-FR" sz="2400" b="1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Plan</a:t>
            </a:r>
            <a:endParaRPr sz="2400" b="1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"/>
              <a:buNone/>
            </a:pPr>
            <a:endParaRPr sz="2400" b="1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"/>
              <a:buNone/>
            </a:pPr>
            <a:r>
              <a:rPr lang="fr-FR" sz="2300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Introduction</a:t>
            </a:r>
            <a:endParaRPr sz="2300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0" indent="-3111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2300"/>
              <a:buFont typeface="Georgia"/>
              <a:buAutoNum type="romanUcPeriod"/>
            </a:pPr>
            <a:r>
              <a:rPr lang="fr-FR" sz="2300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La musicothérapie et le musicothérapeute</a:t>
            </a:r>
            <a:endParaRPr sz="2300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0" indent="-3111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2300"/>
              <a:buFont typeface="Georgia"/>
              <a:buAutoNum type="romanUcPeriod"/>
            </a:pPr>
            <a:r>
              <a:rPr lang="fr-FR" sz="2300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Repères éthiques du musicothérapeute clinicien</a:t>
            </a:r>
            <a:endParaRPr sz="2300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0" indent="-3111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2300"/>
              <a:buFont typeface="Georgia"/>
              <a:buAutoNum type="romanUcPeriod"/>
            </a:pPr>
            <a:r>
              <a:rPr lang="fr-FR" sz="2300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Du soin à la recherche : un changement de perspective</a:t>
            </a:r>
            <a:endParaRPr sz="2300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0" indent="-3111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2300"/>
              <a:buFont typeface="Georgia"/>
              <a:buAutoNum type="romanUcPeriod"/>
            </a:pPr>
            <a:r>
              <a:rPr lang="fr-FR" sz="2300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Défis méthodologiques de la recherche en musicothérapie</a:t>
            </a:r>
            <a:endParaRPr sz="2300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</a:pPr>
            <a:r>
              <a:rPr lang="fr-FR" sz="2300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Conclusion</a:t>
            </a:r>
            <a:endParaRPr sz="2300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02" name="Google Shape;102;p3" title="FFM 547.jpeg"/>
          <p:cNvPicPr preferRelativeResize="0"/>
          <p:nvPr/>
        </p:nvPicPr>
        <p:blipFill rotWithShape="1">
          <a:blip r:embed="rId4">
            <a:alphaModFix/>
          </a:blip>
          <a:srcRect t="26984" b="28656"/>
          <a:stretch/>
        </p:blipFill>
        <p:spPr>
          <a:xfrm>
            <a:off x="3025" y="4357126"/>
            <a:ext cx="1485950" cy="65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3" title="CNCPlogo-carre-bleu@1x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050" y="19050"/>
            <a:ext cx="921250" cy="92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g36804986f96_0_25" title="Cercle Instru.png"/>
          <p:cNvPicPr preferRelativeResize="0"/>
          <p:nvPr/>
        </p:nvPicPr>
        <p:blipFill rotWithShape="1">
          <a:blip r:embed="rId3">
            <a:alphaModFix amt="70000"/>
          </a:blip>
          <a:srcRect l="63605"/>
          <a:stretch/>
        </p:blipFill>
        <p:spPr>
          <a:xfrm>
            <a:off x="6709875" y="-57150"/>
            <a:ext cx="2434125" cy="4728617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g36804986f96_0_25"/>
          <p:cNvSpPr txBox="1">
            <a:spLocks noGrp="1"/>
          </p:cNvSpPr>
          <p:nvPr>
            <p:ph type="ctrTitle"/>
          </p:nvPr>
        </p:nvSpPr>
        <p:spPr>
          <a:xfrm>
            <a:off x="246713" y="295716"/>
            <a:ext cx="7164600" cy="34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"/>
              <a:buNone/>
            </a:pPr>
            <a:r>
              <a:rPr lang="fr-FR" sz="2700" b="1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Introduction : </a:t>
            </a:r>
            <a:endParaRPr sz="2700" b="1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"/>
              <a:buNone/>
            </a:pPr>
            <a:r>
              <a:rPr lang="fr-FR" sz="2700" b="1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sz="2700" b="1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2743200" lvl="0" indent="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"/>
              <a:buNone/>
            </a:pPr>
            <a:r>
              <a:rPr lang="fr-FR" sz="2700" b="1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paradoxe ?</a:t>
            </a:r>
            <a:endParaRPr sz="2700" b="1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"/>
              <a:buNone/>
            </a:pPr>
            <a:endParaRPr sz="2700" b="1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</a:pPr>
            <a:endParaRPr sz="2700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0" name="Google Shape;110;g36804986f96_0_25"/>
          <p:cNvSpPr txBox="1"/>
          <p:nvPr/>
        </p:nvSpPr>
        <p:spPr>
          <a:xfrm>
            <a:off x="8401781" y="4679213"/>
            <a:ext cx="761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fr-FR" sz="2100" b="0" i="0" u="none" strike="noStrike" cap="none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1/1</a:t>
            </a:r>
            <a:r>
              <a:rPr lang="fr-FR" sz="2100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4</a:t>
            </a:r>
            <a:endParaRPr sz="2100" b="0" i="0" u="none" strike="noStrike" cap="none">
              <a:solidFill>
                <a:srgbClr val="A1C94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11" name="Google Shape;111;g36804986f96_0_25" title="FFM 547.jpeg"/>
          <p:cNvPicPr preferRelativeResize="0"/>
          <p:nvPr/>
        </p:nvPicPr>
        <p:blipFill rotWithShape="1">
          <a:blip r:embed="rId4">
            <a:alphaModFix/>
          </a:blip>
          <a:srcRect t="26984" b="28656"/>
          <a:stretch/>
        </p:blipFill>
        <p:spPr>
          <a:xfrm>
            <a:off x="3025" y="4357126"/>
            <a:ext cx="1485950" cy="65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g36804986f96_0_25" title="CNCPlogo-carre-bleu@1x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050" y="19050"/>
            <a:ext cx="921250" cy="92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g36804986f96_0_25" title="téléchargement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19475" y="2286000"/>
            <a:ext cx="2105025" cy="217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g36804986f96_0_25"/>
          <p:cNvSpPr txBox="1"/>
          <p:nvPr/>
        </p:nvSpPr>
        <p:spPr>
          <a:xfrm>
            <a:off x="2921500" y="4280925"/>
            <a:ext cx="52128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900" i="1">
                <a:solidFill>
                  <a:srgbClr val="674EA7"/>
                </a:solidFill>
                <a:latin typeface="Georgia"/>
                <a:ea typeface="Georgia"/>
                <a:cs typeface="Georgia"/>
                <a:sym typeface="Georgia"/>
              </a:rPr>
              <a:t>Les cubes impossibles</a:t>
            </a:r>
            <a:r>
              <a:rPr lang="fr-FR" sz="1900">
                <a:solidFill>
                  <a:srgbClr val="674EA7"/>
                </a:solidFill>
                <a:latin typeface="Georgia"/>
                <a:ea typeface="Georgia"/>
                <a:cs typeface="Georgia"/>
                <a:sym typeface="Georgia"/>
              </a:rPr>
              <a:t>, M. Escher</a:t>
            </a:r>
            <a:endParaRPr sz="1900">
              <a:solidFill>
                <a:srgbClr val="674EA7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g36804986f96_0_184" title="Cercle Instru.png"/>
          <p:cNvPicPr preferRelativeResize="0"/>
          <p:nvPr/>
        </p:nvPicPr>
        <p:blipFill rotWithShape="1">
          <a:blip r:embed="rId3">
            <a:alphaModFix amt="70000"/>
          </a:blip>
          <a:srcRect l="63605"/>
          <a:stretch/>
        </p:blipFill>
        <p:spPr>
          <a:xfrm>
            <a:off x="6709875" y="-57150"/>
            <a:ext cx="2434125" cy="4728617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g36804986f96_0_184"/>
          <p:cNvSpPr txBox="1">
            <a:spLocks noGrp="1"/>
          </p:cNvSpPr>
          <p:nvPr>
            <p:ph type="title"/>
          </p:nvPr>
        </p:nvSpPr>
        <p:spPr>
          <a:xfrm>
            <a:off x="628650" y="11882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342900" lvl="0" indent="-31940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ct val="100000"/>
              <a:buFont typeface="Georgia"/>
              <a:buAutoNum type="romanUcPeriod"/>
            </a:pPr>
            <a:r>
              <a:rPr lang="fr-FR" sz="2700" b="1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La musicothérapie et le musicothérapeute</a:t>
            </a:r>
            <a:endParaRPr sz="2700" b="1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Play"/>
              <a:buNone/>
            </a:pPr>
            <a:endParaRPr sz="2700" b="1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57613"/>
              <a:buNone/>
            </a:pPr>
            <a:endParaRPr sz="2700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1" name="Google Shape;121;g36804986f96_0_184"/>
          <p:cNvSpPr txBox="1">
            <a:spLocks noGrp="1"/>
          </p:cNvSpPr>
          <p:nvPr>
            <p:ph type="body" idx="1"/>
          </p:nvPr>
        </p:nvSpPr>
        <p:spPr>
          <a:xfrm>
            <a:off x="628650" y="1826424"/>
            <a:ext cx="8258700" cy="26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342900" lvl="0" indent="-25400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DE6290"/>
              </a:buClr>
              <a:buSzPts val="1400"/>
              <a:buFont typeface="Georgia"/>
              <a:buChar char="♪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La musicothérapie : ce qu’elle n’est pas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400"/>
              <a:buFont typeface="Georgia"/>
              <a:buChar char="●"/>
            </a:pPr>
            <a:r>
              <a:rPr lang="fr-FR" strike="sngStrike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solution “miracle”</a:t>
            </a:r>
            <a:endParaRPr strike="sngStrike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400"/>
              <a:buFont typeface="Georgia"/>
              <a:buChar char="●"/>
            </a:pPr>
            <a:r>
              <a:rPr lang="fr-FR" strike="sngStrike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simple écoute musicale</a:t>
            </a:r>
            <a:endParaRPr strike="sngStrike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400"/>
              <a:buFont typeface="Georgia"/>
              <a:buChar char="●"/>
            </a:pPr>
            <a:r>
              <a:rPr lang="fr-FR" strike="sngStrike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sonothérapie</a:t>
            </a:r>
            <a:endParaRPr strike="sngStrike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400"/>
              <a:buFont typeface="Georgia"/>
              <a:buChar char="●"/>
            </a:pPr>
            <a:r>
              <a:rPr lang="fr-FR" strike="sngStrike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animation musicale</a:t>
            </a:r>
            <a:endParaRPr strike="sngStrike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0" indent="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…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2" name="Google Shape;122;g36804986f96_0_184"/>
          <p:cNvSpPr txBox="1"/>
          <p:nvPr/>
        </p:nvSpPr>
        <p:spPr>
          <a:xfrm>
            <a:off x="8382731" y="4679213"/>
            <a:ext cx="761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fr-FR" sz="2100" b="0" i="0" u="none" strike="noStrike" cap="none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2/1</a:t>
            </a:r>
            <a:r>
              <a:rPr lang="fr-FR" sz="2100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4</a:t>
            </a:r>
            <a:endParaRPr sz="2100" b="0" i="0" u="none" strike="noStrike" cap="none">
              <a:solidFill>
                <a:srgbClr val="A1C94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23" name="Google Shape;123;g36804986f96_0_184" title="FFM 547.jpeg"/>
          <p:cNvPicPr preferRelativeResize="0"/>
          <p:nvPr/>
        </p:nvPicPr>
        <p:blipFill rotWithShape="1">
          <a:blip r:embed="rId4">
            <a:alphaModFix/>
          </a:blip>
          <a:srcRect t="26984" b="28656"/>
          <a:stretch/>
        </p:blipFill>
        <p:spPr>
          <a:xfrm>
            <a:off x="3025" y="4357126"/>
            <a:ext cx="1485950" cy="65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g36804986f96_0_184" title="CNCPlogo-carre-bleu@1x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050" y="19050"/>
            <a:ext cx="921250" cy="92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g3ebfba13ec5_0_7" title="Cercle Instru.png"/>
          <p:cNvPicPr preferRelativeResize="0"/>
          <p:nvPr/>
        </p:nvPicPr>
        <p:blipFill rotWithShape="1">
          <a:blip r:embed="rId3">
            <a:alphaModFix amt="70000"/>
          </a:blip>
          <a:srcRect l="63605"/>
          <a:stretch/>
        </p:blipFill>
        <p:spPr>
          <a:xfrm>
            <a:off x="6709875" y="-57150"/>
            <a:ext cx="2434125" cy="4728617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g3ebfba13ec5_0_7"/>
          <p:cNvSpPr txBox="1">
            <a:spLocks noGrp="1"/>
          </p:cNvSpPr>
          <p:nvPr>
            <p:ph type="title"/>
          </p:nvPr>
        </p:nvSpPr>
        <p:spPr>
          <a:xfrm>
            <a:off x="628650" y="11882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342900" lvl="0" indent="-31940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4A7D6"/>
              </a:buClr>
              <a:buSzPct val="100000"/>
              <a:buFont typeface="Georgia"/>
              <a:buAutoNum type="romanUcPeriod"/>
            </a:pPr>
            <a:r>
              <a:rPr lang="fr-FR" sz="2700" b="1">
                <a:solidFill>
                  <a:srgbClr val="B4A7D6"/>
                </a:solidFill>
                <a:latin typeface="Georgia"/>
                <a:ea typeface="Georgia"/>
                <a:cs typeface="Georgia"/>
                <a:sym typeface="Georgia"/>
              </a:rPr>
              <a:t>La musicothérapie et le musicothérapeute</a:t>
            </a:r>
            <a:endParaRPr sz="2700" b="1">
              <a:solidFill>
                <a:srgbClr val="B4A7D6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Play"/>
              <a:buNone/>
            </a:pPr>
            <a:endParaRPr sz="2700" b="1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57613"/>
              <a:buNone/>
            </a:pPr>
            <a:endParaRPr sz="2700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1" name="Google Shape;131;g3ebfba13ec5_0_7"/>
          <p:cNvSpPr txBox="1">
            <a:spLocks noGrp="1"/>
          </p:cNvSpPr>
          <p:nvPr>
            <p:ph type="body" idx="1"/>
          </p:nvPr>
        </p:nvSpPr>
        <p:spPr>
          <a:xfrm>
            <a:off x="628650" y="1826424"/>
            <a:ext cx="8258700" cy="24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342900" lvl="0" indent="-25400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DE6290"/>
              </a:buClr>
              <a:buSzPts val="1400"/>
              <a:buFont typeface="Georgia"/>
              <a:buChar char="♪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La musique comme médiation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eorgia"/>
              <a:buChar char="●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fonctions cognitives (attentions, mémoire, langage, fonctions exécutives)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eorgia"/>
              <a:buChar char="●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régulation de l’humeur et des émotions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400"/>
              <a:buFont typeface="Georgia"/>
              <a:buChar char="●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expression singulière, interactions, renarcissisation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eorgia"/>
              <a:buChar char="●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régulation du tonus musculaire, coordination, adaptation gestuelle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2" name="Google Shape;132;g3ebfba13ec5_0_7"/>
          <p:cNvSpPr txBox="1"/>
          <p:nvPr/>
        </p:nvSpPr>
        <p:spPr>
          <a:xfrm>
            <a:off x="8382731" y="4679213"/>
            <a:ext cx="761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fr-FR" sz="2100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3</a:t>
            </a:r>
            <a:r>
              <a:rPr lang="fr-FR" sz="2100" b="0" i="0" u="none" strike="noStrike" cap="none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/1</a:t>
            </a:r>
            <a:r>
              <a:rPr lang="fr-FR" sz="2100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4</a:t>
            </a:r>
            <a:endParaRPr sz="2100" b="0" i="0" u="none" strike="noStrike" cap="none">
              <a:solidFill>
                <a:srgbClr val="A1C94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33" name="Google Shape;133;g3ebfba13ec5_0_7" title="FFM 547.jpeg"/>
          <p:cNvPicPr preferRelativeResize="0"/>
          <p:nvPr/>
        </p:nvPicPr>
        <p:blipFill rotWithShape="1">
          <a:blip r:embed="rId4">
            <a:alphaModFix/>
          </a:blip>
          <a:srcRect t="26984" b="28656"/>
          <a:stretch/>
        </p:blipFill>
        <p:spPr>
          <a:xfrm>
            <a:off x="3025" y="4357126"/>
            <a:ext cx="1485950" cy="65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g3ebfba13ec5_0_7" title="CNCPlogo-carre-bleu@1x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050" y="19050"/>
            <a:ext cx="921250" cy="92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g36804986f96_0_34" title="Cercle Instru.png"/>
          <p:cNvPicPr preferRelativeResize="0"/>
          <p:nvPr/>
        </p:nvPicPr>
        <p:blipFill rotWithShape="1">
          <a:blip r:embed="rId3">
            <a:alphaModFix amt="70000"/>
          </a:blip>
          <a:srcRect l="63605"/>
          <a:stretch/>
        </p:blipFill>
        <p:spPr>
          <a:xfrm>
            <a:off x="6709875" y="-57150"/>
            <a:ext cx="2434125" cy="4728617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g36804986f96_0_34"/>
          <p:cNvSpPr txBox="1">
            <a:spLocks noGrp="1"/>
          </p:cNvSpPr>
          <p:nvPr>
            <p:ph type="title"/>
          </p:nvPr>
        </p:nvSpPr>
        <p:spPr>
          <a:xfrm>
            <a:off x="628650" y="11882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342900" lvl="0" indent="-31940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4A7D6"/>
              </a:buClr>
              <a:buSzPct val="100000"/>
              <a:buFont typeface="Georgia"/>
              <a:buAutoNum type="romanUcPeriod"/>
            </a:pPr>
            <a:r>
              <a:rPr lang="fr-FR" sz="2700" b="1">
                <a:solidFill>
                  <a:srgbClr val="B4A7D6"/>
                </a:solidFill>
                <a:latin typeface="Georgia"/>
                <a:ea typeface="Georgia"/>
                <a:cs typeface="Georgia"/>
                <a:sym typeface="Georgia"/>
              </a:rPr>
              <a:t>La musicothérapie et le musicothérapeute</a:t>
            </a:r>
            <a:endParaRPr sz="2700" b="1">
              <a:solidFill>
                <a:srgbClr val="B4A7D6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Play"/>
              <a:buNone/>
            </a:pPr>
            <a:endParaRPr sz="2700" b="1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57613"/>
              <a:buNone/>
            </a:pPr>
            <a:endParaRPr sz="2700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1" name="Google Shape;141;g36804986f96_0_34"/>
          <p:cNvSpPr txBox="1">
            <a:spLocks noGrp="1"/>
          </p:cNvSpPr>
          <p:nvPr>
            <p:ph type="body" idx="1"/>
          </p:nvPr>
        </p:nvSpPr>
        <p:spPr>
          <a:xfrm>
            <a:off x="628650" y="1826423"/>
            <a:ext cx="8258700" cy="23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342900" lvl="0" indent="-25400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DE6290"/>
              </a:buClr>
              <a:buSzPts val="1400"/>
              <a:buFont typeface="Georgia"/>
              <a:buChar char="♪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Eléments de définition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eorgia"/>
              <a:buChar char="●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une pratique thérapeutique structurée par un cadre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400"/>
              <a:buFont typeface="Georgia"/>
              <a:buChar char="●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des objectifs thérapeutiques précis définis en équipe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eorgia"/>
              <a:buChar char="●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la relation intersubjective au coeur du processus thérapeutique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2" name="Google Shape;142;g36804986f96_0_34"/>
          <p:cNvSpPr txBox="1"/>
          <p:nvPr/>
        </p:nvSpPr>
        <p:spPr>
          <a:xfrm>
            <a:off x="8382731" y="4679213"/>
            <a:ext cx="761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fr-FR" sz="2100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4</a:t>
            </a:r>
            <a:r>
              <a:rPr lang="fr-FR" sz="2100" b="0" i="0" u="none" strike="noStrike" cap="none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/1</a:t>
            </a:r>
            <a:r>
              <a:rPr lang="fr-FR" sz="2100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4</a:t>
            </a:r>
            <a:endParaRPr sz="2100" b="0" i="0" u="none" strike="noStrike" cap="none">
              <a:solidFill>
                <a:srgbClr val="A1C94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43" name="Google Shape;143;g36804986f96_0_34" title="FFM 547.jpeg"/>
          <p:cNvPicPr preferRelativeResize="0"/>
          <p:nvPr/>
        </p:nvPicPr>
        <p:blipFill rotWithShape="1">
          <a:blip r:embed="rId4">
            <a:alphaModFix/>
          </a:blip>
          <a:srcRect t="26984" b="28656"/>
          <a:stretch/>
        </p:blipFill>
        <p:spPr>
          <a:xfrm>
            <a:off x="3025" y="4357126"/>
            <a:ext cx="1485950" cy="65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g36804986f96_0_34" title="CNCPlogo-carre-bleu@1x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050" y="19050"/>
            <a:ext cx="921250" cy="92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g36804986f96_0_195" title="Cercle Instru.png"/>
          <p:cNvPicPr preferRelativeResize="0"/>
          <p:nvPr/>
        </p:nvPicPr>
        <p:blipFill rotWithShape="1">
          <a:blip r:embed="rId3">
            <a:alphaModFix amt="70000"/>
          </a:blip>
          <a:srcRect l="63605"/>
          <a:stretch/>
        </p:blipFill>
        <p:spPr>
          <a:xfrm>
            <a:off x="6709875" y="-57150"/>
            <a:ext cx="2434125" cy="4728617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g36804986f96_0_195"/>
          <p:cNvSpPr txBox="1">
            <a:spLocks noGrp="1"/>
          </p:cNvSpPr>
          <p:nvPr>
            <p:ph type="title"/>
          </p:nvPr>
        </p:nvSpPr>
        <p:spPr>
          <a:xfrm>
            <a:off x="628650" y="11882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342900" lvl="0" indent="-31940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4A7D6"/>
              </a:buClr>
              <a:buSzPct val="100000"/>
              <a:buFont typeface="Georgia"/>
              <a:buAutoNum type="romanUcPeriod"/>
            </a:pPr>
            <a:r>
              <a:rPr lang="fr-FR" sz="2700" b="1">
                <a:solidFill>
                  <a:srgbClr val="B4A7D6"/>
                </a:solidFill>
                <a:latin typeface="Georgia"/>
                <a:ea typeface="Georgia"/>
                <a:cs typeface="Georgia"/>
                <a:sym typeface="Georgia"/>
              </a:rPr>
              <a:t>La musicothérapie et le musicothérapeute</a:t>
            </a:r>
            <a:endParaRPr sz="2700" b="1">
              <a:solidFill>
                <a:srgbClr val="B4A7D6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Play"/>
              <a:buNone/>
            </a:pPr>
            <a:endParaRPr sz="2700" b="1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57613"/>
              <a:buNone/>
            </a:pPr>
            <a:endParaRPr sz="2700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1" name="Google Shape;151;g36804986f96_0_195"/>
          <p:cNvSpPr txBox="1">
            <a:spLocks noGrp="1"/>
          </p:cNvSpPr>
          <p:nvPr>
            <p:ph type="body" idx="1"/>
          </p:nvPr>
        </p:nvSpPr>
        <p:spPr>
          <a:xfrm>
            <a:off x="628650" y="1654974"/>
            <a:ext cx="8258700" cy="268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342900" lvl="0" indent="-25400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DE6290"/>
              </a:buClr>
              <a:buSzPts val="1400"/>
              <a:buFont typeface="Georgia"/>
              <a:buChar char="♪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Alors, qui est le musicothérapeute ?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400"/>
              <a:buFont typeface="Georgia"/>
              <a:buChar char="●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un professionnel formé et supervisé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400"/>
              <a:buFont typeface="Georgia"/>
              <a:buChar char="●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Code de déontologie du métier de musicothérapeute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342900" lvl="0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DE6290"/>
              </a:buClr>
              <a:buSzPts val="1400"/>
              <a:buFont typeface="Georgia"/>
              <a:buChar char="♪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En France, selon une enquête menée par la FFM en 2024 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400"/>
              <a:buFont typeface="Georgia"/>
              <a:buChar char="●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statut libéral 51% - la moitié en établissement de soins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400"/>
              <a:buFont typeface="Georgia"/>
              <a:buChar char="●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handicap, gériatrie, psychiatrie, SP, oncologie, SMR, neurologie, néonat…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2" name="Google Shape;152;g36804986f96_0_195"/>
          <p:cNvSpPr txBox="1"/>
          <p:nvPr/>
        </p:nvSpPr>
        <p:spPr>
          <a:xfrm>
            <a:off x="8401781" y="4679213"/>
            <a:ext cx="761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fr-FR" sz="2100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5</a:t>
            </a:r>
            <a:r>
              <a:rPr lang="fr-FR" sz="2100" b="0" i="0" u="none" strike="noStrike" cap="none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/1</a:t>
            </a:r>
            <a:r>
              <a:rPr lang="fr-FR" sz="2100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4</a:t>
            </a:r>
            <a:endParaRPr sz="2100" b="0" i="0" u="none" strike="noStrike" cap="none">
              <a:solidFill>
                <a:srgbClr val="A1C94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53" name="Google Shape;153;g36804986f96_0_195" title="FFM 547.jpeg"/>
          <p:cNvPicPr preferRelativeResize="0"/>
          <p:nvPr/>
        </p:nvPicPr>
        <p:blipFill rotWithShape="1">
          <a:blip r:embed="rId4">
            <a:alphaModFix/>
          </a:blip>
          <a:srcRect t="26984" b="28656"/>
          <a:stretch/>
        </p:blipFill>
        <p:spPr>
          <a:xfrm>
            <a:off x="3025" y="4357126"/>
            <a:ext cx="1485950" cy="65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g36804986f96_0_195" title="CNCPlogo-carre-bleu@1x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050" y="19050"/>
            <a:ext cx="921250" cy="92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g36804986f96_0_206" title="Cercle Instru.png"/>
          <p:cNvPicPr preferRelativeResize="0"/>
          <p:nvPr/>
        </p:nvPicPr>
        <p:blipFill rotWithShape="1">
          <a:blip r:embed="rId3">
            <a:alphaModFix amt="70000"/>
          </a:blip>
          <a:srcRect l="63605"/>
          <a:stretch/>
        </p:blipFill>
        <p:spPr>
          <a:xfrm>
            <a:off x="6709875" y="-57150"/>
            <a:ext cx="2434125" cy="4728617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g36804986f96_0_206"/>
          <p:cNvSpPr txBox="1">
            <a:spLocks noGrp="1"/>
          </p:cNvSpPr>
          <p:nvPr>
            <p:ph type="title"/>
          </p:nvPr>
        </p:nvSpPr>
        <p:spPr>
          <a:xfrm>
            <a:off x="628650" y="1016800"/>
            <a:ext cx="85152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57613"/>
              <a:buNone/>
            </a:pPr>
            <a:r>
              <a:rPr lang="fr-FR" sz="2700" b="1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II. Repères éthiques du musicothérapeute clinicien</a:t>
            </a:r>
            <a:endParaRPr sz="2700" b="1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Play"/>
              <a:buNone/>
            </a:pPr>
            <a:endParaRPr sz="2700" b="1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57613"/>
              <a:buNone/>
            </a:pPr>
            <a:endParaRPr sz="2700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1" name="Google Shape;161;g36804986f96_0_206"/>
          <p:cNvSpPr txBox="1">
            <a:spLocks noGrp="1"/>
          </p:cNvSpPr>
          <p:nvPr>
            <p:ph type="body" idx="1"/>
          </p:nvPr>
        </p:nvSpPr>
        <p:spPr>
          <a:xfrm>
            <a:off x="628650" y="1502575"/>
            <a:ext cx="82365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E. Lévinas : </a:t>
            </a:r>
            <a:r>
              <a:rPr lang="fr-FR" sz="1900" i="1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“mise en question de ma spontanéité par la présence d’autrui”</a:t>
            </a:r>
            <a:endParaRPr sz="1900" i="1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900" i="1"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342900" lvl="0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DE6290"/>
              </a:buClr>
              <a:buSzPts val="1400"/>
              <a:buFont typeface="Georgia"/>
              <a:buChar char="♪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Repère 1 : la juste place du thérapeute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400"/>
              <a:buFont typeface="Georgia"/>
              <a:buChar char="●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curseur relationnel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400"/>
              <a:buFont typeface="Georgia"/>
              <a:buChar char="●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cadre rigoureux et souple à la fois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685800" lvl="1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1C75"/>
              </a:buClr>
              <a:buSzPts val="1400"/>
              <a:buFont typeface="Georgia"/>
              <a:buChar char="●"/>
            </a:pPr>
            <a:r>
              <a:rPr lang="fr-FR">
                <a:solidFill>
                  <a:srgbClr val="351C75"/>
                </a:solidFill>
                <a:latin typeface="Georgia"/>
                <a:ea typeface="Georgia"/>
                <a:cs typeface="Georgia"/>
                <a:sym typeface="Georgia"/>
              </a:rPr>
              <a:t>réflexion sur le contre-transfert</a:t>
            </a:r>
            <a:endParaRPr>
              <a:solidFill>
                <a:srgbClr val="351C75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2" name="Google Shape;162;g36804986f96_0_206"/>
          <p:cNvSpPr txBox="1"/>
          <p:nvPr/>
        </p:nvSpPr>
        <p:spPr>
          <a:xfrm>
            <a:off x="8382731" y="4679213"/>
            <a:ext cx="761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fr-FR" sz="2100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6</a:t>
            </a:r>
            <a:r>
              <a:rPr lang="fr-FR" sz="2100" b="0" i="0" u="none" strike="noStrike" cap="none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/1</a:t>
            </a:r>
            <a:r>
              <a:rPr lang="fr-FR" sz="2100">
                <a:solidFill>
                  <a:srgbClr val="A1C940"/>
                </a:solidFill>
                <a:latin typeface="Georgia"/>
                <a:ea typeface="Georgia"/>
                <a:cs typeface="Georgia"/>
                <a:sym typeface="Georgia"/>
              </a:rPr>
              <a:t>4</a:t>
            </a:r>
            <a:endParaRPr sz="2100" b="0" i="0" u="none" strike="noStrike" cap="none">
              <a:solidFill>
                <a:srgbClr val="A1C94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63" name="Google Shape;163;g36804986f96_0_206" title="FFM 547.jpeg"/>
          <p:cNvPicPr preferRelativeResize="0"/>
          <p:nvPr/>
        </p:nvPicPr>
        <p:blipFill rotWithShape="1">
          <a:blip r:embed="rId4">
            <a:alphaModFix/>
          </a:blip>
          <a:srcRect t="26984" b="28656"/>
          <a:stretch/>
        </p:blipFill>
        <p:spPr>
          <a:xfrm>
            <a:off x="3025" y="4357126"/>
            <a:ext cx="1485950" cy="65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g36804986f96_0_206" title="CNCPlogo-carre-bleu@1x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050" y="19050"/>
            <a:ext cx="921250" cy="92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775</Words>
  <Application>Microsoft Office PowerPoint</Application>
  <PresentationFormat>Affichage à l'écran (16:9)</PresentationFormat>
  <Paragraphs>123</Paragraphs>
  <Slides>19</Slides>
  <Notes>19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3" baseType="lpstr">
      <vt:lpstr>Georgia</vt:lpstr>
      <vt:lpstr>Play</vt:lpstr>
      <vt:lpstr>Arial</vt:lpstr>
      <vt:lpstr>Thème Office</vt:lpstr>
      <vt:lpstr>Musicothérapie :  repères éthiques entre clinique et recherche  Cynthia LUSSON  18 juin 2026 </vt:lpstr>
      <vt:lpstr>Lien d’intérêt non financier :   Trésorière de la Fédération Française des Musicothérapeutes (FFM)</vt:lpstr>
      <vt:lpstr>Plan  Introduction La musicothérapie et le musicothérapeute Repères éthiques du musicothérapeute clinicien Du soin à la recherche : un changement de perspective Défis méthodologiques de la recherche en musicothérapie Conclusion</vt:lpstr>
      <vt:lpstr>Introduction :    paradoxe ?  </vt:lpstr>
      <vt:lpstr>La musicothérapie et le musicothérapeute  </vt:lpstr>
      <vt:lpstr>La musicothérapie et le musicothérapeute  </vt:lpstr>
      <vt:lpstr>La musicothérapie et le musicothérapeute  </vt:lpstr>
      <vt:lpstr>La musicothérapie et le musicothérapeute  </vt:lpstr>
      <vt:lpstr>II. Repères éthiques du musicothérapeute clinicien  </vt:lpstr>
      <vt:lpstr>II. Repères éthiques du musicothérapeute clinicien  </vt:lpstr>
      <vt:lpstr>II. Repères éthiques du musicothérapeute clinicien  </vt:lpstr>
      <vt:lpstr>II. Repères éthiques du musicothérapeute clinicien  </vt:lpstr>
      <vt:lpstr>III. Du soin à la recherche : un changement de perspective  </vt:lpstr>
      <vt:lpstr>IV. Défis méthodologiques de la recherche en musicothérapie  </vt:lpstr>
      <vt:lpstr>IV. Défis méthodologiques de la recherche en musicothérapie  </vt:lpstr>
      <vt:lpstr>IV. Défis méthodologiques de la recherche en musicothérapie  </vt:lpstr>
      <vt:lpstr>Conclusion :  une éthique commune entre clinique et recherche</vt:lpstr>
      <vt:lpstr>Références</vt:lpstr>
      <vt:lpstr>Merci pour votre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Musicothérapie :  repères éthiques entre clinique et recherche  Cynthia LUSSON  18 juin 2026 </dc:title>
  <dc:creator>Benedicte Leclerc</dc:creator>
  <cp:lastModifiedBy>DE CRECY Helene</cp:lastModifiedBy>
  <cp:revision>1</cp:revision>
  <dcterms:created xsi:type="dcterms:W3CDTF">2025-02-18T09:50:22Z</dcterms:created>
  <dcterms:modified xsi:type="dcterms:W3CDTF">2026-07-28T17:07:26Z</dcterms:modified>
</cp:coreProperties>
</file>