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Calibri" panose="020F0502020204030204" pitchFamily="3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Open Sans Bold" panose="020B0806030504020204" pitchFamily="34" charset="0"/>
      <p:regular r:id="rId36"/>
      <p:bold r:id="rId37"/>
    </p:embeddedFont>
    <p:embeddedFont>
      <p:font typeface="Open Sans Bold Italics" panose="020B0604020202020204" charset="0"/>
      <p:regular r:id="rId38"/>
    </p:embeddedFont>
    <p:embeddedFont>
      <p:font typeface="Open Sans Italics"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29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Freeform 11"/>
          <p:cNvSpPr/>
          <p:nvPr/>
        </p:nvSpPr>
        <p:spPr>
          <a:xfrm>
            <a:off x="15116614" y="5462592"/>
            <a:ext cx="3150054" cy="3150054"/>
          </a:xfrm>
          <a:custGeom>
            <a:avLst/>
            <a:gdLst/>
            <a:ahLst/>
            <a:cxnLst/>
            <a:rect l="l" t="t" r="r" b="b"/>
            <a:pathLst>
              <a:path w="3150054" h="3150054">
                <a:moveTo>
                  <a:pt x="0" y="0"/>
                </a:moveTo>
                <a:lnTo>
                  <a:pt x="3150055" y="0"/>
                </a:lnTo>
                <a:lnTo>
                  <a:pt x="3150055" y="3150054"/>
                </a:lnTo>
                <a:lnTo>
                  <a:pt x="0" y="3150054"/>
                </a:lnTo>
                <a:lnTo>
                  <a:pt x="0" y="0"/>
                </a:lnTo>
                <a:close/>
              </a:path>
            </a:pathLst>
          </a:custGeom>
          <a:blipFill>
            <a:blip r:embed="rId8"/>
            <a:stretch>
              <a:fillRect/>
            </a:stretch>
          </a:blipFill>
        </p:spPr>
      </p:sp>
      <p:sp>
        <p:nvSpPr>
          <p:cNvPr id="12" name="TextBox 12"/>
          <p:cNvSpPr txBox="1"/>
          <p:nvPr/>
        </p:nvSpPr>
        <p:spPr>
          <a:xfrm>
            <a:off x="122025" y="2115462"/>
            <a:ext cx="18165975" cy="1019176"/>
          </a:xfrm>
          <a:prstGeom prst="rect">
            <a:avLst/>
          </a:prstGeom>
        </p:spPr>
        <p:txBody>
          <a:bodyPr lIns="0" tIns="0" rIns="0" bIns="0" rtlCol="0" anchor="t">
            <a:spAutoFit/>
          </a:bodyPr>
          <a:lstStyle/>
          <a:p>
            <a:pPr algn="ctr">
              <a:lnSpc>
                <a:spcPts val="4199"/>
              </a:lnSpc>
              <a:spcBef>
                <a:spcPct val="0"/>
              </a:spcBef>
            </a:pPr>
            <a:r>
              <a:rPr lang="en-US" sz="2999" b="1" dirty="0">
                <a:solidFill>
                  <a:srgbClr val="000000"/>
                </a:solidFill>
                <a:latin typeface="Open Sans Bold"/>
                <a:ea typeface="Open Sans Bold"/>
                <a:cs typeface="Open Sans Bold"/>
                <a:sym typeface="Open Sans Bold"/>
              </a:rPr>
              <a:t>Les </a:t>
            </a:r>
            <a:r>
              <a:rPr lang="en-US" sz="2999" b="1" dirty="0" err="1">
                <a:solidFill>
                  <a:srgbClr val="000000"/>
                </a:solidFill>
                <a:latin typeface="Open Sans Bold"/>
                <a:ea typeface="Open Sans Bold"/>
                <a:cs typeface="Open Sans Bold"/>
                <a:sym typeface="Open Sans Bold"/>
              </a:rPr>
              <a:t>défis</a:t>
            </a:r>
            <a:r>
              <a:rPr lang="en-US" sz="2999" b="1" dirty="0">
                <a:solidFill>
                  <a:srgbClr val="000000"/>
                </a:solidFill>
                <a:latin typeface="Open Sans Bold"/>
                <a:ea typeface="Open Sans Bold"/>
                <a:cs typeface="Open Sans Bold"/>
                <a:sym typeface="Open Sans Bold"/>
              </a:rPr>
              <a:t> de </a:t>
            </a:r>
            <a:r>
              <a:rPr lang="en-US" sz="2999" b="1" dirty="0" err="1">
                <a:solidFill>
                  <a:srgbClr val="000000"/>
                </a:solidFill>
                <a:latin typeface="Open Sans Bold"/>
                <a:ea typeface="Open Sans Bold"/>
                <a:cs typeface="Open Sans Bold"/>
                <a:sym typeface="Open Sans Bold"/>
              </a:rPr>
              <a:t>l’évaluation</a:t>
            </a:r>
            <a:r>
              <a:rPr lang="en-US" sz="2999" b="1" dirty="0">
                <a:solidFill>
                  <a:srgbClr val="000000"/>
                </a:solidFill>
                <a:latin typeface="Open Sans Bold"/>
                <a:ea typeface="Open Sans Bold"/>
                <a:cs typeface="Open Sans Bold"/>
                <a:sym typeface="Open Sans Bold"/>
              </a:rPr>
              <a:t> </a:t>
            </a:r>
            <a:r>
              <a:rPr lang="en-US" sz="2999" b="1" dirty="0" err="1">
                <a:solidFill>
                  <a:srgbClr val="000000"/>
                </a:solidFill>
                <a:latin typeface="Open Sans Bold"/>
                <a:ea typeface="Open Sans Bold"/>
                <a:cs typeface="Open Sans Bold"/>
                <a:sym typeface="Open Sans Bold"/>
              </a:rPr>
              <a:t>éthique</a:t>
            </a:r>
            <a:r>
              <a:rPr lang="en-US" sz="2999" b="1" dirty="0">
                <a:solidFill>
                  <a:srgbClr val="000000"/>
                </a:solidFill>
                <a:latin typeface="Open Sans Bold"/>
                <a:ea typeface="Open Sans Bold"/>
                <a:cs typeface="Open Sans Bold"/>
                <a:sym typeface="Open Sans Bold"/>
              </a:rPr>
              <a:t> des </a:t>
            </a:r>
            <a:r>
              <a:rPr lang="en-US" sz="2999" b="1" dirty="0" err="1">
                <a:solidFill>
                  <a:srgbClr val="000000"/>
                </a:solidFill>
                <a:latin typeface="Open Sans Bold"/>
                <a:ea typeface="Open Sans Bold"/>
                <a:cs typeface="Open Sans Bold"/>
                <a:sym typeface="Open Sans Bold"/>
              </a:rPr>
              <a:t>protocoles</a:t>
            </a:r>
            <a:r>
              <a:rPr lang="en-US" sz="2999" b="1" dirty="0">
                <a:solidFill>
                  <a:srgbClr val="000000"/>
                </a:solidFill>
                <a:latin typeface="Open Sans Bold"/>
                <a:ea typeface="Open Sans Bold"/>
                <a:cs typeface="Open Sans Bold"/>
                <a:sym typeface="Open Sans Bold"/>
              </a:rPr>
              <a:t> de recherche </a:t>
            </a:r>
            <a:r>
              <a:rPr lang="en-US" sz="2999" b="1" dirty="0" err="1">
                <a:solidFill>
                  <a:srgbClr val="000000"/>
                </a:solidFill>
                <a:latin typeface="Open Sans Bold"/>
                <a:ea typeface="Open Sans Bold"/>
                <a:cs typeface="Open Sans Bold"/>
                <a:sym typeface="Open Sans Bold"/>
              </a:rPr>
              <a:t>biomédicale</a:t>
            </a:r>
            <a:r>
              <a:rPr lang="en-US" sz="2999" b="1" dirty="0">
                <a:solidFill>
                  <a:srgbClr val="000000"/>
                </a:solidFill>
                <a:latin typeface="Open Sans Bold"/>
                <a:ea typeface="Open Sans Bold"/>
                <a:cs typeface="Open Sans Bold"/>
                <a:sym typeface="Open Sans Bold"/>
              </a:rPr>
              <a:t> </a:t>
            </a:r>
            <a:r>
              <a:rPr lang="en-US" sz="2999" b="1" dirty="0" err="1">
                <a:solidFill>
                  <a:srgbClr val="000000"/>
                </a:solidFill>
                <a:latin typeface="Open Sans Bold"/>
                <a:ea typeface="Open Sans Bold"/>
                <a:cs typeface="Open Sans Bold"/>
                <a:sym typeface="Open Sans Bold"/>
              </a:rPr>
              <a:t>impliquant</a:t>
            </a:r>
            <a:r>
              <a:rPr lang="en-US" sz="2999" b="1" dirty="0">
                <a:solidFill>
                  <a:srgbClr val="000000"/>
                </a:solidFill>
                <a:latin typeface="Open Sans Bold"/>
                <a:ea typeface="Open Sans Bold"/>
                <a:cs typeface="Open Sans Bold"/>
                <a:sym typeface="Open Sans Bold"/>
              </a:rPr>
              <a:t> des analyses des </a:t>
            </a:r>
            <a:r>
              <a:rPr lang="en-US" sz="2999" b="1" dirty="0" err="1">
                <a:solidFill>
                  <a:srgbClr val="000000"/>
                </a:solidFill>
                <a:latin typeface="Open Sans Bold"/>
                <a:ea typeface="Open Sans Bold"/>
                <a:cs typeface="Open Sans Bold"/>
                <a:sym typeface="Open Sans Bold"/>
              </a:rPr>
              <a:t>caractéristiques</a:t>
            </a:r>
            <a:r>
              <a:rPr lang="en-US" sz="2999" b="1" dirty="0">
                <a:solidFill>
                  <a:srgbClr val="000000"/>
                </a:solidFill>
                <a:latin typeface="Open Sans Bold"/>
                <a:ea typeface="Open Sans Bold"/>
                <a:cs typeface="Open Sans Bold"/>
                <a:sym typeface="Open Sans Bold"/>
              </a:rPr>
              <a:t> </a:t>
            </a:r>
            <a:r>
              <a:rPr lang="en-US" sz="2999" b="1" dirty="0" err="1">
                <a:solidFill>
                  <a:srgbClr val="000000"/>
                </a:solidFill>
                <a:latin typeface="Open Sans Bold"/>
                <a:ea typeface="Open Sans Bold"/>
                <a:cs typeface="Open Sans Bold"/>
                <a:sym typeface="Open Sans Bold"/>
              </a:rPr>
              <a:t>génétiques</a:t>
            </a:r>
            <a:endParaRPr lang="en-US" sz="2999" b="1" dirty="0">
              <a:solidFill>
                <a:srgbClr val="000000"/>
              </a:solidFill>
              <a:latin typeface="Open Sans Bold"/>
              <a:ea typeface="Open Sans Bold"/>
              <a:cs typeface="Open Sans Bold"/>
              <a:sym typeface="Open Sans Bold"/>
            </a:endParaRPr>
          </a:p>
        </p:txBody>
      </p:sp>
      <p:sp>
        <p:nvSpPr>
          <p:cNvPr id="13" name="TextBox 13"/>
          <p:cNvSpPr txBox="1"/>
          <p:nvPr/>
        </p:nvSpPr>
        <p:spPr>
          <a:xfrm>
            <a:off x="345742" y="3594289"/>
            <a:ext cx="17596517" cy="1934845"/>
          </a:xfrm>
          <a:prstGeom prst="rect">
            <a:avLst/>
          </a:prstGeom>
        </p:spPr>
        <p:txBody>
          <a:bodyPr lIns="0" tIns="0" rIns="0" bIns="0" rtlCol="0" anchor="t">
            <a:spAutoFit/>
          </a:bodyPr>
          <a:lstStyle/>
          <a:p>
            <a:pPr algn="ctr">
              <a:lnSpc>
                <a:spcPts val="3079"/>
              </a:lnSpc>
            </a:pPr>
            <a:r>
              <a:rPr lang="en-US" sz="2199" b="1" dirty="0" err="1">
                <a:solidFill>
                  <a:srgbClr val="000000"/>
                </a:solidFill>
                <a:latin typeface="Open Sans Bold"/>
                <a:ea typeface="Open Sans Bold"/>
                <a:cs typeface="Open Sans Bold"/>
                <a:sym typeface="Open Sans Bold"/>
              </a:rPr>
              <a:t>Besseri</a:t>
            </a:r>
            <a:r>
              <a:rPr lang="en-US" sz="2199" b="1" dirty="0">
                <a:solidFill>
                  <a:srgbClr val="000000"/>
                </a:solidFill>
                <a:latin typeface="Open Sans Bold"/>
                <a:ea typeface="Open Sans Bold"/>
                <a:cs typeface="Open Sans Bold"/>
                <a:sym typeface="Open Sans Bold"/>
              </a:rPr>
              <a:t> Linda </a:t>
            </a:r>
          </a:p>
          <a:p>
            <a:pPr algn="ctr">
              <a:lnSpc>
                <a:spcPts val="3079"/>
              </a:lnSpc>
            </a:pPr>
            <a:endParaRPr lang="en-US" sz="2199" b="1" dirty="0">
              <a:solidFill>
                <a:srgbClr val="000000"/>
              </a:solidFill>
              <a:latin typeface="Open Sans Bold"/>
              <a:ea typeface="Open Sans Bold"/>
              <a:cs typeface="Open Sans Bold"/>
              <a:sym typeface="Open Sans Bold"/>
            </a:endParaRPr>
          </a:p>
          <a:p>
            <a:pPr algn="ctr">
              <a:lnSpc>
                <a:spcPts val="3079"/>
              </a:lnSpc>
            </a:pPr>
            <a:r>
              <a:rPr lang="en-US" sz="2199" b="1" dirty="0" err="1">
                <a:solidFill>
                  <a:srgbClr val="000000"/>
                </a:solidFill>
                <a:latin typeface="Open Sans Bold"/>
                <a:ea typeface="Open Sans Bold"/>
                <a:cs typeface="Open Sans Bold"/>
                <a:sym typeface="Open Sans Bold"/>
              </a:rPr>
              <a:t>Étudiante</a:t>
            </a:r>
            <a:r>
              <a:rPr lang="en-US" sz="2199" b="1" dirty="0">
                <a:solidFill>
                  <a:srgbClr val="000000"/>
                </a:solidFill>
                <a:latin typeface="Open Sans Bold"/>
                <a:ea typeface="Open Sans Bold"/>
                <a:cs typeface="Open Sans Bold"/>
                <a:sym typeface="Open Sans Bold"/>
              </a:rPr>
              <a:t> </a:t>
            </a:r>
            <a:r>
              <a:rPr lang="en-US" sz="2199" b="1" dirty="0" err="1">
                <a:solidFill>
                  <a:srgbClr val="000000"/>
                </a:solidFill>
                <a:latin typeface="Open Sans Bold"/>
                <a:ea typeface="Open Sans Bold"/>
                <a:cs typeface="Open Sans Bold"/>
                <a:sym typeface="Open Sans Bold"/>
              </a:rPr>
              <a:t>en</a:t>
            </a:r>
            <a:r>
              <a:rPr lang="en-US" sz="2199" b="1" dirty="0">
                <a:solidFill>
                  <a:srgbClr val="000000"/>
                </a:solidFill>
                <a:latin typeface="Open Sans Bold"/>
                <a:ea typeface="Open Sans Bold"/>
                <a:cs typeface="Open Sans Bold"/>
                <a:sym typeface="Open Sans Bold"/>
              </a:rPr>
              <a:t> M2 droit de la </a:t>
            </a:r>
            <a:r>
              <a:rPr lang="en-US" sz="2199" b="1" dirty="0" err="1">
                <a:solidFill>
                  <a:srgbClr val="000000"/>
                </a:solidFill>
                <a:latin typeface="Open Sans Bold"/>
                <a:ea typeface="Open Sans Bold"/>
                <a:cs typeface="Open Sans Bold"/>
                <a:sym typeface="Open Sans Bold"/>
              </a:rPr>
              <a:t>santé</a:t>
            </a:r>
            <a:r>
              <a:rPr lang="en-US" sz="2199" b="1" dirty="0">
                <a:solidFill>
                  <a:srgbClr val="000000"/>
                </a:solidFill>
                <a:latin typeface="Open Sans Bold"/>
                <a:ea typeface="Open Sans Bold"/>
                <a:cs typeface="Open Sans Bold"/>
                <a:sym typeface="Open Sans Bold"/>
              </a:rPr>
              <a:t> - École de droit Toulouse </a:t>
            </a:r>
            <a:r>
              <a:rPr lang="en-US" sz="2199" b="1" dirty="0" err="1">
                <a:solidFill>
                  <a:srgbClr val="000000"/>
                </a:solidFill>
                <a:latin typeface="Open Sans Bold"/>
                <a:ea typeface="Open Sans Bold"/>
                <a:cs typeface="Open Sans Bold"/>
                <a:sym typeface="Open Sans Bold"/>
              </a:rPr>
              <a:t>Capitole</a:t>
            </a:r>
            <a:endParaRPr lang="en-US" sz="2199" b="1" dirty="0">
              <a:solidFill>
                <a:srgbClr val="000000"/>
              </a:solidFill>
              <a:latin typeface="Open Sans Bold"/>
              <a:ea typeface="Open Sans Bold"/>
              <a:cs typeface="Open Sans Bold"/>
              <a:sym typeface="Open Sans Bold"/>
            </a:endParaRPr>
          </a:p>
          <a:p>
            <a:pPr algn="ctr">
              <a:lnSpc>
                <a:spcPts val="3079"/>
              </a:lnSpc>
            </a:pPr>
            <a:r>
              <a:rPr lang="en-US" sz="2199" b="1" dirty="0">
                <a:solidFill>
                  <a:srgbClr val="000000"/>
                </a:solidFill>
                <a:latin typeface="Open Sans Bold"/>
                <a:ea typeface="Open Sans Bold"/>
                <a:cs typeface="Open Sans Bold"/>
                <a:sym typeface="Open Sans Bold"/>
              </a:rPr>
              <a:t>CERPOP </a:t>
            </a:r>
            <a:r>
              <a:rPr lang="en-US" sz="2199" b="1" dirty="0" err="1">
                <a:solidFill>
                  <a:srgbClr val="000000"/>
                </a:solidFill>
                <a:latin typeface="Open Sans Bold"/>
                <a:ea typeface="Open Sans Bold"/>
                <a:cs typeface="Open Sans Bold"/>
                <a:sym typeface="Open Sans Bold"/>
              </a:rPr>
              <a:t>Équipe</a:t>
            </a:r>
            <a:r>
              <a:rPr lang="en-US" sz="2199" b="1" dirty="0">
                <a:solidFill>
                  <a:srgbClr val="000000"/>
                </a:solidFill>
                <a:latin typeface="Open Sans Bold"/>
                <a:ea typeface="Open Sans Bold"/>
                <a:cs typeface="Open Sans Bold"/>
                <a:sym typeface="Open Sans Bold"/>
              </a:rPr>
              <a:t> BIOETHICS - UMR1295 - </a:t>
            </a:r>
            <a:r>
              <a:rPr lang="en-US" sz="2199" b="1" dirty="0" err="1">
                <a:solidFill>
                  <a:srgbClr val="000000"/>
                </a:solidFill>
                <a:latin typeface="Open Sans Bold"/>
                <a:ea typeface="Open Sans Bold"/>
                <a:cs typeface="Open Sans Bold"/>
                <a:sym typeface="Open Sans Bold"/>
              </a:rPr>
              <a:t>Inserm</a:t>
            </a:r>
            <a:r>
              <a:rPr lang="en-US" sz="2199" b="1" dirty="0">
                <a:solidFill>
                  <a:srgbClr val="000000"/>
                </a:solidFill>
                <a:latin typeface="Open Sans Bold"/>
                <a:ea typeface="Open Sans Bold"/>
                <a:cs typeface="Open Sans Bold"/>
                <a:sym typeface="Open Sans Bold"/>
              </a:rPr>
              <a:t> - Université de Toulouse</a:t>
            </a:r>
          </a:p>
          <a:p>
            <a:pPr algn="ctr">
              <a:lnSpc>
                <a:spcPts val="3079"/>
              </a:lnSpc>
              <a:spcBef>
                <a:spcPct val="0"/>
              </a:spcBef>
            </a:pPr>
            <a:endParaRPr lang="en-US" sz="2199" b="1" dirty="0">
              <a:solidFill>
                <a:srgbClr val="000000"/>
              </a:solidFill>
              <a:latin typeface="Open Sans Bold"/>
              <a:ea typeface="Open Sans Bold"/>
              <a:cs typeface="Open Sans Bold"/>
              <a:sym typeface="Open Sans Bold"/>
            </a:endParaRPr>
          </a:p>
        </p:txBody>
      </p:sp>
      <p:sp>
        <p:nvSpPr>
          <p:cNvPr id="14" name="TextBox 14"/>
          <p:cNvSpPr txBox="1"/>
          <p:nvPr/>
        </p:nvSpPr>
        <p:spPr>
          <a:xfrm>
            <a:off x="3616523" y="5491034"/>
            <a:ext cx="11054953" cy="1544320"/>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Open Sans Bold"/>
                <a:ea typeface="Open Sans Bold"/>
                <a:cs typeface="Open Sans Bold"/>
                <a:sym typeface="Open Sans Bold"/>
              </a:rPr>
              <a:t>Sous la direction : </a:t>
            </a:r>
            <a:r>
              <a:rPr lang="en-US" sz="2199">
                <a:solidFill>
                  <a:srgbClr val="000000"/>
                </a:solidFill>
                <a:latin typeface="Open Sans"/>
                <a:ea typeface="Open Sans"/>
                <a:cs typeface="Open Sans"/>
                <a:sym typeface="Open Sans"/>
              </a:rPr>
              <a:t> </a:t>
            </a:r>
            <a:r>
              <a:rPr lang="en-US" sz="2199" b="1" i="1">
                <a:solidFill>
                  <a:srgbClr val="000000"/>
                </a:solidFill>
                <a:latin typeface="Open Sans Bold Italics"/>
                <a:ea typeface="Open Sans Bold Italics"/>
                <a:cs typeface="Open Sans Bold Italics"/>
                <a:sym typeface="Open Sans Bold Italics"/>
              </a:rPr>
              <a:t>Bettina Couderc</a:t>
            </a:r>
            <a:r>
              <a:rPr lang="en-US" sz="2199">
                <a:solidFill>
                  <a:srgbClr val="000000"/>
                </a:solidFill>
                <a:latin typeface="Open Sans"/>
                <a:ea typeface="Open Sans"/>
                <a:cs typeface="Open Sans"/>
                <a:sym typeface="Open Sans"/>
              </a:rPr>
              <a:t> - professeur des universités - CERPOP UMR</a:t>
            </a:r>
          </a:p>
          <a:p>
            <a:pPr algn="ctr">
              <a:lnSpc>
                <a:spcPts val="3079"/>
              </a:lnSpc>
              <a:spcBef>
                <a:spcPct val="0"/>
              </a:spcBef>
            </a:pPr>
            <a:r>
              <a:rPr lang="en-US" sz="2199">
                <a:solidFill>
                  <a:srgbClr val="000000"/>
                </a:solidFill>
                <a:latin typeface="Open Sans"/>
                <a:ea typeface="Open Sans"/>
                <a:cs typeface="Open Sans"/>
                <a:sym typeface="Open Sans"/>
              </a:rPr>
              <a:t>Inserm 1295, </a:t>
            </a:r>
            <a:r>
              <a:rPr lang="en-US" sz="2199" b="1" i="1">
                <a:solidFill>
                  <a:srgbClr val="000000"/>
                </a:solidFill>
                <a:latin typeface="Open Sans Bold Italics"/>
                <a:ea typeface="Open Sans Bold Italics"/>
                <a:cs typeface="Open Sans Bold Italics"/>
                <a:sym typeface="Open Sans Bold Italics"/>
              </a:rPr>
              <a:t>Eléa Rodriguez</a:t>
            </a:r>
            <a:r>
              <a:rPr lang="en-US" sz="2199">
                <a:solidFill>
                  <a:srgbClr val="000000"/>
                </a:solidFill>
                <a:latin typeface="Open Sans"/>
                <a:ea typeface="Open Sans"/>
                <a:cs typeface="Open Sans"/>
                <a:sym typeface="Open Sans"/>
              </a:rPr>
              <a:t> - doctorante en droit de la santé et bioéthique - CERPOP</a:t>
            </a:r>
          </a:p>
          <a:p>
            <a:pPr algn="ctr">
              <a:lnSpc>
                <a:spcPts val="3079"/>
              </a:lnSpc>
              <a:spcBef>
                <a:spcPct val="0"/>
              </a:spcBef>
            </a:pPr>
            <a:r>
              <a:rPr lang="en-US" sz="2199">
                <a:solidFill>
                  <a:srgbClr val="000000"/>
                </a:solidFill>
                <a:latin typeface="Open Sans"/>
                <a:ea typeface="Open Sans"/>
                <a:cs typeface="Open Sans"/>
                <a:sym typeface="Open Sans"/>
              </a:rPr>
              <a:t>UMR Inserm 1295 - Université de Toulouse ;</a:t>
            </a:r>
          </a:p>
          <a:p>
            <a:pPr algn="ctr">
              <a:lnSpc>
                <a:spcPts val="3079"/>
              </a:lnSpc>
              <a:spcBef>
                <a:spcPct val="0"/>
              </a:spcBef>
            </a:pPr>
            <a:endParaRPr lang="en-US" sz="2199">
              <a:solidFill>
                <a:srgbClr val="000000"/>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481788" y="200158"/>
            <a:ext cx="17324425" cy="8774454"/>
          </a:xfrm>
          <a:prstGeom prst="rect">
            <a:avLst/>
          </a:prstGeom>
        </p:spPr>
        <p:txBody>
          <a:bodyPr lIns="0" tIns="0" rIns="0" bIns="0" rtlCol="0" anchor="t">
            <a:spAutoFit/>
          </a:bodyPr>
          <a:lstStyle/>
          <a:p>
            <a:pPr algn="ctr">
              <a:lnSpc>
                <a:spcPts val="3726"/>
              </a:lnSpc>
              <a:spcBef>
                <a:spcPct val="0"/>
              </a:spcBef>
            </a:pPr>
            <a:r>
              <a:rPr lang="en-US" sz="2662" b="1">
                <a:solidFill>
                  <a:srgbClr val="000000"/>
                </a:solidFill>
                <a:latin typeface="Open Sans Bold"/>
                <a:ea typeface="Open Sans Bold"/>
                <a:cs typeface="Open Sans Bold"/>
                <a:sym typeface="Open Sans Bold"/>
              </a:rPr>
              <a:t>RÉSULTATS &amp; DISCUSSION</a:t>
            </a:r>
          </a:p>
          <a:p>
            <a:pPr algn="ctr">
              <a:lnSpc>
                <a:spcPts val="3454"/>
              </a:lnSpc>
              <a:spcBef>
                <a:spcPct val="0"/>
              </a:spcBef>
            </a:pPr>
            <a:endParaRPr lang="en-US" sz="2662" b="1">
              <a:solidFill>
                <a:srgbClr val="000000"/>
              </a:solidFill>
              <a:latin typeface="Open Sans Bold"/>
              <a:ea typeface="Open Sans Bold"/>
              <a:cs typeface="Open Sans Bold"/>
              <a:sym typeface="Open Sans Bold"/>
            </a:endParaRPr>
          </a:p>
          <a:p>
            <a:pPr algn="l">
              <a:lnSpc>
                <a:spcPts val="3454"/>
              </a:lnSpc>
              <a:spcBef>
                <a:spcPct val="0"/>
              </a:spcBef>
            </a:pPr>
            <a:endParaRPr lang="en-US" sz="2662" b="1">
              <a:solidFill>
                <a:srgbClr val="000000"/>
              </a:solidFill>
              <a:latin typeface="Open Sans Bold"/>
              <a:ea typeface="Open Sans Bold"/>
              <a:cs typeface="Open Sans Bold"/>
              <a:sym typeface="Open Sans Bold"/>
            </a:endParaRPr>
          </a:p>
          <a:p>
            <a:pPr algn="just">
              <a:lnSpc>
                <a:spcPts val="3499"/>
              </a:lnSpc>
              <a:spcBef>
                <a:spcPct val="0"/>
              </a:spcBef>
            </a:pPr>
            <a:r>
              <a:rPr lang="en-US" sz="2499" b="1" u="sng">
                <a:solidFill>
                  <a:srgbClr val="000000"/>
                </a:solidFill>
                <a:latin typeface="Open Sans Bold"/>
                <a:ea typeface="Open Sans Bold"/>
                <a:cs typeface="Open Sans Bold"/>
                <a:sym typeface="Open Sans Bold"/>
              </a:rPr>
              <a:t>Résultats de 29 dossiers l’analyse des dossiers CPP :</a:t>
            </a:r>
            <a:r>
              <a:rPr lang="en-US" sz="2499" b="1">
                <a:solidFill>
                  <a:srgbClr val="000000"/>
                </a:solidFill>
                <a:latin typeface="Open Sans Bold"/>
                <a:ea typeface="Open Sans Bold"/>
                <a:cs typeface="Open Sans Bold"/>
                <a:sym typeface="Open Sans Bold"/>
              </a:rPr>
              <a:t>  </a:t>
            </a:r>
            <a:r>
              <a:rPr lang="en-US" sz="2499" b="1">
                <a:solidFill>
                  <a:srgbClr val="1D5E62"/>
                </a:solidFill>
                <a:latin typeface="Open Sans Bold"/>
                <a:ea typeface="Open Sans Bold"/>
                <a:cs typeface="Open Sans Bold"/>
                <a:sym typeface="Open Sans Bold"/>
              </a:rPr>
              <a:t>26 dossiers RIPH 1 / 0 dossier RIPH 2 / 1 dossier RIPH 3</a:t>
            </a:r>
          </a:p>
          <a:p>
            <a:pPr algn="just">
              <a:lnSpc>
                <a:spcPts val="3454"/>
              </a:lnSpc>
              <a:spcBef>
                <a:spcPct val="0"/>
              </a:spcBef>
            </a:pPr>
            <a:endParaRPr lang="en-US" sz="2499" b="1">
              <a:solidFill>
                <a:srgbClr val="1D5E62"/>
              </a:solidFill>
              <a:latin typeface="Open Sans Bold"/>
              <a:ea typeface="Open Sans Bold"/>
              <a:cs typeface="Open Sans Bold"/>
              <a:sym typeface="Open Sans Bold"/>
            </a:endParaRP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Les ACG recensées sont majoritairement</a:t>
            </a:r>
            <a:r>
              <a:rPr lang="en-US" sz="2499" b="1">
                <a:solidFill>
                  <a:srgbClr val="DB0914"/>
                </a:solidFill>
                <a:latin typeface="Open Sans Bold"/>
                <a:ea typeface="Open Sans Bold"/>
                <a:cs typeface="Open Sans Bold"/>
                <a:sym typeface="Open Sans Bold"/>
              </a:rPr>
              <a:t> somatiques</a:t>
            </a:r>
            <a:r>
              <a:rPr lang="en-US" sz="2499">
                <a:solidFill>
                  <a:srgbClr val="000000"/>
                </a:solidFill>
                <a:latin typeface="Open Sans"/>
                <a:ea typeface="Open Sans"/>
                <a:cs typeface="Open Sans"/>
                <a:sym typeface="Open Sans"/>
              </a:rPr>
              <a:t> </a:t>
            </a:r>
            <a:r>
              <a:rPr lang="en-US" sz="2499" b="1">
                <a:solidFill>
                  <a:srgbClr val="DB0914"/>
                </a:solidFill>
                <a:latin typeface="Open Sans Bold"/>
                <a:ea typeface="Open Sans Bold"/>
                <a:cs typeface="Open Sans Bold"/>
                <a:sym typeface="Open Sans Bold"/>
              </a:rPr>
              <a:t>(93 % du corpus) </a:t>
            </a:r>
            <a:r>
              <a:rPr lang="en-US" sz="2499">
                <a:solidFill>
                  <a:srgbClr val="000000"/>
                </a:solidFill>
                <a:latin typeface="Open Sans"/>
                <a:ea typeface="Open Sans"/>
                <a:cs typeface="Open Sans"/>
                <a:sym typeface="Open Sans"/>
              </a:rPr>
              <a:t>dans les protocoles de recherche, principalement en oncologie</a:t>
            </a:r>
          </a:p>
          <a:p>
            <a:pPr algn="l">
              <a:lnSpc>
                <a:spcPts val="3499"/>
              </a:lnSpc>
              <a:spcBef>
                <a:spcPct val="0"/>
              </a:spcBef>
            </a:pPr>
            <a:endParaRPr lang="en-US" sz="2499">
              <a:solidFill>
                <a:srgbClr val="000000"/>
              </a:solidFill>
              <a:latin typeface="Open Sans"/>
              <a:ea typeface="Open Sans"/>
              <a:cs typeface="Open Sans"/>
              <a:sym typeface="Open Sans"/>
            </a:endParaRP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Génétique souvent </a:t>
            </a:r>
            <a:r>
              <a:rPr lang="en-US" sz="2499" b="1">
                <a:solidFill>
                  <a:srgbClr val="DB0914"/>
                </a:solidFill>
                <a:latin typeface="Open Sans Bold"/>
                <a:ea typeface="Open Sans Bold"/>
                <a:cs typeface="Open Sans Bold"/>
                <a:sym typeface="Open Sans Bold"/>
              </a:rPr>
              <a:t>“invisibilisée”</a:t>
            </a:r>
            <a:r>
              <a:rPr lang="en-US" sz="2499">
                <a:solidFill>
                  <a:srgbClr val="000000"/>
                </a:solidFill>
                <a:latin typeface="Open Sans"/>
                <a:ea typeface="Open Sans"/>
                <a:cs typeface="Open Sans"/>
                <a:sym typeface="Open Sans"/>
              </a:rPr>
              <a:t>, non explicitement </a:t>
            </a:r>
            <a:r>
              <a:rPr lang="en-US" sz="2499" b="1">
                <a:solidFill>
                  <a:srgbClr val="DB0914"/>
                </a:solidFill>
                <a:latin typeface="Open Sans Bold"/>
                <a:ea typeface="Open Sans Bold"/>
                <a:cs typeface="Open Sans Bold"/>
                <a:sym typeface="Open Sans Bold"/>
              </a:rPr>
              <a:t>identifiée</a:t>
            </a:r>
            <a:r>
              <a:rPr lang="en-US" sz="2499">
                <a:solidFill>
                  <a:srgbClr val="000000"/>
                </a:solidFill>
                <a:latin typeface="Open Sans"/>
                <a:ea typeface="Open Sans"/>
                <a:cs typeface="Open Sans"/>
                <a:sym typeface="Open Sans"/>
              </a:rPr>
              <a:t> et </a:t>
            </a:r>
            <a:r>
              <a:rPr lang="en-US" sz="2499" b="1">
                <a:solidFill>
                  <a:srgbClr val="DB0914"/>
                </a:solidFill>
                <a:latin typeface="Open Sans Bold"/>
                <a:ea typeface="Open Sans Bold"/>
                <a:cs typeface="Open Sans Bold"/>
                <a:sym typeface="Open Sans Bold"/>
              </a:rPr>
              <a:t>qualifiée comme ACG</a:t>
            </a:r>
          </a:p>
          <a:p>
            <a:pPr algn="just">
              <a:lnSpc>
                <a:spcPts val="3499"/>
              </a:lnSpc>
              <a:spcBef>
                <a:spcPct val="0"/>
              </a:spcBef>
            </a:pPr>
            <a:endParaRPr lang="en-US" sz="2499" b="1">
              <a:solidFill>
                <a:srgbClr val="DB0914"/>
              </a:solidFill>
              <a:latin typeface="Open Sans Bold"/>
              <a:ea typeface="Open Sans Bold"/>
              <a:cs typeface="Open Sans Bold"/>
              <a:sym typeface="Open Sans Bold"/>
            </a:endParaRPr>
          </a:p>
          <a:p>
            <a:pPr marL="539749" lvl="1" indent="-269875" algn="just">
              <a:lnSpc>
                <a:spcPts val="3499"/>
              </a:lnSpc>
              <a:spcBef>
                <a:spcPct val="0"/>
              </a:spcBef>
              <a:buFont typeface="Arial"/>
              <a:buChar char="•"/>
            </a:pPr>
            <a:r>
              <a:rPr lang="en-US" sz="2499">
                <a:solidFill>
                  <a:srgbClr val="000000"/>
                </a:solidFill>
                <a:latin typeface="Open Sans"/>
                <a:ea typeface="Open Sans"/>
                <a:cs typeface="Open Sans"/>
                <a:sym typeface="Open Sans"/>
              </a:rPr>
              <a:t>Les CPP exercent une vigilance réelle mais mobilisent davantage les exigences du RGPD et de la protection des données que celui du </a:t>
            </a:r>
            <a:r>
              <a:rPr lang="en-US" sz="2499" b="1">
                <a:solidFill>
                  <a:srgbClr val="DB0914"/>
                </a:solidFill>
                <a:latin typeface="Open Sans Bold"/>
                <a:ea typeface="Open Sans Bold"/>
                <a:cs typeface="Open Sans Bold"/>
                <a:sym typeface="Open Sans Bold"/>
              </a:rPr>
              <a:t>“droit spécifique à la génétique”</a:t>
            </a:r>
          </a:p>
          <a:p>
            <a:pPr algn="just">
              <a:lnSpc>
                <a:spcPts val="3499"/>
              </a:lnSpc>
              <a:spcBef>
                <a:spcPct val="0"/>
              </a:spcBef>
            </a:pPr>
            <a:endParaRPr lang="en-US" sz="2499" b="1">
              <a:solidFill>
                <a:srgbClr val="DB0914"/>
              </a:solidFill>
              <a:latin typeface="Open Sans Bold"/>
              <a:ea typeface="Open Sans Bold"/>
              <a:cs typeface="Open Sans Bold"/>
              <a:sym typeface="Open Sans Bold"/>
            </a:endParaRPr>
          </a:p>
          <a:p>
            <a:pPr marL="539749" lvl="1" indent="-269875" algn="just">
              <a:lnSpc>
                <a:spcPts val="3499"/>
              </a:lnSpc>
              <a:spcBef>
                <a:spcPct val="0"/>
              </a:spcBef>
              <a:buFont typeface="Arial"/>
              <a:buChar char="•"/>
            </a:pPr>
            <a:r>
              <a:rPr lang="en-US" sz="2499">
                <a:solidFill>
                  <a:srgbClr val="000000"/>
                </a:solidFill>
                <a:latin typeface="Open Sans"/>
                <a:ea typeface="Open Sans"/>
                <a:cs typeface="Open Sans"/>
                <a:sym typeface="Open Sans"/>
              </a:rPr>
              <a:t>Formalisme des documents d’information et consentement</a:t>
            </a:r>
            <a:r>
              <a:rPr lang="en-US" sz="2499" b="1">
                <a:solidFill>
                  <a:srgbClr val="DB0914"/>
                </a:solidFill>
                <a:latin typeface="Open Sans Bold"/>
                <a:ea typeface="Open Sans Bold"/>
                <a:cs typeface="Open Sans Bold"/>
                <a:sym typeface="Open Sans Bold"/>
              </a:rPr>
              <a:t> insuffisant</a:t>
            </a:r>
            <a:r>
              <a:rPr lang="en-US" sz="2499">
                <a:solidFill>
                  <a:srgbClr val="000000"/>
                </a:solidFill>
                <a:latin typeface="Open Sans"/>
                <a:ea typeface="Open Sans"/>
                <a:cs typeface="Open Sans"/>
                <a:sym typeface="Open Sans"/>
              </a:rPr>
              <a:t> selon la nature des ACG (somatique ou constitutionnelle)</a:t>
            </a:r>
          </a:p>
          <a:p>
            <a:pPr algn="just">
              <a:lnSpc>
                <a:spcPts val="3499"/>
              </a:lnSpc>
              <a:spcBef>
                <a:spcPct val="0"/>
              </a:spcBef>
            </a:pPr>
            <a:endParaRPr lang="en-US" sz="2499">
              <a:solidFill>
                <a:srgbClr val="000000"/>
              </a:solidFill>
              <a:latin typeface="Open Sans"/>
              <a:ea typeface="Open Sans"/>
              <a:cs typeface="Open Sans"/>
              <a:sym typeface="Open Sans"/>
            </a:endParaRPr>
          </a:p>
          <a:p>
            <a:pPr marL="539749" lvl="1" indent="-269875" algn="l">
              <a:lnSpc>
                <a:spcPts val="3499"/>
              </a:lnSpc>
              <a:spcBef>
                <a:spcPct val="0"/>
              </a:spcBef>
              <a:buFont typeface="Arial"/>
              <a:buChar char="•"/>
            </a:pPr>
            <a:r>
              <a:rPr lang="en-US" sz="2499" b="1">
                <a:solidFill>
                  <a:srgbClr val="DB0914"/>
                </a:solidFill>
                <a:latin typeface="Open Sans Bold"/>
                <a:ea typeface="Open Sans Bold"/>
                <a:cs typeface="Open Sans Bold"/>
                <a:sym typeface="Open Sans Bold"/>
              </a:rPr>
              <a:t>Porosité</a:t>
            </a:r>
            <a:r>
              <a:rPr lang="en-US" sz="2499">
                <a:solidFill>
                  <a:srgbClr val="000000"/>
                </a:solidFill>
                <a:latin typeface="Open Sans"/>
                <a:ea typeface="Open Sans"/>
                <a:cs typeface="Open Sans"/>
                <a:sym typeface="Open Sans"/>
              </a:rPr>
              <a:t> somatique / constitutionnelle</a:t>
            </a:r>
          </a:p>
          <a:p>
            <a:pPr algn="l">
              <a:lnSpc>
                <a:spcPts val="2498"/>
              </a:lnSpc>
              <a:spcBef>
                <a:spcPct val="0"/>
              </a:spcBef>
            </a:pPr>
            <a:endParaRPr lang="en-US" sz="2499">
              <a:solidFill>
                <a:srgbClr val="000000"/>
              </a:solidFill>
              <a:latin typeface="Open Sans"/>
              <a:ea typeface="Open Sans"/>
              <a:cs typeface="Open Sans"/>
              <a:sym typeface="Open Sans"/>
            </a:endParaRPr>
          </a:p>
          <a:p>
            <a:pPr algn="l">
              <a:lnSpc>
                <a:spcPts val="3105"/>
              </a:lnSpc>
              <a:spcBef>
                <a:spcPct val="0"/>
              </a:spcBef>
            </a:pPr>
            <a:endParaRPr lang="en-US" sz="2499">
              <a:solidFill>
                <a:srgbClr val="000000"/>
              </a:solidFill>
              <a:latin typeface="Open Sans"/>
              <a:ea typeface="Open Sans"/>
              <a:cs typeface="Open Sans"/>
              <a:sym typeface="Open Sans"/>
            </a:endParaRPr>
          </a:p>
          <a:p>
            <a:pPr algn="l">
              <a:lnSpc>
                <a:spcPts val="2360"/>
              </a:lnSpc>
              <a:spcBef>
                <a:spcPct val="0"/>
              </a:spcBef>
            </a:pPr>
            <a:endParaRPr lang="en-US" sz="2499">
              <a:solidFill>
                <a:srgbClr val="000000"/>
              </a:solidFill>
              <a:latin typeface="Open Sans"/>
              <a:ea typeface="Open Sans"/>
              <a:cs typeface="Open Sans"/>
              <a:sym typeface="Open Sans"/>
            </a:endParaRPr>
          </a:p>
          <a:p>
            <a:pPr algn="l">
              <a:lnSpc>
                <a:spcPts val="2360"/>
              </a:lnSpc>
              <a:spcBef>
                <a:spcPct val="0"/>
              </a:spcBef>
            </a:pPr>
            <a:endParaRPr lang="en-US" sz="2499">
              <a:solidFill>
                <a:srgbClr val="0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97692" y="339725"/>
            <a:ext cx="17705578" cy="7925436"/>
          </a:xfrm>
          <a:prstGeom prst="rect">
            <a:avLst/>
          </a:prstGeom>
        </p:spPr>
        <p:txBody>
          <a:bodyPr lIns="0" tIns="0" rIns="0" bIns="0" rtlCol="0" anchor="t">
            <a:spAutoFit/>
          </a:bodyPr>
          <a:lstStyle/>
          <a:p>
            <a:pPr algn="l">
              <a:lnSpc>
                <a:spcPts val="3499"/>
              </a:lnSpc>
              <a:spcBef>
                <a:spcPct val="0"/>
              </a:spcBef>
            </a:pPr>
            <a:r>
              <a:rPr lang="en-US" sz="2499" b="1" u="sng">
                <a:solidFill>
                  <a:srgbClr val="000000"/>
                </a:solidFill>
                <a:latin typeface="Open Sans Bold"/>
                <a:ea typeface="Open Sans Bold"/>
                <a:cs typeface="Open Sans Bold"/>
                <a:sym typeface="Open Sans Bold"/>
              </a:rPr>
              <a:t>Résultats du questionnaire CPP :</a:t>
            </a:r>
            <a:r>
              <a:rPr lang="en-US" sz="2499" b="1">
                <a:solidFill>
                  <a:srgbClr val="000000"/>
                </a:solidFill>
                <a:latin typeface="Open Sans Bold"/>
                <a:ea typeface="Open Sans Bold"/>
                <a:cs typeface="Open Sans Bold"/>
                <a:sym typeface="Open Sans Bold"/>
              </a:rPr>
              <a:t>  </a:t>
            </a:r>
            <a:r>
              <a:rPr lang="en-US" sz="2499" b="1">
                <a:solidFill>
                  <a:srgbClr val="1D5E62"/>
                </a:solidFill>
                <a:latin typeface="Open Sans Bold"/>
                <a:ea typeface="Open Sans Bold"/>
                <a:cs typeface="Open Sans Bold"/>
                <a:sym typeface="Open Sans Bold"/>
              </a:rPr>
              <a:t>55 participants, Ouvert par 49 membres, 26 réponses complètes</a:t>
            </a:r>
          </a:p>
          <a:p>
            <a:pPr algn="l">
              <a:lnSpc>
                <a:spcPts val="3499"/>
              </a:lnSpc>
              <a:spcBef>
                <a:spcPct val="0"/>
              </a:spcBef>
            </a:pPr>
            <a:endParaRPr lang="en-US" sz="2499" b="1">
              <a:solidFill>
                <a:srgbClr val="1D5E62"/>
              </a:solidFill>
              <a:latin typeface="Open Sans Bold"/>
              <a:ea typeface="Open Sans Bold"/>
              <a:cs typeface="Open Sans Bold"/>
              <a:sym typeface="Open Sans Bold"/>
            </a:endParaRPr>
          </a:p>
          <a:p>
            <a:pPr algn="l">
              <a:lnSpc>
                <a:spcPts val="3499"/>
              </a:lnSpc>
              <a:spcBef>
                <a:spcPct val="0"/>
              </a:spcBef>
            </a:pPr>
            <a:r>
              <a:rPr lang="en-US" sz="2499" b="1">
                <a:solidFill>
                  <a:srgbClr val="000000"/>
                </a:solidFill>
                <a:latin typeface="Open Sans Bold"/>
                <a:ea typeface="Open Sans Bold"/>
                <a:cs typeface="Open Sans Bold"/>
                <a:sym typeface="Open Sans Bold"/>
              </a:rPr>
              <a:t>✅ Bonne reconnaissance des enjeux liés aux ACG</a:t>
            </a:r>
          </a:p>
          <a:p>
            <a:pPr algn="l">
              <a:lnSpc>
                <a:spcPts val="3499"/>
              </a:lnSpc>
              <a:spcBef>
                <a:spcPct val="0"/>
              </a:spcBef>
            </a:pPr>
            <a:r>
              <a:rPr lang="en-US" sz="2499" b="1">
                <a:solidFill>
                  <a:srgbClr val="000000"/>
                </a:solidFill>
                <a:latin typeface="Open Sans Bold"/>
                <a:ea typeface="Open Sans Bold"/>
                <a:cs typeface="Open Sans Bold"/>
                <a:sym typeface="Open Sans Bold"/>
              </a:rPr>
              <a:t>✅ Forte conscience du rôle des CPP dans la protection des participants</a:t>
            </a:r>
          </a:p>
          <a:p>
            <a:pPr algn="ctr">
              <a:lnSpc>
                <a:spcPts val="3779"/>
              </a:lnSpc>
              <a:spcBef>
                <a:spcPct val="0"/>
              </a:spcBef>
            </a:pPr>
            <a:endParaRPr lang="en-US" sz="2499" b="1">
              <a:solidFill>
                <a:srgbClr val="000000"/>
              </a:solidFill>
              <a:latin typeface="Open Sans Bold"/>
              <a:ea typeface="Open Sans Bold"/>
              <a:cs typeface="Open Sans Bold"/>
              <a:sym typeface="Open Sans Bold"/>
            </a:endParaRPr>
          </a:p>
          <a:p>
            <a:pPr algn="l">
              <a:lnSpc>
                <a:spcPts val="3779"/>
              </a:lnSpc>
              <a:spcBef>
                <a:spcPct val="0"/>
              </a:spcBef>
            </a:pPr>
            <a:r>
              <a:rPr lang="en-US" sz="2699" b="1">
                <a:solidFill>
                  <a:srgbClr val="DB0914"/>
                </a:solidFill>
                <a:latin typeface="Open Sans Bold"/>
                <a:ea typeface="Open Sans Bold"/>
                <a:cs typeface="Open Sans Bold"/>
                <a:sym typeface="Open Sans Bold"/>
              </a:rPr>
              <a:t>Difficultés identifiées :</a:t>
            </a:r>
          </a:p>
          <a:p>
            <a:pPr algn="l">
              <a:lnSpc>
                <a:spcPts val="3779"/>
              </a:lnSpc>
              <a:spcBef>
                <a:spcPct val="0"/>
              </a:spcBef>
            </a:pPr>
            <a:endParaRPr lang="en-US" sz="2699" b="1">
              <a:solidFill>
                <a:srgbClr val="DB0914"/>
              </a:solidFill>
              <a:latin typeface="Open Sans Bold"/>
              <a:ea typeface="Open Sans Bold"/>
              <a:cs typeface="Open Sans Bold"/>
              <a:sym typeface="Open Sans Bold"/>
            </a:endParaRP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distinction ACG somatiques / constitutionnelles</a:t>
            </a: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identification et qualification des ACG</a:t>
            </a: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gestion des découvertes incidentes et enjeux familiaux </a:t>
            </a: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articulation RGPD / droit des ACG</a:t>
            </a:r>
          </a:p>
          <a:p>
            <a:pPr algn="l">
              <a:lnSpc>
                <a:spcPts val="3779"/>
              </a:lnSpc>
              <a:spcBef>
                <a:spcPct val="0"/>
              </a:spcBef>
            </a:pPr>
            <a:endParaRPr lang="en-US" sz="2699">
              <a:solidFill>
                <a:srgbClr val="000000"/>
              </a:solidFill>
              <a:latin typeface="Open Sans"/>
              <a:ea typeface="Open Sans"/>
              <a:cs typeface="Open Sans"/>
              <a:sym typeface="Open Sans"/>
            </a:endParaRPr>
          </a:p>
          <a:p>
            <a:pPr algn="l">
              <a:lnSpc>
                <a:spcPts val="3779"/>
              </a:lnSpc>
              <a:spcBef>
                <a:spcPct val="0"/>
              </a:spcBef>
            </a:pPr>
            <a:r>
              <a:rPr lang="en-US" sz="2699" b="1">
                <a:solidFill>
                  <a:srgbClr val="37B60A"/>
                </a:solidFill>
                <a:latin typeface="Open Sans Bold"/>
                <a:ea typeface="Open Sans Bold"/>
                <a:cs typeface="Open Sans Bold"/>
                <a:sym typeface="Open Sans Bold"/>
              </a:rPr>
              <a:t>Besoin de :</a:t>
            </a:r>
          </a:p>
          <a:p>
            <a:pPr algn="l">
              <a:lnSpc>
                <a:spcPts val="3779"/>
              </a:lnSpc>
              <a:spcBef>
                <a:spcPct val="0"/>
              </a:spcBef>
            </a:pPr>
            <a:endParaRPr lang="en-US" sz="2699" b="1">
              <a:solidFill>
                <a:srgbClr val="37B60A"/>
              </a:solidFill>
              <a:latin typeface="Open Sans Bold"/>
              <a:ea typeface="Open Sans Bold"/>
              <a:cs typeface="Open Sans Bold"/>
              <a:sym typeface="Open Sans Bold"/>
            </a:endParaRP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formations spécifiques</a:t>
            </a: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outils synthétiques d’aide à l’évaluation</a:t>
            </a:r>
          </a:p>
          <a:p>
            <a:pPr marL="582925" lvl="1" indent="-291463" algn="l">
              <a:lnSpc>
                <a:spcPts val="3779"/>
              </a:lnSpc>
              <a:spcBef>
                <a:spcPct val="0"/>
              </a:spcBef>
              <a:buFont typeface="Arial"/>
              <a:buChar char="•"/>
            </a:pPr>
            <a:r>
              <a:rPr lang="en-US" sz="2699">
                <a:solidFill>
                  <a:srgbClr val="000000"/>
                </a:solidFill>
                <a:latin typeface="Open Sans"/>
                <a:ea typeface="Open Sans"/>
                <a:cs typeface="Open Sans"/>
                <a:sym typeface="Open Sans"/>
              </a:rPr>
              <a:t>clarification juridique et méthodologique pour les promoteurs et les membres des CPP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95520" y="225962"/>
            <a:ext cx="17707750" cy="9453889"/>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Open Sans Bold"/>
                <a:ea typeface="Open Sans Bold"/>
                <a:cs typeface="Open Sans Bold"/>
                <a:sym typeface="Open Sans Bold"/>
              </a:rPr>
              <a:t>DISCUSSION ET ATTENTES</a:t>
            </a:r>
          </a:p>
          <a:p>
            <a:pPr algn="ctr">
              <a:lnSpc>
                <a:spcPts val="2659"/>
              </a:lnSpc>
              <a:spcBef>
                <a:spcPct val="0"/>
              </a:spcBef>
            </a:pPr>
            <a:endParaRPr lang="en-US" sz="2999" b="1">
              <a:solidFill>
                <a:srgbClr val="000000"/>
              </a:solidFill>
              <a:latin typeface="Open Sans Bold"/>
              <a:ea typeface="Open Sans Bold"/>
              <a:cs typeface="Open Sans Bold"/>
              <a:sym typeface="Open Sans Bold"/>
            </a:endParaRPr>
          </a:p>
          <a:p>
            <a:pPr algn="just">
              <a:lnSpc>
                <a:spcPts val="3359"/>
              </a:lnSpc>
              <a:spcBef>
                <a:spcPct val="0"/>
              </a:spcBef>
            </a:pPr>
            <a:r>
              <a:rPr lang="en-US" sz="2400" b="1">
                <a:solidFill>
                  <a:srgbClr val="1800AD"/>
                </a:solidFill>
                <a:latin typeface="Open Sans Bold"/>
                <a:ea typeface="Open Sans Bold"/>
                <a:cs typeface="Open Sans Bold"/>
                <a:sym typeface="Open Sans Bold"/>
              </a:rPr>
              <a:t>Constat central</a:t>
            </a:r>
            <a:r>
              <a:rPr lang="en-US" sz="2400" b="1">
                <a:solidFill>
                  <a:srgbClr val="000000"/>
                </a:solidFill>
                <a:latin typeface="Open Sans Bold"/>
                <a:ea typeface="Open Sans Bold"/>
                <a:cs typeface="Open Sans Bold"/>
                <a:sym typeface="Open Sans Bold"/>
              </a:rPr>
              <a:t> :</a:t>
            </a:r>
            <a:r>
              <a:rPr lang="en-US" sz="2400">
                <a:solidFill>
                  <a:srgbClr val="000000"/>
                </a:solidFill>
                <a:latin typeface="Open Sans"/>
                <a:ea typeface="Open Sans"/>
                <a:cs typeface="Open Sans"/>
                <a:sym typeface="Open Sans"/>
              </a:rPr>
              <a:t> Tension entre conformité procédurale </a:t>
            </a:r>
            <a:r>
              <a:rPr lang="en-US" sz="2400" b="1" u="sng">
                <a:solidFill>
                  <a:srgbClr val="000000"/>
                </a:solidFill>
                <a:latin typeface="Open Sans Bold"/>
                <a:ea typeface="Open Sans Bold"/>
                <a:cs typeface="Open Sans Bold"/>
                <a:sym typeface="Open Sans Bold"/>
              </a:rPr>
              <a:t>ET</a:t>
            </a:r>
            <a:r>
              <a:rPr lang="en-US" sz="2400">
                <a:solidFill>
                  <a:srgbClr val="000000"/>
                </a:solidFill>
                <a:latin typeface="Open Sans"/>
                <a:ea typeface="Open Sans"/>
                <a:cs typeface="Open Sans"/>
                <a:sym typeface="Open Sans"/>
              </a:rPr>
              <a:t> effectivité réelle de l’information et du consentement concernant les ACG</a:t>
            </a:r>
          </a:p>
          <a:p>
            <a:pPr algn="just">
              <a:lnSpc>
                <a:spcPts val="3359"/>
              </a:lnSpc>
              <a:spcBef>
                <a:spcPct val="0"/>
              </a:spcBef>
            </a:pPr>
            <a:endParaRPr lang="en-US" sz="2400">
              <a:solidFill>
                <a:srgbClr val="000000"/>
              </a:solidFill>
              <a:latin typeface="Open Sans"/>
              <a:ea typeface="Open Sans"/>
              <a:cs typeface="Open Sans"/>
              <a:sym typeface="Open Sans"/>
            </a:endParaRPr>
          </a:p>
          <a:p>
            <a:pPr algn="just">
              <a:lnSpc>
                <a:spcPts val="3359"/>
              </a:lnSpc>
              <a:spcBef>
                <a:spcPct val="0"/>
              </a:spcBef>
            </a:pPr>
            <a:r>
              <a:rPr lang="en-US" sz="2400" b="1">
                <a:solidFill>
                  <a:srgbClr val="1800AD"/>
                </a:solidFill>
                <a:latin typeface="Open Sans Bold"/>
                <a:ea typeface="Open Sans Bold"/>
                <a:cs typeface="Open Sans Bold"/>
                <a:sym typeface="Open Sans Bold"/>
              </a:rPr>
              <a:t>Enjeu principal : </a:t>
            </a:r>
            <a:r>
              <a:rPr lang="en-US" sz="2400">
                <a:solidFill>
                  <a:srgbClr val="000000"/>
                </a:solidFill>
                <a:latin typeface="Open Sans"/>
                <a:ea typeface="Open Sans"/>
                <a:cs typeface="Open Sans"/>
                <a:sym typeface="Open Sans"/>
              </a:rPr>
              <a:t>La banalisation de la </a:t>
            </a:r>
            <a:r>
              <a:rPr lang="en-US" sz="2400" b="1">
                <a:solidFill>
                  <a:srgbClr val="000000"/>
                </a:solidFill>
                <a:latin typeface="Open Sans Bold"/>
                <a:ea typeface="Open Sans Bold"/>
                <a:cs typeface="Open Sans Bold"/>
                <a:sym typeface="Open Sans Bold"/>
              </a:rPr>
              <a:t>génétique somatique</a:t>
            </a:r>
            <a:r>
              <a:rPr lang="en-US" sz="2400">
                <a:solidFill>
                  <a:srgbClr val="000000"/>
                </a:solidFill>
                <a:latin typeface="Open Sans"/>
                <a:ea typeface="Open Sans"/>
                <a:cs typeface="Open Sans"/>
                <a:sym typeface="Open Sans"/>
              </a:rPr>
              <a:t> dans la médecine de précision tend à atténuer la visibilité des enjeux bioéthiques et juridiques associés à ces ACG</a:t>
            </a:r>
          </a:p>
          <a:p>
            <a:pPr algn="just">
              <a:lnSpc>
                <a:spcPts val="3359"/>
              </a:lnSpc>
              <a:spcBef>
                <a:spcPct val="0"/>
              </a:spcBef>
            </a:pPr>
            <a:endParaRPr lang="en-US" sz="2400">
              <a:solidFill>
                <a:srgbClr val="000000"/>
              </a:solidFill>
              <a:latin typeface="Open Sans"/>
              <a:ea typeface="Open Sans"/>
              <a:cs typeface="Open Sans"/>
              <a:sym typeface="Open Sans"/>
            </a:endParaRPr>
          </a:p>
          <a:p>
            <a:pPr algn="just">
              <a:lnSpc>
                <a:spcPts val="3359"/>
              </a:lnSpc>
              <a:spcBef>
                <a:spcPct val="0"/>
              </a:spcBef>
            </a:pPr>
            <a:r>
              <a:rPr lang="en-US" sz="2400" b="1">
                <a:solidFill>
                  <a:srgbClr val="1800AD"/>
                </a:solidFill>
                <a:latin typeface="Open Sans Bold"/>
                <a:ea typeface="Open Sans Bold"/>
                <a:cs typeface="Open Sans Bold"/>
                <a:sym typeface="Open Sans Bold"/>
              </a:rPr>
              <a:t>Perspectives</a:t>
            </a:r>
            <a:r>
              <a:rPr lang="en-US" sz="2400" b="1">
                <a:solidFill>
                  <a:srgbClr val="000000"/>
                </a:solidFill>
                <a:latin typeface="Open Sans Bold"/>
                <a:ea typeface="Open Sans Bold"/>
                <a:cs typeface="Open Sans Bold"/>
                <a:sym typeface="Open Sans Bold"/>
              </a:rPr>
              <a:t> :</a:t>
            </a:r>
          </a:p>
          <a:p>
            <a:pPr algn="just">
              <a:lnSpc>
                <a:spcPts val="3359"/>
              </a:lnSpc>
              <a:spcBef>
                <a:spcPct val="0"/>
              </a:spcBef>
            </a:pPr>
            <a:endParaRPr lang="en-US" sz="2400" b="1">
              <a:solidFill>
                <a:srgbClr val="000000"/>
              </a:solidFill>
              <a:latin typeface="Open Sans Bold"/>
              <a:ea typeface="Open Sans Bold"/>
              <a:cs typeface="Open Sans Bold"/>
              <a:sym typeface="Open Sans Bold"/>
            </a:endParaRPr>
          </a:p>
          <a:p>
            <a:pPr algn="just">
              <a:lnSpc>
                <a:spcPts val="3359"/>
              </a:lnSpc>
              <a:spcBef>
                <a:spcPct val="0"/>
              </a:spcBef>
            </a:pPr>
            <a:r>
              <a:rPr lang="en-US" sz="2400">
                <a:solidFill>
                  <a:srgbClr val="000000"/>
                </a:solidFill>
                <a:latin typeface="Open Sans"/>
                <a:ea typeface="Open Sans"/>
                <a:cs typeface="Open Sans"/>
                <a:sym typeface="Open Sans"/>
              </a:rPr>
              <a:t>✔️ Renforcer la visibilité des ACG dans les notices d’information, l’information des promoteurs au niveau de la législation et les formations </a:t>
            </a:r>
          </a:p>
          <a:p>
            <a:pPr algn="just">
              <a:lnSpc>
                <a:spcPts val="3359"/>
              </a:lnSpc>
              <a:spcBef>
                <a:spcPct val="0"/>
              </a:spcBef>
            </a:pPr>
            <a:r>
              <a:rPr lang="en-US" sz="2400">
                <a:solidFill>
                  <a:srgbClr val="000000"/>
                </a:solidFill>
                <a:latin typeface="Open Sans"/>
                <a:ea typeface="Open Sans"/>
                <a:cs typeface="Open Sans"/>
                <a:sym typeface="Open Sans"/>
              </a:rPr>
              <a:t>✔️ Développer des outils méthodologiques pour les CPP (grilles d’évaluation ou check list, rappel législatifs, FAQ, cartes mentales) </a:t>
            </a:r>
          </a:p>
          <a:p>
            <a:pPr algn="just">
              <a:lnSpc>
                <a:spcPts val="3359"/>
              </a:lnSpc>
              <a:spcBef>
                <a:spcPct val="0"/>
              </a:spcBef>
            </a:pPr>
            <a:r>
              <a:rPr lang="en-US" sz="2400">
                <a:solidFill>
                  <a:srgbClr val="000000"/>
                </a:solidFill>
                <a:latin typeface="Open Sans"/>
                <a:ea typeface="Open Sans"/>
                <a:cs typeface="Open Sans"/>
                <a:sym typeface="Open Sans"/>
              </a:rPr>
              <a:t>✔️ Aider les rapporteurs à mieux distinguer génétique somatique et constitutionnelle</a:t>
            </a:r>
          </a:p>
          <a:p>
            <a:pPr algn="just">
              <a:lnSpc>
                <a:spcPts val="3359"/>
              </a:lnSpc>
              <a:spcBef>
                <a:spcPct val="0"/>
              </a:spcBef>
            </a:pPr>
            <a:endParaRPr lang="en-US" sz="2400">
              <a:solidFill>
                <a:srgbClr val="000000"/>
              </a:solidFill>
              <a:latin typeface="Open Sans"/>
              <a:ea typeface="Open Sans"/>
              <a:cs typeface="Open Sans"/>
              <a:sym typeface="Open Sans"/>
            </a:endParaRPr>
          </a:p>
          <a:p>
            <a:pPr algn="just">
              <a:lnSpc>
                <a:spcPts val="3359"/>
              </a:lnSpc>
              <a:spcBef>
                <a:spcPct val="0"/>
              </a:spcBef>
            </a:pPr>
            <a:r>
              <a:rPr lang="en-US" sz="2400" b="1">
                <a:solidFill>
                  <a:srgbClr val="1800AD"/>
                </a:solidFill>
                <a:latin typeface="Open Sans Bold"/>
                <a:ea typeface="Open Sans Bold"/>
                <a:cs typeface="Open Sans Bold"/>
                <a:sym typeface="Open Sans Bold"/>
              </a:rPr>
              <a:t>Conséquences</a:t>
            </a:r>
            <a:r>
              <a:rPr lang="en-US" sz="2400" b="1">
                <a:solidFill>
                  <a:srgbClr val="000000"/>
                </a:solidFill>
                <a:latin typeface="Open Sans Bold"/>
                <a:ea typeface="Open Sans Bold"/>
                <a:cs typeface="Open Sans Bold"/>
                <a:sym typeface="Open Sans Bold"/>
              </a:rPr>
              <a:t> :</a:t>
            </a:r>
          </a:p>
          <a:p>
            <a:pPr algn="just">
              <a:lnSpc>
                <a:spcPts val="3359"/>
              </a:lnSpc>
              <a:spcBef>
                <a:spcPct val="0"/>
              </a:spcBef>
            </a:pPr>
            <a:endParaRPr lang="en-US" sz="2400" b="1">
              <a:solidFill>
                <a:srgbClr val="000000"/>
              </a:solidFill>
              <a:latin typeface="Open Sans Bold"/>
              <a:ea typeface="Open Sans Bold"/>
              <a:cs typeface="Open Sans Bold"/>
              <a:sym typeface="Open Sans Bold"/>
            </a:endParaRPr>
          </a:p>
          <a:p>
            <a:pPr algn="just">
              <a:lnSpc>
                <a:spcPts val="3359"/>
              </a:lnSpc>
              <a:spcBef>
                <a:spcPct val="0"/>
              </a:spcBef>
            </a:pPr>
            <a:r>
              <a:rPr lang="en-US" sz="2400">
                <a:solidFill>
                  <a:srgbClr val="000000"/>
                </a:solidFill>
                <a:latin typeface="Open Sans"/>
                <a:ea typeface="Open Sans"/>
                <a:cs typeface="Open Sans"/>
                <a:sym typeface="Open Sans"/>
              </a:rPr>
              <a:t>✔️ </a:t>
            </a:r>
            <a:r>
              <a:rPr lang="en-US" sz="2400" b="1">
                <a:solidFill>
                  <a:srgbClr val="37B60A"/>
                </a:solidFill>
                <a:latin typeface="Open Sans Bold"/>
                <a:ea typeface="Open Sans Bold"/>
                <a:cs typeface="Open Sans Bold"/>
                <a:sym typeface="Open Sans Bold"/>
              </a:rPr>
              <a:t>Harmoniser les pratiques d’évaluation sur l’ensemble du territoire</a:t>
            </a:r>
          </a:p>
          <a:p>
            <a:pPr algn="just">
              <a:lnSpc>
                <a:spcPts val="3359"/>
              </a:lnSpc>
              <a:spcBef>
                <a:spcPct val="0"/>
              </a:spcBef>
            </a:pPr>
            <a:r>
              <a:rPr lang="en-US" sz="2400">
                <a:solidFill>
                  <a:srgbClr val="000000"/>
                </a:solidFill>
                <a:latin typeface="Open Sans"/>
                <a:ea typeface="Open Sans"/>
                <a:cs typeface="Open Sans"/>
                <a:sym typeface="Open Sans"/>
              </a:rPr>
              <a:t>✔️ </a:t>
            </a:r>
            <a:r>
              <a:rPr lang="en-US" sz="2400" b="1">
                <a:solidFill>
                  <a:srgbClr val="37B60A"/>
                </a:solidFill>
                <a:latin typeface="Open Sans Bold"/>
                <a:ea typeface="Open Sans Bold"/>
                <a:cs typeface="Open Sans Bold"/>
                <a:sym typeface="Open Sans Bold"/>
              </a:rPr>
              <a:t>Meilleure autonomie du participant et protection de ses données de santé - y compris génétiques</a:t>
            </a:r>
          </a:p>
          <a:p>
            <a:pPr algn="just">
              <a:lnSpc>
                <a:spcPts val="3219"/>
              </a:lnSpc>
              <a:spcBef>
                <a:spcPct val="0"/>
              </a:spcBef>
            </a:pPr>
            <a:endParaRPr lang="en-US" sz="2400" b="1">
              <a:solidFill>
                <a:srgbClr val="37B60A"/>
              </a:solidFill>
              <a:latin typeface="Open Sans Bold"/>
              <a:ea typeface="Open Sans Bold"/>
              <a:cs typeface="Open Sans Bold"/>
              <a:sym typeface="Open Sans Bold"/>
            </a:endParaRPr>
          </a:p>
          <a:p>
            <a:pPr algn="ctr">
              <a:lnSpc>
                <a:spcPts val="2659"/>
              </a:lnSpc>
              <a:spcBef>
                <a:spcPct val="0"/>
              </a:spcBef>
            </a:pPr>
            <a:endParaRPr lang="en-US" sz="2400" b="1">
              <a:solidFill>
                <a:srgbClr val="37B60A"/>
              </a:solidFill>
              <a:latin typeface="Open Sans Bold"/>
              <a:ea typeface="Open Sans Bold"/>
              <a:cs typeface="Open Sans Bold"/>
              <a:sym typeface="Open Sans Bold"/>
            </a:endParaRPr>
          </a:p>
          <a:p>
            <a:pPr algn="ctr">
              <a:lnSpc>
                <a:spcPts val="2659"/>
              </a:lnSpc>
              <a:spcBef>
                <a:spcPct val="0"/>
              </a:spcBef>
            </a:pPr>
            <a:endParaRPr lang="en-US" sz="2400" b="1">
              <a:solidFill>
                <a:srgbClr val="37B60A"/>
              </a:solidFill>
              <a:latin typeface="Open Sans Bold"/>
              <a:ea typeface="Open Sans Bold"/>
              <a:cs typeface="Open Sans Bold"/>
              <a:sym typeface="Open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5104661" y="3790056"/>
            <a:ext cx="8358783"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Open Sans Bold"/>
                <a:ea typeface="Open Sans Bold"/>
                <a:cs typeface="Open Sans Bold"/>
                <a:sym typeface="Open Sans Bold"/>
              </a:rPr>
              <a:t>JE VOUS REMERCIE POUR VOTRE ATTENTION</a:t>
            </a:r>
            <a:r>
              <a:rPr lang="en-US" sz="2999">
                <a:solidFill>
                  <a:srgbClr val="000000"/>
                </a:solidFill>
                <a:latin typeface="Open Sans"/>
                <a:ea typeface="Open Sans"/>
                <a:cs typeface="Open Sans"/>
                <a:sym typeface="Open Sans"/>
              </a:rPr>
              <a:t> </a:t>
            </a:r>
          </a:p>
        </p:txBody>
      </p:sp>
      <p:sp>
        <p:nvSpPr>
          <p:cNvPr id="12" name="TextBox 12"/>
          <p:cNvSpPr txBox="1"/>
          <p:nvPr/>
        </p:nvSpPr>
        <p:spPr>
          <a:xfrm>
            <a:off x="5633517" y="7613573"/>
            <a:ext cx="7020967" cy="481331"/>
          </a:xfrm>
          <a:prstGeom prst="rect">
            <a:avLst/>
          </a:prstGeom>
        </p:spPr>
        <p:txBody>
          <a:bodyPr lIns="0" tIns="0" rIns="0" bIns="0" rtlCol="0" anchor="t">
            <a:spAutoFit/>
          </a:bodyPr>
          <a:lstStyle/>
          <a:p>
            <a:pPr algn="ctr">
              <a:lnSpc>
                <a:spcPts val="3919"/>
              </a:lnSpc>
              <a:spcBef>
                <a:spcPct val="0"/>
              </a:spcBef>
            </a:pPr>
            <a:r>
              <a:rPr lang="en-US" sz="2799" i="1">
                <a:solidFill>
                  <a:srgbClr val="000000"/>
                </a:solidFill>
                <a:latin typeface="Open Sans Italics"/>
                <a:ea typeface="Open Sans Italics"/>
                <a:cs typeface="Open Sans Italics"/>
                <a:sym typeface="Open Sans Italics"/>
              </a:rPr>
              <a:t>contact e-mail: </a:t>
            </a:r>
            <a:r>
              <a:rPr lang="en-US" sz="2799" b="1" i="1">
                <a:solidFill>
                  <a:srgbClr val="000000"/>
                </a:solidFill>
                <a:latin typeface="Open Sans Bold Italics"/>
                <a:ea typeface="Open Sans Bold Italics"/>
                <a:cs typeface="Open Sans Bold Italics"/>
                <a:sym typeface="Open Sans Bold Italics"/>
              </a:rPr>
              <a:t>linda.besseri.lb@gmail.com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5532239" y="3823582"/>
            <a:ext cx="7223522"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Open Sans Bold"/>
                <a:ea typeface="Open Sans Bold"/>
                <a:cs typeface="Open Sans Bold"/>
                <a:sym typeface="Open Sans Bold"/>
              </a:rPr>
              <a:t>VIGNETTES CLINIQUES ET THÉORIQUES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55525" y="1028700"/>
            <a:ext cx="6776950" cy="7055109"/>
          </a:xfrm>
          <a:custGeom>
            <a:avLst/>
            <a:gdLst/>
            <a:ahLst/>
            <a:cxnLst/>
            <a:rect l="l" t="t" r="r" b="b"/>
            <a:pathLst>
              <a:path w="6776950" h="7055109">
                <a:moveTo>
                  <a:pt x="0" y="0"/>
                </a:moveTo>
                <a:lnTo>
                  <a:pt x="6776950" y="0"/>
                </a:lnTo>
                <a:lnTo>
                  <a:pt x="6776950" y="7055109"/>
                </a:lnTo>
                <a:lnTo>
                  <a:pt x="0" y="7055109"/>
                </a:lnTo>
                <a:lnTo>
                  <a:pt x="0" y="0"/>
                </a:lnTo>
                <a:close/>
              </a:path>
            </a:pathLst>
          </a:custGeom>
          <a:blipFill>
            <a:blip r:embed="rId2"/>
            <a:stretch>
              <a:fillRect/>
            </a:stretch>
          </a:blipFill>
        </p:spPr>
      </p:sp>
      <p:sp>
        <p:nvSpPr>
          <p:cNvPr id="3" name="TextBox 3"/>
          <p:cNvSpPr txBox="1"/>
          <p:nvPr/>
        </p:nvSpPr>
        <p:spPr>
          <a:xfrm>
            <a:off x="0" y="8179186"/>
            <a:ext cx="18288000" cy="12985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Open Sans"/>
                <a:ea typeface="Open Sans"/>
                <a:cs typeface="Open Sans"/>
                <a:sym typeface="Open Sans"/>
              </a:rPr>
              <a:t>Histogramme représentant la proportion des membres des CPP évalués estimant que les participants comprennent réellement tous les enjeux que recouvrent une ACG (somatiques et constitutionnelles) lorsqu’ils donnent leur consentement</a:t>
            </a:r>
          </a:p>
        </p:txBody>
      </p:sp>
      <p:sp>
        <p:nvSpPr>
          <p:cNvPr id="4" name="TextBox 4"/>
          <p:cNvSpPr txBox="1"/>
          <p:nvPr/>
        </p:nvSpPr>
        <p:spPr>
          <a:xfrm>
            <a:off x="521973" y="374213"/>
            <a:ext cx="4734223"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COMPRÉHENSION DES ENJEUX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26380" y="766050"/>
            <a:ext cx="6511374" cy="7003831"/>
          </a:xfrm>
          <a:custGeom>
            <a:avLst/>
            <a:gdLst/>
            <a:ahLst/>
            <a:cxnLst/>
            <a:rect l="l" t="t" r="r" b="b"/>
            <a:pathLst>
              <a:path w="6511374" h="7003831">
                <a:moveTo>
                  <a:pt x="0" y="0"/>
                </a:moveTo>
                <a:lnTo>
                  <a:pt x="6511375" y="0"/>
                </a:lnTo>
                <a:lnTo>
                  <a:pt x="6511375" y="7003832"/>
                </a:lnTo>
                <a:lnTo>
                  <a:pt x="0" y="7003832"/>
                </a:lnTo>
                <a:lnTo>
                  <a:pt x="0" y="0"/>
                </a:lnTo>
                <a:close/>
              </a:path>
            </a:pathLst>
          </a:custGeom>
          <a:blipFill>
            <a:blip r:embed="rId2"/>
            <a:stretch>
              <a:fillRect/>
            </a:stretch>
          </a:blipFill>
        </p:spPr>
      </p:sp>
      <p:sp>
        <p:nvSpPr>
          <p:cNvPr id="3" name="TextBox 3"/>
          <p:cNvSpPr txBox="1"/>
          <p:nvPr/>
        </p:nvSpPr>
        <p:spPr>
          <a:xfrm>
            <a:off x="0" y="8192662"/>
            <a:ext cx="18288000" cy="8604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Open Sans"/>
                <a:ea typeface="Open Sans"/>
                <a:cs typeface="Open Sans"/>
                <a:sym typeface="Open Sans"/>
              </a:rPr>
              <a:t> Histogramme représentant la proportion des membres des CPP évalués vérifiant la présence d’ACG en cas de présence de biomarqueurs.</a:t>
            </a:r>
          </a:p>
        </p:txBody>
      </p:sp>
      <p:sp>
        <p:nvSpPr>
          <p:cNvPr id="4" name="TextBox 4"/>
          <p:cNvSpPr txBox="1"/>
          <p:nvPr/>
        </p:nvSpPr>
        <p:spPr>
          <a:xfrm>
            <a:off x="503845" y="343775"/>
            <a:ext cx="3969544"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IDENTIFICATION DES ACG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08857" y="1181170"/>
            <a:ext cx="9524752" cy="6829646"/>
          </a:xfrm>
          <a:custGeom>
            <a:avLst/>
            <a:gdLst/>
            <a:ahLst/>
            <a:cxnLst/>
            <a:rect l="l" t="t" r="r" b="b"/>
            <a:pathLst>
              <a:path w="9524752" h="6829646">
                <a:moveTo>
                  <a:pt x="0" y="0"/>
                </a:moveTo>
                <a:lnTo>
                  <a:pt x="9524752" y="0"/>
                </a:lnTo>
                <a:lnTo>
                  <a:pt x="9524752" y="6829645"/>
                </a:lnTo>
                <a:lnTo>
                  <a:pt x="0" y="6829645"/>
                </a:lnTo>
                <a:lnTo>
                  <a:pt x="0" y="0"/>
                </a:lnTo>
                <a:close/>
              </a:path>
            </a:pathLst>
          </a:custGeom>
          <a:blipFill>
            <a:blip r:embed="rId2"/>
            <a:stretch>
              <a:fillRect/>
            </a:stretch>
          </a:blipFill>
        </p:spPr>
      </p:sp>
      <p:sp>
        <p:nvSpPr>
          <p:cNvPr id="3" name="TextBox 3"/>
          <p:cNvSpPr txBox="1"/>
          <p:nvPr/>
        </p:nvSpPr>
        <p:spPr>
          <a:xfrm>
            <a:off x="0" y="8724900"/>
            <a:ext cx="18288000" cy="1019176"/>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Open Sans"/>
                <a:ea typeface="Open Sans"/>
                <a:cs typeface="Open Sans"/>
                <a:sym typeface="Open Sans"/>
              </a:rPr>
              <a:t>Graphique beignet représentant les membres des CPP évalués capables de distinguer les ACG somatiques et constitutionnelles.</a:t>
            </a:r>
          </a:p>
        </p:txBody>
      </p:sp>
      <p:sp>
        <p:nvSpPr>
          <p:cNvPr id="4" name="TextBox 4"/>
          <p:cNvSpPr txBox="1"/>
          <p:nvPr/>
        </p:nvSpPr>
        <p:spPr>
          <a:xfrm>
            <a:off x="220807" y="403562"/>
            <a:ext cx="8639919"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DISTINCTION ACG SOMATIQUES/CONSTITUTIONNELLES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824287"/>
            <a:ext cx="18288000" cy="2066926"/>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Open Sans"/>
                <a:ea typeface="Open Sans"/>
                <a:cs typeface="Open Sans"/>
                <a:sym typeface="Open Sans"/>
              </a:rPr>
              <a:t>Une très grande majorité des répondants déclare ne pas disposer de connaissances suffisantes pour évaluer les projets comportant des ACG. Parmi les 49 questionnaires ouverts, </a:t>
            </a:r>
            <a:r>
              <a:rPr lang="en-US" sz="2999" b="1">
                <a:solidFill>
                  <a:srgbClr val="DB0914"/>
                </a:solidFill>
                <a:latin typeface="Open Sans Bold"/>
                <a:ea typeface="Open Sans Bold"/>
                <a:cs typeface="Open Sans Bold"/>
                <a:sym typeface="Open Sans Bold"/>
              </a:rPr>
              <a:t>26 </a:t>
            </a:r>
            <a:r>
              <a:rPr lang="en-US" sz="2999">
                <a:solidFill>
                  <a:srgbClr val="000000"/>
                </a:solidFill>
                <a:latin typeface="Open Sans"/>
                <a:ea typeface="Open Sans"/>
                <a:cs typeface="Open Sans"/>
                <a:sym typeface="Open Sans"/>
              </a:rPr>
              <a:t>répondants répondent «</a:t>
            </a:r>
            <a:r>
              <a:rPr lang="en-US" sz="2999" b="1">
                <a:solidFill>
                  <a:srgbClr val="000000"/>
                </a:solidFill>
                <a:latin typeface="Open Sans Bold"/>
                <a:ea typeface="Open Sans Bold"/>
                <a:cs typeface="Open Sans Bold"/>
                <a:sym typeface="Open Sans Bold"/>
              </a:rPr>
              <a:t> </a:t>
            </a:r>
            <a:r>
              <a:rPr lang="en-US" sz="2999" b="1">
                <a:solidFill>
                  <a:srgbClr val="DB0914"/>
                </a:solidFill>
                <a:latin typeface="Open Sans Bold"/>
                <a:ea typeface="Open Sans Bold"/>
                <a:cs typeface="Open Sans Bold"/>
                <a:sym typeface="Open Sans Bold"/>
              </a:rPr>
              <a:t>non</a:t>
            </a:r>
            <a:r>
              <a:rPr lang="en-US" sz="2999" b="1">
                <a:solidFill>
                  <a:srgbClr val="000000"/>
                </a:solidFill>
                <a:latin typeface="Open Sans Bold"/>
                <a:ea typeface="Open Sans Bold"/>
                <a:cs typeface="Open Sans Bold"/>
                <a:sym typeface="Open Sans Bold"/>
              </a:rPr>
              <a:t> </a:t>
            </a:r>
            <a:r>
              <a:rPr lang="en-US" sz="2999">
                <a:solidFill>
                  <a:srgbClr val="000000"/>
                </a:solidFill>
                <a:latin typeface="Open Sans"/>
                <a:ea typeface="Open Sans"/>
                <a:cs typeface="Open Sans"/>
                <a:sym typeface="Open Sans"/>
              </a:rPr>
              <a:t>» à cette question, contre seulement</a:t>
            </a:r>
            <a:r>
              <a:rPr lang="en-US" sz="2999" b="1">
                <a:solidFill>
                  <a:srgbClr val="000000"/>
                </a:solidFill>
                <a:latin typeface="Open Sans Bold"/>
                <a:ea typeface="Open Sans Bold"/>
                <a:cs typeface="Open Sans Bold"/>
                <a:sym typeface="Open Sans Bold"/>
              </a:rPr>
              <a:t> </a:t>
            </a:r>
            <a:r>
              <a:rPr lang="en-US" sz="2999" b="1">
                <a:solidFill>
                  <a:srgbClr val="37B60A"/>
                </a:solidFill>
                <a:latin typeface="Open Sans Bold"/>
                <a:ea typeface="Open Sans Bold"/>
                <a:cs typeface="Open Sans Bold"/>
                <a:sym typeface="Open Sans Bold"/>
              </a:rPr>
              <a:t>2</a:t>
            </a:r>
            <a:r>
              <a:rPr lang="en-US" sz="2999" b="1">
                <a:solidFill>
                  <a:srgbClr val="000000"/>
                </a:solidFill>
                <a:latin typeface="Open Sans Bold"/>
                <a:ea typeface="Open Sans Bold"/>
                <a:cs typeface="Open Sans Bold"/>
                <a:sym typeface="Open Sans Bold"/>
              </a:rPr>
              <a:t> </a:t>
            </a:r>
            <a:r>
              <a:rPr lang="en-US" sz="2999">
                <a:solidFill>
                  <a:srgbClr val="000000"/>
                </a:solidFill>
                <a:latin typeface="Open Sans"/>
                <a:ea typeface="Open Sans"/>
                <a:cs typeface="Open Sans"/>
                <a:sym typeface="Open Sans"/>
              </a:rPr>
              <a:t>répondants estimant disposer de </a:t>
            </a:r>
            <a:r>
              <a:rPr lang="en-US" sz="2999" b="1">
                <a:solidFill>
                  <a:srgbClr val="37B60A"/>
                </a:solidFill>
                <a:latin typeface="Open Sans Bold"/>
                <a:ea typeface="Open Sans Bold"/>
                <a:cs typeface="Open Sans Bold"/>
                <a:sym typeface="Open Sans Bold"/>
              </a:rPr>
              <a:t>connaissances</a:t>
            </a:r>
            <a:r>
              <a:rPr lang="en-US" sz="2999" b="1">
                <a:solidFill>
                  <a:srgbClr val="000000"/>
                </a:solidFill>
                <a:latin typeface="Open Sans Bold"/>
                <a:ea typeface="Open Sans Bold"/>
                <a:cs typeface="Open Sans Bold"/>
                <a:sym typeface="Open Sans Bold"/>
              </a:rPr>
              <a:t> </a:t>
            </a:r>
            <a:r>
              <a:rPr lang="en-US" sz="2999" b="1">
                <a:solidFill>
                  <a:srgbClr val="37B60A"/>
                </a:solidFill>
                <a:latin typeface="Open Sans Bold"/>
                <a:ea typeface="Open Sans Bold"/>
                <a:cs typeface="Open Sans Bold"/>
                <a:sym typeface="Open Sans Bold"/>
              </a:rPr>
              <a:t>suffisantes</a:t>
            </a:r>
            <a:r>
              <a:rPr lang="en-US" sz="2999" b="1">
                <a:solidFill>
                  <a:srgbClr val="000000"/>
                </a:solidFill>
                <a:latin typeface="Open Sans Bold"/>
                <a:ea typeface="Open Sans Bold"/>
                <a:cs typeface="Open Sans Bold"/>
                <a:sym typeface="Open Sans Bold"/>
              </a:rPr>
              <a:t> </a:t>
            </a:r>
            <a:r>
              <a:rPr lang="en-US" sz="2999">
                <a:solidFill>
                  <a:srgbClr val="000000"/>
                </a:solidFill>
                <a:latin typeface="Open Sans"/>
                <a:ea typeface="Open Sans"/>
                <a:cs typeface="Open Sans"/>
                <a:sym typeface="Open Sans"/>
              </a:rPr>
              <a:t>et 1 répondant déclarant « je ne sais pas » et 20 ne répondant pas.</a:t>
            </a:r>
            <a:r>
              <a:rPr lang="en-US" sz="2999" b="1">
                <a:solidFill>
                  <a:srgbClr val="000000"/>
                </a:solidFill>
                <a:latin typeface="Open Sans Bold"/>
                <a:ea typeface="Open Sans Bold"/>
                <a:cs typeface="Open Sans Bold"/>
                <a:sym typeface="Open Sans Bold"/>
              </a:rPr>
              <a:t> </a:t>
            </a:r>
          </a:p>
        </p:txBody>
      </p:sp>
      <p:sp>
        <p:nvSpPr>
          <p:cNvPr id="3" name="TextBox 3"/>
          <p:cNvSpPr txBox="1"/>
          <p:nvPr/>
        </p:nvSpPr>
        <p:spPr>
          <a:xfrm>
            <a:off x="436997" y="415726"/>
            <a:ext cx="3912543"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BESOINS EN FORMATION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16476" y="1682323"/>
            <a:ext cx="6855047" cy="6440427"/>
          </a:xfrm>
          <a:custGeom>
            <a:avLst/>
            <a:gdLst/>
            <a:ahLst/>
            <a:cxnLst/>
            <a:rect l="l" t="t" r="r" b="b"/>
            <a:pathLst>
              <a:path w="6855047" h="6440427">
                <a:moveTo>
                  <a:pt x="0" y="0"/>
                </a:moveTo>
                <a:lnTo>
                  <a:pt x="6855048" y="0"/>
                </a:lnTo>
                <a:lnTo>
                  <a:pt x="6855048" y="6440427"/>
                </a:lnTo>
                <a:lnTo>
                  <a:pt x="0" y="6440427"/>
                </a:lnTo>
                <a:lnTo>
                  <a:pt x="0" y="0"/>
                </a:lnTo>
                <a:close/>
              </a:path>
            </a:pathLst>
          </a:custGeom>
          <a:blipFill>
            <a:blip r:embed="rId2"/>
            <a:stretch>
              <a:fillRect/>
            </a:stretch>
          </a:blipFill>
        </p:spPr>
      </p:sp>
      <p:sp>
        <p:nvSpPr>
          <p:cNvPr id="3" name="TextBox 3"/>
          <p:cNvSpPr txBox="1"/>
          <p:nvPr/>
        </p:nvSpPr>
        <p:spPr>
          <a:xfrm>
            <a:off x="0" y="8794750"/>
            <a:ext cx="18288000" cy="86994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Histogramme représentant la proportion des membres des CPP évalués estimant la nécessité d’un consentement dédié en cas d’ACG constitutionnelles ne constituant pas un critère d'inclusion. </a:t>
            </a:r>
          </a:p>
        </p:txBody>
      </p:sp>
      <p:sp>
        <p:nvSpPr>
          <p:cNvPr id="4" name="TextBox 4"/>
          <p:cNvSpPr txBox="1"/>
          <p:nvPr/>
        </p:nvSpPr>
        <p:spPr>
          <a:xfrm>
            <a:off x="0" y="319972"/>
            <a:ext cx="15770778"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CONSENTEMENT SPÉCIFIQUE EN CAS D’ACG CONSTITUTIONNELLES/ CRITÈRES D’INCLUSION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53620" y="339725"/>
            <a:ext cx="17780759" cy="1901826"/>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Open Sans Bold"/>
                <a:ea typeface="Open Sans Bold"/>
                <a:cs typeface="Open Sans Bold"/>
                <a:sym typeface="Open Sans Bold"/>
              </a:rPr>
              <a:t>Présentation brève du Projet ANR - 24-CE36-7810 - INFOGENETIC-FR </a:t>
            </a:r>
          </a:p>
          <a:p>
            <a:pPr algn="l">
              <a:lnSpc>
                <a:spcPts val="4199"/>
              </a:lnSpc>
              <a:spcBef>
                <a:spcPct val="0"/>
              </a:spcBef>
            </a:pPr>
            <a:endParaRPr lang="en-US" sz="2999" b="1">
              <a:solidFill>
                <a:srgbClr val="000000"/>
              </a:solidFill>
              <a:latin typeface="Open Sans Bold"/>
              <a:ea typeface="Open Sans Bold"/>
              <a:cs typeface="Open Sans Bold"/>
              <a:sym typeface="Open Sans Bold"/>
            </a:endParaRPr>
          </a:p>
          <a:p>
            <a:pPr algn="l">
              <a:lnSpc>
                <a:spcPts val="3499"/>
              </a:lnSpc>
              <a:spcBef>
                <a:spcPct val="0"/>
              </a:spcBef>
            </a:pPr>
            <a:r>
              <a:rPr lang="en-US" sz="2499" b="1" u="sng">
                <a:solidFill>
                  <a:srgbClr val="000000"/>
                </a:solidFill>
                <a:latin typeface="Open Sans Bold"/>
                <a:ea typeface="Open Sans Bold"/>
                <a:cs typeface="Open Sans Bold"/>
                <a:sym typeface="Open Sans Bold"/>
              </a:rPr>
              <a:t>Objectif du projet:</a:t>
            </a:r>
            <a:r>
              <a:rPr lang="en-US" sz="2499" b="1">
                <a:solidFill>
                  <a:srgbClr val="000000"/>
                </a:solidFill>
                <a:latin typeface="Open Sans Bold"/>
                <a:ea typeface="Open Sans Bold"/>
                <a:cs typeface="Open Sans Bold"/>
                <a:sym typeface="Open Sans Bold"/>
              </a:rPr>
              <a:t> Améliorer les pratiques d’information, de consentement, et de non-opposition pour la génétique en santé en France</a:t>
            </a:r>
          </a:p>
        </p:txBody>
      </p:sp>
      <p:sp>
        <p:nvSpPr>
          <p:cNvPr id="12" name="TextBox 12"/>
          <p:cNvSpPr txBox="1"/>
          <p:nvPr/>
        </p:nvSpPr>
        <p:spPr>
          <a:xfrm>
            <a:off x="1027296" y="6091830"/>
            <a:ext cx="16449475" cy="1228725"/>
          </a:xfrm>
          <a:prstGeom prst="rect">
            <a:avLst/>
          </a:prstGeom>
        </p:spPr>
        <p:txBody>
          <a:bodyPr lIns="0" tIns="0" rIns="0" bIns="0" rtlCol="0" anchor="t">
            <a:spAutoFit/>
          </a:bodyPr>
          <a:lstStyle/>
          <a:p>
            <a:pPr algn="ctr">
              <a:lnSpc>
                <a:spcPts val="2659"/>
              </a:lnSpc>
            </a:pPr>
            <a:endParaRPr/>
          </a:p>
          <a:p>
            <a:pPr algn="ctr">
              <a:lnSpc>
                <a:spcPts val="3639"/>
              </a:lnSpc>
              <a:spcBef>
                <a:spcPct val="0"/>
              </a:spcBef>
            </a:pPr>
            <a:r>
              <a:rPr lang="en-US" sz="2599" b="1">
                <a:solidFill>
                  <a:srgbClr val="1D5E62"/>
                </a:solidFill>
                <a:latin typeface="Open Sans Bold"/>
                <a:ea typeface="Open Sans Bold"/>
                <a:cs typeface="Open Sans Bold"/>
                <a:sym typeface="Open Sans Bold"/>
              </a:rPr>
              <a:t>SOUS TACHE 3. 3 :  Évaluation des pratiques des CPP dans les recherches impliquant des analyses des caractéristiques génétiques (ACG)</a:t>
            </a:r>
          </a:p>
        </p:txBody>
      </p:sp>
      <p:sp>
        <p:nvSpPr>
          <p:cNvPr id="13" name="Freeform 13"/>
          <p:cNvSpPr/>
          <p:nvPr/>
        </p:nvSpPr>
        <p:spPr>
          <a:xfrm>
            <a:off x="15275207" y="1984308"/>
            <a:ext cx="2483753" cy="1313629"/>
          </a:xfrm>
          <a:custGeom>
            <a:avLst/>
            <a:gdLst/>
            <a:ahLst/>
            <a:cxnLst/>
            <a:rect l="l" t="t" r="r" b="b"/>
            <a:pathLst>
              <a:path w="2483753" h="1313629">
                <a:moveTo>
                  <a:pt x="0" y="0"/>
                </a:moveTo>
                <a:lnTo>
                  <a:pt x="2483752" y="0"/>
                </a:lnTo>
                <a:lnTo>
                  <a:pt x="2483752" y="1313629"/>
                </a:lnTo>
                <a:lnTo>
                  <a:pt x="0" y="1313629"/>
                </a:lnTo>
                <a:lnTo>
                  <a:pt x="0" y="0"/>
                </a:lnTo>
                <a:close/>
              </a:path>
            </a:pathLst>
          </a:custGeom>
          <a:blipFill>
            <a:blip r:embed="rId6"/>
            <a:stretch>
              <a:fillRect/>
            </a:stretch>
          </a:blipFill>
        </p:spPr>
      </p:sp>
      <p:sp>
        <p:nvSpPr>
          <p:cNvPr id="14" name="TextBox 14"/>
          <p:cNvSpPr txBox="1"/>
          <p:nvPr/>
        </p:nvSpPr>
        <p:spPr>
          <a:xfrm>
            <a:off x="8625189" y="2422682"/>
            <a:ext cx="7279618" cy="389255"/>
          </a:xfrm>
          <a:prstGeom prst="rect">
            <a:avLst/>
          </a:prstGeom>
        </p:spPr>
        <p:txBody>
          <a:bodyPr lIns="0" tIns="0" rIns="0" bIns="0" rtlCol="0" anchor="t">
            <a:spAutoFit/>
          </a:bodyPr>
          <a:lstStyle/>
          <a:p>
            <a:pPr algn="ctr">
              <a:lnSpc>
                <a:spcPts val="3219"/>
              </a:lnSpc>
              <a:spcBef>
                <a:spcPct val="0"/>
              </a:spcBef>
            </a:pPr>
            <a:r>
              <a:rPr lang="en-US" sz="2299" b="1">
                <a:solidFill>
                  <a:srgbClr val="1D5E62"/>
                </a:solidFill>
                <a:latin typeface="Open Sans Bold"/>
                <a:ea typeface="Open Sans Bold"/>
                <a:cs typeface="Open Sans Bold"/>
                <a:sym typeface="Open Sans Bold"/>
              </a:rPr>
              <a:t>Coordonné par Emmanuelle Rial-Sebbag</a:t>
            </a:r>
          </a:p>
        </p:txBody>
      </p:sp>
      <p:sp>
        <p:nvSpPr>
          <p:cNvPr id="15" name="TextBox 15"/>
          <p:cNvSpPr txBox="1"/>
          <p:nvPr/>
        </p:nvSpPr>
        <p:spPr>
          <a:xfrm>
            <a:off x="1608667" y="2907187"/>
            <a:ext cx="15286732" cy="2670175"/>
          </a:xfrm>
          <a:prstGeom prst="rect">
            <a:avLst/>
          </a:prstGeom>
        </p:spPr>
        <p:txBody>
          <a:bodyPr lIns="0" tIns="0" rIns="0" bIns="0" rtlCol="0" anchor="t">
            <a:spAutoFit/>
          </a:bodyPr>
          <a:lstStyle/>
          <a:p>
            <a:pPr algn="ctr">
              <a:lnSpc>
                <a:spcPts val="3499"/>
              </a:lnSpc>
              <a:spcBef>
                <a:spcPct val="0"/>
              </a:spcBef>
            </a:pPr>
            <a:endParaRP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Tâche 1 : définition commune des termes </a:t>
            </a: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Tâche 2 : constitution du cadre de référence</a:t>
            </a:r>
          </a:p>
          <a:p>
            <a:pPr marL="604518" lvl="1" indent="-302259" algn="l">
              <a:lnSpc>
                <a:spcPts val="3919"/>
              </a:lnSpc>
              <a:spcBef>
                <a:spcPct val="0"/>
              </a:spcBef>
              <a:buFont typeface="Arial"/>
              <a:buChar char="•"/>
            </a:pPr>
            <a:r>
              <a:rPr lang="en-US" sz="2799" b="1">
                <a:solidFill>
                  <a:srgbClr val="1D5E62"/>
                </a:solidFill>
                <a:latin typeface="Open Sans Bold"/>
                <a:ea typeface="Open Sans Bold"/>
                <a:cs typeface="Open Sans Bold"/>
                <a:sym typeface="Open Sans Bold"/>
              </a:rPr>
              <a:t>Tâche 3 : évaluation des pratiques professionnelles et des perceptions des patients</a:t>
            </a: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Tâche 4 : co-définition des méthodes et outils pour améliorer les pratiques</a:t>
            </a: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Tâche 5 : management et valorisation</a:t>
            </a:r>
          </a:p>
        </p:txBody>
      </p:sp>
      <p:sp>
        <p:nvSpPr>
          <p:cNvPr id="16" name="AutoShape 16"/>
          <p:cNvSpPr/>
          <p:nvPr/>
        </p:nvSpPr>
        <p:spPr>
          <a:xfrm>
            <a:off x="252387" y="6670670"/>
            <a:ext cx="775080" cy="0"/>
          </a:xfrm>
          <a:prstGeom prst="line">
            <a:avLst/>
          </a:prstGeom>
          <a:ln w="38100" cap="flat">
            <a:solidFill>
              <a:srgbClr val="000000"/>
            </a:solidFill>
            <a:prstDash val="solid"/>
            <a:headEnd type="none" w="sm" len="sm"/>
            <a:tailEnd type="triangle" w="lg" len="med"/>
          </a:ln>
        </p:spPr>
      </p:sp>
      <p:sp>
        <p:nvSpPr>
          <p:cNvPr id="17" name="AutoShape 17"/>
          <p:cNvSpPr/>
          <p:nvPr/>
        </p:nvSpPr>
        <p:spPr>
          <a:xfrm flipV="1">
            <a:off x="253620" y="4484055"/>
            <a:ext cx="0" cy="2186614"/>
          </a:xfrm>
          <a:prstGeom prst="line">
            <a:avLst/>
          </a:prstGeom>
          <a:ln w="38100" cap="flat">
            <a:solidFill>
              <a:srgbClr val="000000"/>
            </a:solidFill>
            <a:prstDash val="solid"/>
            <a:headEnd type="none" w="sm" len="sm"/>
            <a:tailEnd type="none" w="sm" len="sm"/>
          </a:ln>
        </p:spPr>
      </p:sp>
      <p:sp>
        <p:nvSpPr>
          <p:cNvPr id="18" name="AutoShape 18"/>
          <p:cNvSpPr/>
          <p:nvPr/>
        </p:nvSpPr>
        <p:spPr>
          <a:xfrm flipV="1">
            <a:off x="261662" y="4495178"/>
            <a:ext cx="1534075"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99043" y="1200329"/>
            <a:ext cx="7289914" cy="6364211"/>
          </a:xfrm>
          <a:custGeom>
            <a:avLst/>
            <a:gdLst/>
            <a:ahLst/>
            <a:cxnLst/>
            <a:rect l="l" t="t" r="r" b="b"/>
            <a:pathLst>
              <a:path w="7289914" h="6364211">
                <a:moveTo>
                  <a:pt x="0" y="0"/>
                </a:moveTo>
                <a:lnTo>
                  <a:pt x="7289914" y="0"/>
                </a:lnTo>
                <a:lnTo>
                  <a:pt x="7289914" y="6364210"/>
                </a:lnTo>
                <a:lnTo>
                  <a:pt x="0" y="6364210"/>
                </a:lnTo>
                <a:lnTo>
                  <a:pt x="0" y="0"/>
                </a:lnTo>
                <a:close/>
              </a:path>
            </a:pathLst>
          </a:custGeom>
          <a:blipFill>
            <a:blip r:embed="rId2"/>
            <a:stretch>
              <a:fillRect/>
            </a:stretch>
          </a:blipFill>
        </p:spPr>
      </p:sp>
      <p:sp>
        <p:nvSpPr>
          <p:cNvPr id="3" name="TextBox 3"/>
          <p:cNvSpPr txBox="1"/>
          <p:nvPr/>
        </p:nvSpPr>
        <p:spPr>
          <a:xfrm>
            <a:off x="0" y="8169161"/>
            <a:ext cx="18288000" cy="86994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Histogramme représentant la proportion des membres des CPP évalués estimant la nécessité d’un consentement dédié en cas d’ACG somatiques ne constituant pas un critère d’inclusion </a:t>
            </a:r>
          </a:p>
        </p:txBody>
      </p:sp>
      <p:sp>
        <p:nvSpPr>
          <p:cNvPr id="4" name="TextBox 4"/>
          <p:cNvSpPr txBox="1"/>
          <p:nvPr/>
        </p:nvSpPr>
        <p:spPr>
          <a:xfrm>
            <a:off x="-500454" y="339903"/>
            <a:ext cx="15924117"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CONSENTEMENT EN CAS D’ACG SOMATIQUES ET RÉGIME GÉNÉRAL / DONNÉES INCIDENTES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329305"/>
            <a:ext cx="18288000" cy="1893570"/>
          </a:xfrm>
          <a:prstGeom prst="rect">
            <a:avLst/>
          </a:prstGeom>
        </p:spPr>
        <p:txBody>
          <a:bodyPr lIns="0" tIns="0" rIns="0" bIns="0" rtlCol="0" anchor="t">
            <a:spAutoFit/>
          </a:bodyPr>
          <a:lstStyle/>
          <a:p>
            <a:pPr algn="ctr">
              <a:lnSpc>
                <a:spcPts val="3780"/>
              </a:lnSpc>
              <a:spcBef>
                <a:spcPct val="0"/>
              </a:spcBef>
            </a:pPr>
            <a:r>
              <a:rPr lang="en-US" sz="2700">
                <a:solidFill>
                  <a:srgbClr val="000000"/>
                </a:solidFill>
                <a:latin typeface="Open Sans"/>
                <a:ea typeface="Open Sans"/>
                <a:cs typeface="Open Sans"/>
                <a:sym typeface="Open Sans"/>
              </a:rPr>
              <a:t>Parmi les 49 questionnaires ouverts, </a:t>
            </a:r>
            <a:r>
              <a:rPr lang="en-US" sz="2700" b="1">
                <a:solidFill>
                  <a:srgbClr val="37B60A"/>
                </a:solidFill>
                <a:latin typeface="Open Sans Bold"/>
                <a:ea typeface="Open Sans Bold"/>
                <a:cs typeface="Open Sans Bold"/>
                <a:sym typeface="Open Sans Bold"/>
              </a:rPr>
              <a:t>22</a:t>
            </a:r>
            <a:r>
              <a:rPr lang="en-US" sz="2700">
                <a:solidFill>
                  <a:srgbClr val="000000"/>
                </a:solidFill>
                <a:latin typeface="Open Sans"/>
                <a:ea typeface="Open Sans"/>
                <a:cs typeface="Open Sans"/>
                <a:sym typeface="Open Sans"/>
              </a:rPr>
              <a:t> répondants considèrent qu’il est </a:t>
            </a:r>
            <a:r>
              <a:rPr lang="en-US" sz="2700" b="1">
                <a:solidFill>
                  <a:srgbClr val="37B60A"/>
                </a:solidFill>
                <a:latin typeface="Open Sans Bold"/>
                <a:ea typeface="Open Sans Bold"/>
                <a:cs typeface="Open Sans Bold"/>
                <a:sym typeface="Open Sans Bold"/>
              </a:rPr>
              <a:t>essentiel</a:t>
            </a:r>
            <a:r>
              <a:rPr lang="en-US" sz="2700">
                <a:solidFill>
                  <a:srgbClr val="000000"/>
                </a:solidFill>
                <a:latin typeface="Open Sans"/>
                <a:ea typeface="Open Sans"/>
                <a:cs typeface="Open Sans"/>
                <a:sym typeface="Open Sans"/>
              </a:rPr>
              <a:t> d’indiquer si l’analyse est diagnostique, pronostique ou de prédisposition. </a:t>
            </a:r>
            <a:r>
              <a:rPr lang="en-US" sz="2700" b="1">
                <a:solidFill>
                  <a:srgbClr val="37B60A"/>
                </a:solidFill>
                <a:latin typeface="Open Sans Bold"/>
                <a:ea typeface="Open Sans Bold"/>
                <a:cs typeface="Open Sans Bold"/>
                <a:sym typeface="Open Sans Bold"/>
              </a:rPr>
              <a:t>21</a:t>
            </a:r>
            <a:r>
              <a:rPr lang="en-US" sz="2700">
                <a:solidFill>
                  <a:srgbClr val="000000"/>
                </a:solidFill>
                <a:latin typeface="Open Sans"/>
                <a:ea typeface="Open Sans"/>
                <a:cs typeface="Open Sans"/>
                <a:sym typeface="Open Sans"/>
              </a:rPr>
              <a:t> répondants estiment qu’il faut </a:t>
            </a:r>
            <a:r>
              <a:rPr lang="en-US" sz="2700" b="1">
                <a:solidFill>
                  <a:srgbClr val="37B60A"/>
                </a:solidFill>
                <a:latin typeface="Open Sans Bold"/>
                <a:ea typeface="Open Sans Bold"/>
                <a:cs typeface="Open Sans Bold"/>
                <a:sym typeface="Open Sans Bold"/>
              </a:rPr>
              <a:t>préciser</a:t>
            </a:r>
            <a:r>
              <a:rPr lang="en-US" sz="2700">
                <a:solidFill>
                  <a:srgbClr val="000000"/>
                </a:solidFill>
                <a:latin typeface="Open Sans"/>
                <a:ea typeface="Open Sans"/>
                <a:cs typeface="Open Sans"/>
                <a:sym typeface="Open Sans"/>
              </a:rPr>
              <a:t> si un </a:t>
            </a:r>
            <a:r>
              <a:rPr lang="en-US" sz="2700" b="1">
                <a:solidFill>
                  <a:srgbClr val="37B60A"/>
                </a:solidFill>
                <a:latin typeface="Open Sans Bold"/>
                <a:ea typeface="Open Sans Bold"/>
                <a:cs typeface="Open Sans Bold"/>
                <a:sym typeface="Open Sans Bold"/>
              </a:rPr>
              <a:t>médecin</a:t>
            </a:r>
            <a:r>
              <a:rPr lang="en-US" sz="2700">
                <a:solidFill>
                  <a:srgbClr val="000000"/>
                </a:solidFill>
                <a:latin typeface="Open Sans"/>
                <a:ea typeface="Open Sans"/>
                <a:cs typeface="Open Sans"/>
                <a:sym typeface="Open Sans"/>
              </a:rPr>
              <a:t> </a:t>
            </a:r>
            <a:r>
              <a:rPr lang="en-US" sz="2700" b="1">
                <a:solidFill>
                  <a:srgbClr val="37B60A"/>
                </a:solidFill>
                <a:latin typeface="Open Sans Bold"/>
                <a:ea typeface="Open Sans Bold"/>
                <a:cs typeface="Open Sans Bold"/>
                <a:sym typeface="Open Sans Bold"/>
              </a:rPr>
              <a:t>reviendra</a:t>
            </a:r>
            <a:r>
              <a:rPr lang="en-US" sz="2700">
                <a:solidFill>
                  <a:srgbClr val="000000"/>
                </a:solidFill>
                <a:latin typeface="Open Sans"/>
                <a:ea typeface="Open Sans"/>
                <a:cs typeface="Open Sans"/>
                <a:sym typeface="Open Sans"/>
              </a:rPr>
              <a:t> vers le </a:t>
            </a:r>
            <a:r>
              <a:rPr lang="en-US" sz="2700" b="1">
                <a:solidFill>
                  <a:srgbClr val="37B60A"/>
                </a:solidFill>
                <a:latin typeface="Open Sans Bold"/>
                <a:ea typeface="Open Sans Bold"/>
                <a:cs typeface="Open Sans Bold"/>
                <a:sym typeface="Open Sans Bold"/>
              </a:rPr>
              <a:t>patient</a:t>
            </a:r>
            <a:r>
              <a:rPr lang="en-US" sz="2700">
                <a:solidFill>
                  <a:srgbClr val="000000"/>
                </a:solidFill>
                <a:latin typeface="Open Sans"/>
                <a:ea typeface="Open Sans"/>
                <a:cs typeface="Open Sans"/>
                <a:sym typeface="Open Sans"/>
              </a:rPr>
              <a:t> pour lui donner le résultat et </a:t>
            </a:r>
            <a:r>
              <a:rPr lang="en-US" sz="2700" b="1">
                <a:solidFill>
                  <a:srgbClr val="37B60A"/>
                </a:solidFill>
                <a:latin typeface="Open Sans Bold"/>
                <a:ea typeface="Open Sans Bold"/>
                <a:cs typeface="Open Sans Bold"/>
                <a:sym typeface="Open Sans Bold"/>
              </a:rPr>
              <a:t>20</a:t>
            </a:r>
            <a:r>
              <a:rPr lang="en-US" sz="2700">
                <a:solidFill>
                  <a:srgbClr val="000000"/>
                </a:solidFill>
                <a:latin typeface="Open Sans"/>
                <a:ea typeface="Open Sans"/>
                <a:cs typeface="Open Sans"/>
                <a:sym typeface="Open Sans"/>
              </a:rPr>
              <a:t> répondants considèrent qu’il faut </a:t>
            </a:r>
            <a:r>
              <a:rPr lang="en-US" sz="2700" b="1">
                <a:solidFill>
                  <a:srgbClr val="37B60A"/>
                </a:solidFill>
                <a:latin typeface="Open Sans Bold"/>
                <a:ea typeface="Open Sans Bold"/>
                <a:cs typeface="Open Sans Bold"/>
                <a:sym typeface="Open Sans Bold"/>
              </a:rPr>
              <a:t>indiquer</a:t>
            </a:r>
            <a:r>
              <a:rPr lang="en-US" sz="2700">
                <a:solidFill>
                  <a:srgbClr val="000000"/>
                </a:solidFill>
                <a:latin typeface="Open Sans"/>
                <a:ea typeface="Open Sans"/>
                <a:cs typeface="Open Sans"/>
                <a:sym typeface="Open Sans"/>
              </a:rPr>
              <a:t> si l’analyse concerne le patient seul ou également ses </a:t>
            </a:r>
            <a:r>
              <a:rPr lang="en-US" sz="2700" b="1">
                <a:solidFill>
                  <a:srgbClr val="37B60A"/>
                </a:solidFill>
                <a:latin typeface="Open Sans Bold"/>
                <a:ea typeface="Open Sans Bold"/>
                <a:cs typeface="Open Sans Bold"/>
                <a:sym typeface="Open Sans Bold"/>
              </a:rPr>
              <a:t>apparentés</a:t>
            </a:r>
            <a:r>
              <a:rPr lang="en-US" sz="2700">
                <a:solidFill>
                  <a:srgbClr val="000000"/>
                </a:solidFill>
                <a:latin typeface="Open Sans"/>
                <a:ea typeface="Open Sans"/>
                <a:cs typeface="Open Sans"/>
                <a:sym typeface="Open Sans"/>
              </a:rPr>
              <a:t>. </a:t>
            </a:r>
          </a:p>
        </p:txBody>
      </p:sp>
      <p:sp>
        <p:nvSpPr>
          <p:cNvPr id="3" name="TextBox 3"/>
          <p:cNvSpPr txBox="1"/>
          <p:nvPr/>
        </p:nvSpPr>
        <p:spPr>
          <a:xfrm>
            <a:off x="0" y="606425"/>
            <a:ext cx="11518198"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FINALITÉS DE LA RECHERCHE / INFORMATION DES APPARENTÉS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2646768"/>
            <a:ext cx="18288000" cy="525144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Nous avons inséré dans le questionnaire une question très technique en </a:t>
            </a:r>
            <a:r>
              <a:rPr lang="en-US" sz="2500" b="1">
                <a:solidFill>
                  <a:srgbClr val="000000"/>
                </a:solidFill>
                <a:latin typeface="Open Sans Bold"/>
                <a:ea typeface="Open Sans Bold"/>
                <a:cs typeface="Open Sans Bold"/>
                <a:sym typeface="Open Sans Bold"/>
              </a:rPr>
              <a:t>différenciant un gène (ADN) et son expression (ARN)</a:t>
            </a:r>
            <a:r>
              <a:rPr lang="en-US" sz="2500">
                <a:solidFill>
                  <a:srgbClr val="000000"/>
                </a:solidFill>
                <a:latin typeface="Open Sans"/>
                <a:ea typeface="Open Sans"/>
                <a:cs typeface="Open Sans"/>
                <a:sym typeface="Open Sans"/>
              </a:rPr>
              <a:t>. En effet certains promoteurs considèrent à tort que l’analyse de l’expression génique (analyse de l’ARN par RNAseq, transcriptomique par RT-PCR …) peut être assimilée à de la génétique somatique. Nous avons voulu déterminer si les connaissances des membres de CPP leur permettaient de différencier la génétique et l’analyse de son expression.</a:t>
            </a:r>
          </a:p>
          <a:p>
            <a:pPr algn="ctr">
              <a:lnSpc>
                <a:spcPts val="3500"/>
              </a:lnSpc>
              <a:spcBef>
                <a:spcPct val="0"/>
              </a:spcBef>
            </a:pPr>
            <a:endParaRPr lang="en-US" sz="2500">
              <a:solidFill>
                <a:srgbClr val="000000"/>
              </a:solidFill>
              <a:latin typeface="Open Sans"/>
              <a:ea typeface="Open Sans"/>
              <a:cs typeface="Open Sans"/>
              <a:sym typeface="Open Sans"/>
            </a:endParaRPr>
          </a:p>
          <a:p>
            <a:pPr algn="ctr">
              <a:lnSpc>
                <a:spcPts val="3500"/>
              </a:lnSpc>
              <a:spcBef>
                <a:spcPct val="0"/>
              </a:spcBef>
            </a:pPr>
            <a:r>
              <a:rPr lang="en-US" sz="2500">
                <a:solidFill>
                  <a:srgbClr val="000000"/>
                </a:solidFill>
                <a:latin typeface="Open Sans"/>
                <a:ea typeface="Open Sans"/>
                <a:cs typeface="Open Sans"/>
                <a:sym typeface="Open Sans"/>
              </a:rPr>
              <a:t>L’item relatif à la mention de la molécule analysée, avec une </a:t>
            </a:r>
            <a:r>
              <a:rPr lang="en-US" sz="2500" b="1">
                <a:solidFill>
                  <a:srgbClr val="000000"/>
                </a:solidFill>
                <a:latin typeface="Open Sans Bold"/>
                <a:ea typeface="Open Sans Bold"/>
                <a:cs typeface="Open Sans Bold"/>
                <a:sym typeface="Open Sans Bold"/>
              </a:rPr>
              <a:t>distinction claire entre ADN ou ARN dans certains cas pratiques</a:t>
            </a:r>
            <a:r>
              <a:rPr lang="en-US" sz="2500">
                <a:solidFill>
                  <a:srgbClr val="000000"/>
                </a:solidFill>
                <a:latin typeface="Open Sans"/>
                <a:ea typeface="Open Sans"/>
                <a:cs typeface="Open Sans"/>
                <a:sym typeface="Open Sans"/>
              </a:rPr>
              <a:t>, recueille des réponses plus partagées : </a:t>
            </a:r>
            <a:r>
              <a:rPr lang="en-US" sz="2500" b="1">
                <a:solidFill>
                  <a:srgbClr val="37B60A"/>
                </a:solidFill>
                <a:latin typeface="Open Sans Bold"/>
                <a:ea typeface="Open Sans Bold"/>
                <a:cs typeface="Open Sans Bold"/>
                <a:sym typeface="Open Sans Bold"/>
              </a:rPr>
              <a:t>14</a:t>
            </a:r>
            <a:r>
              <a:rPr lang="en-US" sz="2500">
                <a:solidFill>
                  <a:srgbClr val="000000"/>
                </a:solidFill>
                <a:latin typeface="Open Sans"/>
                <a:ea typeface="Open Sans"/>
                <a:cs typeface="Open Sans"/>
                <a:sym typeface="Open Sans"/>
              </a:rPr>
              <a:t> répondants répondent « </a:t>
            </a:r>
            <a:r>
              <a:rPr lang="en-US" sz="2500" b="1">
                <a:solidFill>
                  <a:srgbClr val="37B60A"/>
                </a:solidFill>
                <a:latin typeface="Open Sans Bold"/>
                <a:ea typeface="Open Sans Bold"/>
                <a:cs typeface="Open Sans Bold"/>
                <a:sym typeface="Open Sans Bold"/>
              </a:rPr>
              <a:t>oui</a:t>
            </a:r>
            <a:r>
              <a:rPr lang="en-US" sz="2500">
                <a:solidFill>
                  <a:srgbClr val="000000"/>
                </a:solidFill>
                <a:latin typeface="Open Sans"/>
                <a:ea typeface="Open Sans"/>
                <a:cs typeface="Open Sans"/>
                <a:sym typeface="Open Sans"/>
              </a:rPr>
              <a:t> » et </a:t>
            </a:r>
            <a:r>
              <a:rPr lang="en-US" sz="2500" b="1">
                <a:solidFill>
                  <a:srgbClr val="DB0914"/>
                </a:solidFill>
                <a:latin typeface="Open Sans Bold"/>
                <a:ea typeface="Open Sans Bold"/>
                <a:cs typeface="Open Sans Bold"/>
                <a:sym typeface="Open Sans Bold"/>
              </a:rPr>
              <a:t>12</a:t>
            </a:r>
            <a:r>
              <a:rPr lang="en-US" sz="2500">
                <a:solidFill>
                  <a:srgbClr val="000000"/>
                </a:solidFill>
                <a:latin typeface="Open Sans"/>
                <a:ea typeface="Open Sans"/>
                <a:cs typeface="Open Sans"/>
                <a:sym typeface="Open Sans"/>
              </a:rPr>
              <a:t> répondent « </a:t>
            </a:r>
            <a:r>
              <a:rPr lang="en-US" sz="2500" b="1">
                <a:solidFill>
                  <a:srgbClr val="DB0914"/>
                </a:solidFill>
                <a:latin typeface="Open Sans Bold"/>
                <a:ea typeface="Open Sans Bold"/>
                <a:cs typeface="Open Sans Bold"/>
                <a:sym typeface="Open Sans Bold"/>
              </a:rPr>
              <a:t>non</a:t>
            </a:r>
            <a:r>
              <a:rPr lang="en-US" sz="2500">
                <a:solidFill>
                  <a:srgbClr val="000000"/>
                </a:solidFill>
                <a:latin typeface="Open Sans"/>
                <a:ea typeface="Open Sans"/>
                <a:cs typeface="Open Sans"/>
                <a:sym typeface="Open Sans"/>
              </a:rPr>
              <a:t> ».</a:t>
            </a:r>
          </a:p>
          <a:p>
            <a:pPr algn="ctr">
              <a:lnSpc>
                <a:spcPts val="3500"/>
              </a:lnSpc>
              <a:spcBef>
                <a:spcPct val="0"/>
              </a:spcBef>
            </a:pPr>
            <a:endParaRPr lang="en-US" sz="2500">
              <a:solidFill>
                <a:srgbClr val="000000"/>
              </a:solidFill>
              <a:latin typeface="Open Sans"/>
              <a:ea typeface="Open Sans"/>
              <a:cs typeface="Open Sans"/>
              <a:sym typeface="Open Sans"/>
            </a:endParaRPr>
          </a:p>
          <a:p>
            <a:pPr algn="ctr">
              <a:lnSpc>
                <a:spcPts val="3500"/>
              </a:lnSpc>
              <a:spcBef>
                <a:spcPct val="0"/>
              </a:spcBef>
            </a:pPr>
            <a:r>
              <a:rPr lang="en-US" sz="2500">
                <a:solidFill>
                  <a:srgbClr val="000000"/>
                </a:solidFill>
                <a:latin typeface="Open Sans"/>
                <a:ea typeface="Open Sans"/>
                <a:cs typeface="Open Sans"/>
                <a:sym typeface="Open Sans"/>
              </a:rPr>
              <a:t>. Pour certains répondants, la</a:t>
            </a:r>
            <a:r>
              <a:rPr lang="en-US" sz="2500" u="sng">
                <a:solidFill>
                  <a:srgbClr val="000000"/>
                </a:solidFill>
                <a:latin typeface="Open Sans"/>
                <a:ea typeface="Open Sans"/>
                <a:cs typeface="Open Sans"/>
                <a:sym typeface="Open Sans"/>
              </a:rPr>
              <a:t> précision technique apparaît nécessaire</a:t>
            </a:r>
            <a:r>
              <a:rPr lang="en-US" sz="2500">
                <a:solidFill>
                  <a:srgbClr val="000000"/>
                </a:solidFill>
                <a:latin typeface="Open Sans"/>
                <a:ea typeface="Open Sans"/>
                <a:cs typeface="Open Sans"/>
                <a:sym typeface="Open Sans"/>
              </a:rPr>
              <a:t> ; pour d’autres, l’enjeu principal semble résider davantage dans la </a:t>
            </a:r>
            <a:r>
              <a:rPr lang="en-US" sz="2500" u="sng">
                <a:solidFill>
                  <a:srgbClr val="000000"/>
                </a:solidFill>
                <a:latin typeface="Open Sans"/>
                <a:ea typeface="Open Sans"/>
                <a:cs typeface="Open Sans"/>
                <a:sym typeface="Open Sans"/>
              </a:rPr>
              <a:t>finalité</a:t>
            </a:r>
            <a:r>
              <a:rPr lang="en-US" sz="2500">
                <a:solidFill>
                  <a:srgbClr val="000000"/>
                </a:solidFill>
                <a:latin typeface="Open Sans"/>
                <a:ea typeface="Open Sans"/>
                <a:cs typeface="Open Sans"/>
                <a:sym typeface="Open Sans"/>
              </a:rPr>
              <a:t>, les </a:t>
            </a:r>
            <a:r>
              <a:rPr lang="en-US" sz="2500" u="sng">
                <a:solidFill>
                  <a:srgbClr val="000000"/>
                </a:solidFill>
                <a:latin typeface="Open Sans"/>
                <a:ea typeface="Open Sans"/>
                <a:cs typeface="Open Sans"/>
                <a:sym typeface="Open Sans"/>
              </a:rPr>
              <a:t>conséquences et les modalités de retour des résultats </a:t>
            </a:r>
            <a:r>
              <a:rPr lang="en-US" sz="2500">
                <a:solidFill>
                  <a:srgbClr val="000000"/>
                </a:solidFill>
                <a:latin typeface="Open Sans"/>
                <a:ea typeface="Open Sans"/>
                <a:cs typeface="Open Sans"/>
                <a:sym typeface="Open Sans"/>
              </a:rPr>
              <a:t>que dans la description moléculaire de l’analyse.</a:t>
            </a:r>
          </a:p>
          <a:p>
            <a:pPr algn="ctr">
              <a:lnSpc>
                <a:spcPts val="3500"/>
              </a:lnSpc>
              <a:spcBef>
                <a:spcPct val="0"/>
              </a:spcBef>
            </a:pPr>
            <a:endParaRPr lang="en-US" sz="2500">
              <a:solidFill>
                <a:srgbClr val="000000"/>
              </a:solidFill>
              <a:latin typeface="Open Sans"/>
              <a:ea typeface="Open Sans"/>
              <a:cs typeface="Open Sans"/>
              <a:sym typeface="Open Sans"/>
            </a:endParaRPr>
          </a:p>
        </p:txBody>
      </p:sp>
      <p:sp>
        <p:nvSpPr>
          <p:cNvPr id="3" name="TextBox 3"/>
          <p:cNvSpPr txBox="1"/>
          <p:nvPr/>
        </p:nvSpPr>
        <p:spPr>
          <a:xfrm>
            <a:off x="-152559" y="320377"/>
            <a:ext cx="11613547"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DIFFERENCIER LA GÉNÉTIQUE ET L’ANALYSE DE SON EXPRESSION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97747" y="1028700"/>
            <a:ext cx="6092506" cy="6568130"/>
          </a:xfrm>
          <a:custGeom>
            <a:avLst/>
            <a:gdLst/>
            <a:ahLst/>
            <a:cxnLst/>
            <a:rect l="l" t="t" r="r" b="b"/>
            <a:pathLst>
              <a:path w="6092506" h="6568130">
                <a:moveTo>
                  <a:pt x="0" y="0"/>
                </a:moveTo>
                <a:lnTo>
                  <a:pt x="6092506" y="0"/>
                </a:lnTo>
                <a:lnTo>
                  <a:pt x="6092506" y="6568130"/>
                </a:lnTo>
                <a:lnTo>
                  <a:pt x="0" y="6568130"/>
                </a:lnTo>
                <a:lnTo>
                  <a:pt x="0" y="0"/>
                </a:lnTo>
                <a:close/>
              </a:path>
            </a:pathLst>
          </a:custGeom>
          <a:blipFill>
            <a:blip r:embed="rId2"/>
            <a:stretch>
              <a:fillRect/>
            </a:stretch>
          </a:blipFill>
        </p:spPr>
      </p:sp>
      <p:sp>
        <p:nvSpPr>
          <p:cNvPr id="3" name="TextBox 3"/>
          <p:cNvSpPr txBox="1"/>
          <p:nvPr/>
        </p:nvSpPr>
        <p:spPr>
          <a:xfrm>
            <a:off x="0" y="7950201"/>
            <a:ext cx="18288000" cy="130809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Histogramme représentant la proportion des membres des CPP évalués estimant la nécessité d’un consentement distinct aux ACG lorsqu’ un des critères d’inclusion pour participer à une recherche en oncologie est la présence d’une mutation x sur l’ADN des cellules constituant la tumeur</a:t>
            </a:r>
          </a:p>
        </p:txBody>
      </p:sp>
      <p:sp>
        <p:nvSpPr>
          <p:cNvPr id="4" name="TextBox 4"/>
          <p:cNvSpPr txBox="1"/>
          <p:nvPr/>
        </p:nvSpPr>
        <p:spPr>
          <a:xfrm>
            <a:off x="-825410" y="24706"/>
            <a:ext cx="15605416"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Révéler indirectement une mutation constitutionnelle sous-jacente / QUEL RÉGIME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40104" y="1028700"/>
            <a:ext cx="6207791" cy="6911508"/>
          </a:xfrm>
          <a:custGeom>
            <a:avLst/>
            <a:gdLst/>
            <a:ahLst/>
            <a:cxnLst/>
            <a:rect l="l" t="t" r="r" b="b"/>
            <a:pathLst>
              <a:path w="6207791" h="6911508">
                <a:moveTo>
                  <a:pt x="0" y="0"/>
                </a:moveTo>
                <a:lnTo>
                  <a:pt x="6207792" y="0"/>
                </a:lnTo>
                <a:lnTo>
                  <a:pt x="6207792" y="6911508"/>
                </a:lnTo>
                <a:lnTo>
                  <a:pt x="0" y="6911508"/>
                </a:lnTo>
                <a:lnTo>
                  <a:pt x="0" y="0"/>
                </a:lnTo>
                <a:close/>
              </a:path>
            </a:pathLst>
          </a:custGeom>
          <a:blipFill>
            <a:blip r:embed="rId2"/>
            <a:stretch>
              <a:fillRect/>
            </a:stretch>
          </a:blipFill>
        </p:spPr>
      </p:sp>
      <p:sp>
        <p:nvSpPr>
          <p:cNvPr id="3" name="TextBox 3"/>
          <p:cNvSpPr txBox="1"/>
          <p:nvPr/>
        </p:nvSpPr>
        <p:spPr>
          <a:xfrm>
            <a:off x="0" y="8225958"/>
            <a:ext cx="18288000" cy="174624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Histogramme représentant la proportion des membres des CPP évalués estimant la nécessité d’informer le volontaire sain de l’avertissement ultérieure de ses apparentés dans le cas où la mutation serait mise en évidence, dans une recherche évaluant l’efficacité d’un traitement permettant de prévenir (ou retarder) l’apparition d’une maladie héréditaire chez des volontaires sains. </a:t>
            </a:r>
          </a:p>
        </p:txBody>
      </p:sp>
      <p:sp>
        <p:nvSpPr>
          <p:cNvPr id="4" name="TextBox 4"/>
          <p:cNvSpPr txBox="1"/>
          <p:nvPr/>
        </p:nvSpPr>
        <p:spPr>
          <a:xfrm>
            <a:off x="0" y="267833"/>
            <a:ext cx="12529177"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DEVOIR D’INFORMATION D’UNE GÉNÉTIQUE CONSTITUTIONNELLE INCIDENTE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5225" y="1705985"/>
            <a:ext cx="7317549" cy="6173437"/>
          </a:xfrm>
          <a:custGeom>
            <a:avLst/>
            <a:gdLst/>
            <a:ahLst/>
            <a:cxnLst/>
            <a:rect l="l" t="t" r="r" b="b"/>
            <a:pathLst>
              <a:path w="7317549" h="6173437">
                <a:moveTo>
                  <a:pt x="0" y="0"/>
                </a:moveTo>
                <a:lnTo>
                  <a:pt x="7317550" y="0"/>
                </a:lnTo>
                <a:lnTo>
                  <a:pt x="7317550" y="6173437"/>
                </a:lnTo>
                <a:lnTo>
                  <a:pt x="0" y="6173437"/>
                </a:lnTo>
                <a:lnTo>
                  <a:pt x="0" y="0"/>
                </a:lnTo>
                <a:close/>
              </a:path>
            </a:pathLst>
          </a:custGeom>
          <a:blipFill>
            <a:blip r:embed="rId2"/>
            <a:stretch>
              <a:fillRect/>
            </a:stretch>
          </a:blipFill>
        </p:spPr>
      </p:sp>
      <p:sp>
        <p:nvSpPr>
          <p:cNvPr id="3" name="TextBox 3"/>
          <p:cNvSpPr txBox="1"/>
          <p:nvPr/>
        </p:nvSpPr>
        <p:spPr>
          <a:xfrm>
            <a:off x="0" y="8298070"/>
            <a:ext cx="18288000" cy="1308099"/>
          </a:xfrm>
          <a:prstGeom prst="rect">
            <a:avLst/>
          </a:prstGeom>
        </p:spPr>
        <p:txBody>
          <a:bodyPr lIns="0" tIns="0" rIns="0" bIns="0" rtlCol="0" anchor="t">
            <a:spAutoFit/>
          </a:bodyPr>
          <a:lstStyle/>
          <a:p>
            <a:pPr algn="ctr">
              <a:lnSpc>
                <a:spcPts val="3500"/>
              </a:lnSpc>
              <a:spcBef>
                <a:spcPct val="0"/>
              </a:spcBef>
            </a:pPr>
            <a:r>
              <a:rPr lang="en-US" sz="2500">
                <a:solidFill>
                  <a:srgbClr val="000000"/>
                </a:solidFill>
                <a:latin typeface="Open Sans"/>
                <a:ea typeface="Open Sans"/>
                <a:cs typeface="Open Sans"/>
                <a:sym typeface="Open Sans"/>
              </a:rPr>
              <a:t>Histogramme représentant la proportion des CPP évalués acceptant une ACG visant à identifier un gène impliqué dans une caractéristique humaine prévue dans un protocole (identification du gène de la déviance sexuelle, de l’empathie ou de la fidélité …) accompagnée d’une lettre d’information complète avec un consentement dédié. </a:t>
            </a:r>
          </a:p>
        </p:txBody>
      </p:sp>
      <p:sp>
        <p:nvSpPr>
          <p:cNvPr id="4" name="TextBox 4"/>
          <p:cNvSpPr txBox="1"/>
          <p:nvPr/>
        </p:nvSpPr>
        <p:spPr>
          <a:xfrm>
            <a:off x="272438" y="341928"/>
            <a:ext cx="11191429"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INTERDICTIONS D’ACG POUR CERTAINES FINALITÉS / DISCRIMINATIONS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3735" y="2338636"/>
            <a:ext cx="18288000" cy="905510"/>
          </a:xfrm>
          <a:prstGeom prst="rect">
            <a:avLst/>
          </a:prstGeom>
        </p:spPr>
        <p:txBody>
          <a:bodyPr lIns="0" tIns="0" rIns="0" bIns="0" rtlCol="0" anchor="t">
            <a:spAutoFit/>
          </a:bodyPr>
          <a:lstStyle/>
          <a:p>
            <a:pPr algn="l">
              <a:lnSpc>
                <a:spcPts val="3640"/>
              </a:lnSpc>
              <a:spcBef>
                <a:spcPct val="0"/>
              </a:spcBef>
            </a:pPr>
            <a:r>
              <a:rPr lang="en-US" sz="2600" b="1">
                <a:solidFill>
                  <a:srgbClr val="000000"/>
                </a:solidFill>
                <a:latin typeface="Open Sans Bold"/>
                <a:ea typeface="Open Sans Bold"/>
                <a:cs typeface="Open Sans Bold"/>
                <a:sym typeface="Open Sans Bold"/>
              </a:rPr>
              <a:t>« Selon vous, quels sont les aspects des demandes d’ACG qui posent le plus souvent problème lors de l’évaluation d’un protocole de recherche ? »</a:t>
            </a:r>
          </a:p>
        </p:txBody>
      </p:sp>
      <p:sp>
        <p:nvSpPr>
          <p:cNvPr id="3" name="TextBox 3"/>
          <p:cNvSpPr txBox="1"/>
          <p:nvPr/>
        </p:nvSpPr>
        <p:spPr>
          <a:xfrm>
            <a:off x="0" y="4529455"/>
            <a:ext cx="18288000" cy="1308099"/>
          </a:xfrm>
          <a:prstGeom prst="rect">
            <a:avLst/>
          </a:prstGeom>
        </p:spPr>
        <p:txBody>
          <a:bodyPr lIns="0" tIns="0" rIns="0" bIns="0" rtlCol="0" anchor="t">
            <a:spAutoFit/>
          </a:bodyPr>
          <a:lstStyle/>
          <a:p>
            <a:pPr marL="539754" lvl="1" indent="-269877" algn="l">
              <a:lnSpc>
                <a:spcPts val="3500"/>
              </a:lnSpc>
              <a:spcBef>
                <a:spcPct val="0"/>
              </a:spcBef>
              <a:buFont typeface="Arial"/>
              <a:buChar char="•"/>
            </a:pPr>
            <a:r>
              <a:rPr lang="en-US" sz="2500" b="1">
                <a:solidFill>
                  <a:srgbClr val="37B60A"/>
                </a:solidFill>
                <a:latin typeface="Open Sans Bold"/>
                <a:ea typeface="Open Sans Bold"/>
                <a:cs typeface="Open Sans Bold"/>
                <a:sym typeface="Open Sans Bold"/>
              </a:rPr>
              <a:t>« le protocole ne précise pas clairement si l’analyse est constitutionnelle ou somatique»</a:t>
            </a:r>
          </a:p>
          <a:p>
            <a:pPr marL="539754" lvl="1" indent="-269877" algn="l">
              <a:lnSpc>
                <a:spcPts val="3500"/>
              </a:lnSpc>
              <a:spcBef>
                <a:spcPct val="0"/>
              </a:spcBef>
              <a:buFont typeface="Arial"/>
              <a:buChar char="•"/>
            </a:pPr>
            <a:r>
              <a:rPr lang="en-US" sz="2500" b="1">
                <a:solidFill>
                  <a:srgbClr val="37B60A"/>
                </a:solidFill>
                <a:latin typeface="Open Sans Bold"/>
                <a:ea typeface="Open Sans Bold"/>
                <a:cs typeface="Open Sans Bold"/>
                <a:sym typeface="Open Sans Bold"/>
              </a:rPr>
              <a:t>« l’imprécision des objectifs poursuivis et des bénéfices attendus, celle de l'information qui sera donnée ou pas au participant en retour » </a:t>
            </a:r>
          </a:p>
        </p:txBody>
      </p:sp>
      <p:sp>
        <p:nvSpPr>
          <p:cNvPr id="4" name="TextBox 4"/>
          <p:cNvSpPr txBox="1"/>
          <p:nvPr/>
        </p:nvSpPr>
        <p:spPr>
          <a:xfrm>
            <a:off x="283735" y="630486"/>
            <a:ext cx="5031730" cy="422275"/>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Open Sans Bold"/>
                <a:ea typeface="Open Sans Bold"/>
                <a:cs typeface="Open Sans Bold"/>
                <a:sym typeface="Open Sans Bold"/>
              </a:rPr>
              <a:t>BESOINS SOULEVÉS PAR LES CPP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grpSp>
        <p:nvGrpSpPr>
          <p:cNvPr id="11" name="Group 11"/>
          <p:cNvGrpSpPr/>
          <p:nvPr/>
        </p:nvGrpSpPr>
        <p:grpSpPr>
          <a:xfrm>
            <a:off x="8840378" y="2357907"/>
            <a:ext cx="454348" cy="454348"/>
            <a:chOff x="0" y="0"/>
            <a:chExt cx="812800" cy="812800"/>
          </a:xfrm>
        </p:grpSpPr>
        <p:sp>
          <p:nvSpPr>
            <p:cNvPr id="12" name="Freeform 12"/>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85E5EB"/>
            </a:solidFill>
          </p:spPr>
        </p:sp>
        <p:sp>
          <p:nvSpPr>
            <p:cNvPr id="13" name="TextBox 13"/>
            <p:cNvSpPr txBox="1"/>
            <p:nvPr/>
          </p:nvSpPr>
          <p:spPr>
            <a:xfrm>
              <a:off x="203200" y="-38100"/>
              <a:ext cx="406400" cy="7493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158063" y="1607063"/>
            <a:ext cx="15971874" cy="6179821"/>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Open Sans"/>
                <a:ea typeface="Open Sans"/>
                <a:cs typeface="Open Sans"/>
                <a:sym typeface="Open Sans"/>
              </a:rPr>
              <a:t>Développement rapide de la médecine de précision</a:t>
            </a:r>
          </a:p>
          <a:p>
            <a:pPr algn="ctr">
              <a:lnSpc>
                <a:spcPts val="3779"/>
              </a:lnSpc>
              <a:spcBef>
                <a:spcPct val="0"/>
              </a:spcBef>
            </a:pPr>
            <a:endParaRPr lang="en-US" sz="2699">
              <a:solidFill>
                <a:srgbClr val="000000"/>
              </a:solidFill>
              <a:latin typeface="Open Sans"/>
              <a:ea typeface="Open Sans"/>
              <a:cs typeface="Open Sans"/>
              <a:sym typeface="Open Sans"/>
            </a:endParaRPr>
          </a:p>
          <a:p>
            <a:pPr algn="ctr">
              <a:lnSpc>
                <a:spcPts val="3779"/>
              </a:lnSpc>
              <a:spcBef>
                <a:spcPct val="0"/>
              </a:spcBef>
            </a:pPr>
            <a:r>
              <a:rPr lang="en-US" sz="2699">
                <a:solidFill>
                  <a:srgbClr val="000000"/>
                </a:solidFill>
                <a:latin typeface="Open Sans"/>
                <a:ea typeface="Open Sans"/>
                <a:cs typeface="Open Sans"/>
                <a:sym typeface="Open Sans"/>
              </a:rPr>
              <a:t> </a:t>
            </a:r>
          </a:p>
          <a:p>
            <a:pPr algn="ctr">
              <a:lnSpc>
                <a:spcPts val="3779"/>
              </a:lnSpc>
              <a:spcBef>
                <a:spcPct val="0"/>
              </a:spcBef>
            </a:pPr>
            <a:r>
              <a:rPr lang="en-US" sz="2699">
                <a:solidFill>
                  <a:srgbClr val="000000"/>
                </a:solidFill>
                <a:latin typeface="Open Sans"/>
                <a:ea typeface="Open Sans"/>
                <a:cs typeface="Open Sans"/>
                <a:sym typeface="Open Sans"/>
              </a:rPr>
              <a:t> Augmentation des ACG dans les protocoles de recherche</a:t>
            </a:r>
          </a:p>
          <a:p>
            <a:pPr algn="ctr">
              <a:lnSpc>
                <a:spcPts val="3779"/>
              </a:lnSpc>
              <a:spcBef>
                <a:spcPct val="0"/>
              </a:spcBef>
            </a:pPr>
            <a:endParaRPr lang="en-US" sz="2699">
              <a:solidFill>
                <a:srgbClr val="000000"/>
              </a:solidFill>
              <a:latin typeface="Open Sans"/>
              <a:ea typeface="Open Sans"/>
              <a:cs typeface="Open Sans"/>
              <a:sym typeface="Open Sans"/>
            </a:endParaRPr>
          </a:p>
          <a:p>
            <a:pPr algn="ctr">
              <a:lnSpc>
                <a:spcPts val="3779"/>
              </a:lnSpc>
              <a:spcBef>
                <a:spcPct val="0"/>
              </a:spcBef>
            </a:pPr>
            <a:r>
              <a:rPr lang="en-US" sz="2699">
                <a:solidFill>
                  <a:srgbClr val="000000"/>
                </a:solidFill>
                <a:latin typeface="Open Sans"/>
                <a:ea typeface="Open Sans"/>
                <a:cs typeface="Open Sans"/>
                <a:sym typeface="Open Sans"/>
              </a:rPr>
              <a:t> </a:t>
            </a:r>
          </a:p>
          <a:p>
            <a:pPr algn="ctr">
              <a:lnSpc>
                <a:spcPts val="3779"/>
              </a:lnSpc>
              <a:spcBef>
                <a:spcPct val="0"/>
              </a:spcBef>
            </a:pPr>
            <a:r>
              <a:rPr lang="en-US" sz="2699">
                <a:solidFill>
                  <a:srgbClr val="000000"/>
                </a:solidFill>
                <a:latin typeface="Open Sans"/>
                <a:ea typeface="Open Sans"/>
                <a:cs typeface="Open Sans"/>
                <a:sym typeface="Open Sans"/>
              </a:rPr>
              <a:t>Protection de l’autonomie des participants </a:t>
            </a:r>
          </a:p>
          <a:p>
            <a:pPr algn="ctr">
              <a:lnSpc>
                <a:spcPts val="3779"/>
              </a:lnSpc>
              <a:spcBef>
                <a:spcPct val="0"/>
              </a:spcBef>
            </a:pPr>
            <a:endParaRPr lang="en-US" sz="2699">
              <a:solidFill>
                <a:srgbClr val="000000"/>
              </a:solidFill>
              <a:latin typeface="Open Sans"/>
              <a:ea typeface="Open Sans"/>
              <a:cs typeface="Open Sans"/>
              <a:sym typeface="Open Sans"/>
            </a:endParaRPr>
          </a:p>
          <a:p>
            <a:pPr algn="ctr">
              <a:lnSpc>
                <a:spcPts val="3779"/>
              </a:lnSpc>
              <a:spcBef>
                <a:spcPct val="0"/>
              </a:spcBef>
            </a:pPr>
            <a:endParaRPr lang="en-US" sz="2699">
              <a:solidFill>
                <a:srgbClr val="000000"/>
              </a:solidFill>
              <a:latin typeface="Open Sans"/>
              <a:ea typeface="Open Sans"/>
              <a:cs typeface="Open Sans"/>
              <a:sym typeface="Open Sans"/>
            </a:endParaRPr>
          </a:p>
          <a:p>
            <a:pPr algn="ctr">
              <a:lnSpc>
                <a:spcPts val="3779"/>
              </a:lnSpc>
              <a:spcBef>
                <a:spcPct val="0"/>
              </a:spcBef>
            </a:pPr>
            <a:r>
              <a:rPr lang="en-US" sz="2699" b="1">
                <a:solidFill>
                  <a:srgbClr val="000000"/>
                </a:solidFill>
                <a:latin typeface="Open Sans Bold"/>
                <a:ea typeface="Open Sans Bold"/>
                <a:cs typeface="Open Sans Bold"/>
                <a:sym typeface="Open Sans Bold"/>
              </a:rPr>
              <a:t> </a:t>
            </a:r>
            <a:r>
              <a:rPr lang="en-US" sz="2699" b="1">
                <a:solidFill>
                  <a:srgbClr val="DB0914"/>
                </a:solidFill>
                <a:latin typeface="Open Sans Bold"/>
                <a:ea typeface="Open Sans Bold"/>
                <a:cs typeface="Open Sans Bold"/>
                <a:sym typeface="Open Sans Bold"/>
              </a:rPr>
              <a:t>Régimes juridiques et exigences éthiques spécifiques à la génétique</a:t>
            </a:r>
          </a:p>
          <a:p>
            <a:pPr algn="ctr">
              <a:lnSpc>
                <a:spcPts val="3779"/>
              </a:lnSpc>
              <a:spcBef>
                <a:spcPct val="0"/>
              </a:spcBef>
            </a:pPr>
            <a:endParaRPr lang="en-US" sz="2699" b="1">
              <a:solidFill>
                <a:srgbClr val="DB0914"/>
              </a:solidFill>
              <a:latin typeface="Open Sans Bold"/>
              <a:ea typeface="Open Sans Bold"/>
              <a:cs typeface="Open Sans Bold"/>
              <a:sym typeface="Open Sans Bold"/>
            </a:endParaRPr>
          </a:p>
          <a:p>
            <a:pPr algn="ctr">
              <a:lnSpc>
                <a:spcPts val="3779"/>
              </a:lnSpc>
              <a:spcBef>
                <a:spcPct val="0"/>
              </a:spcBef>
            </a:pPr>
            <a:r>
              <a:rPr lang="en-US" sz="2699" b="1">
                <a:solidFill>
                  <a:srgbClr val="000000"/>
                </a:solidFill>
                <a:latin typeface="Open Sans Bold"/>
                <a:ea typeface="Open Sans Bold"/>
                <a:cs typeface="Open Sans Bold"/>
                <a:sym typeface="Open Sans Bold"/>
              </a:rPr>
              <a:t> </a:t>
            </a:r>
          </a:p>
          <a:p>
            <a:pPr algn="ctr">
              <a:lnSpc>
                <a:spcPts val="3779"/>
              </a:lnSpc>
              <a:spcBef>
                <a:spcPct val="0"/>
              </a:spcBef>
            </a:pPr>
            <a:r>
              <a:rPr lang="en-US" sz="2699">
                <a:solidFill>
                  <a:srgbClr val="000000"/>
                </a:solidFill>
                <a:latin typeface="Open Sans"/>
                <a:ea typeface="Open Sans"/>
                <a:cs typeface="Open Sans"/>
                <a:sym typeface="Open Sans"/>
              </a:rPr>
              <a:t> Rôle central des Comités de Protection des Personnes (CPP)</a:t>
            </a:r>
          </a:p>
        </p:txBody>
      </p:sp>
      <p:sp>
        <p:nvSpPr>
          <p:cNvPr id="15" name="TextBox 15"/>
          <p:cNvSpPr txBox="1"/>
          <p:nvPr/>
        </p:nvSpPr>
        <p:spPr>
          <a:xfrm>
            <a:off x="448733" y="297497"/>
            <a:ext cx="17691987" cy="957581"/>
          </a:xfrm>
          <a:prstGeom prst="rect">
            <a:avLst/>
          </a:prstGeom>
        </p:spPr>
        <p:txBody>
          <a:bodyPr lIns="0" tIns="0" rIns="0" bIns="0" rtlCol="0" anchor="t">
            <a:spAutoFit/>
          </a:bodyPr>
          <a:lstStyle/>
          <a:p>
            <a:pPr algn="ctr">
              <a:lnSpc>
                <a:spcPts val="4199"/>
              </a:lnSpc>
            </a:pPr>
            <a:r>
              <a:rPr lang="en-US" sz="2999" b="1">
                <a:solidFill>
                  <a:srgbClr val="000000"/>
                </a:solidFill>
                <a:latin typeface="Open Sans Bold"/>
                <a:ea typeface="Open Sans Bold"/>
                <a:cs typeface="Open Sans Bold"/>
                <a:sym typeface="Open Sans Bold"/>
              </a:rPr>
              <a:t>Pourquoi s'intéresser aux analyses des caractéristiques génétiques ?</a:t>
            </a:r>
          </a:p>
          <a:p>
            <a:pPr algn="l">
              <a:lnSpc>
                <a:spcPts val="3639"/>
              </a:lnSpc>
              <a:spcBef>
                <a:spcPct val="0"/>
              </a:spcBef>
            </a:pPr>
            <a:endParaRPr lang="en-US" sz="2999" b="1">
              <a:solidFill>
                <a:srgbClr val="000000"/>
              </a:solidFill>
              <a:latin typeface="Open Sans Bold"/>
              <a:ea typeface="Open Sans Bold"/>
              <a:cs typeface="Open Sans Bold"/>
              <a:sym typeface="Open Sans Bold"/>
            </a:endParaRPr>
          </a:p>
        </p:txBody>
      </p:sp>
      <p:grpSp>
        <p:nvGrpSpPr>
          <p:cNvPr id="16" name="Group 16"/>
          <p:cNvGrpSpPr/>
          <p:nvPr/>
        </p:nvGrpSpPr>
        <p:grpSpPr>
          <a:xfrm>
            <a:off x="8859057" y="3915083"/>
            <a:ext cx="445009" cy="445009"/>
            <a:chOff x="0" y="0"/>
            <a:chExt cx="812800" cy="812800"/>
          </a:xfrm>
        </p:grpSpPr>
        <p:sp>
          <p:nvSpPr>
            <p:cNvPr id="17" name="Freeform 17"/>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85E5EB"/>
            </a:solidFill>
          </p:spPr>
        </p:sp>
        <p:sp>
          <p:nvSpPr>
            <p:cNvPr id="18" name="TextBox 18"/>
            <p:cNvSpPr txBox="1"/>
            <p:nvPr/>
          </p:nvSpPr>
          <p:spPr>
            <a:xfrm>
              <a:off x="203200" y="-38100"/>
              <a:ext cx="406400" cy="7493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8849717" y="5322117"/>
            <a:ext cx="454348" cy="454348"/>
            <a:chOff x="0" y="0"/>
            <a:chExt cx="812800" cy="812800"/>
          </a:xfrm>
        </p:grpSpPr>
        <p:sp>
          <p:nvSpPr>
            <p:cNvPr id="20" name="Freeform 20"/>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85E5EB"/>
            </a:solidFill>
          </p:spPr>
        </p:sp>
        <p:sp>
          <p:nvSpPr>
            <p:cNvPr id="21" name="TextBox 21"/>
            <p:cNvSpPr txBox="1"/>
            <p:nvPr/>
          </p:nvSpPr>
          <p:spPr>
            <a:xfrm>
              <a:off x="203200" y="-38100"/>
              <a:ext cx="406400" cy="7493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8840378" y="6733831"/>
            <a:ext cx="454348" cy="454348"/>
            <a:chOff x="0" y="0"/>
            <a:chExt cx="812800" cy="812800"/>
          </a:xfrm>
        </p:grpSpPr>
        <p:sp>
          <p:nvSpPr>
            <p:cNvPr id="23" name="Freeform 23"/>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85E5EB"/>
            </a:solidFill>
          </p:spPr>
        </p:sp>
        <p:sp>
          <p:nvSpPr>
            <p:cNvPr id="24" name="TextBox 24"/>
            <p:cNvSpPr txBox="1"/>
            <p:nvPr/>
          </p:nvSpPr>
          <p:spPr>
            <a:xfrm>
              <a:off x="203200" y="-38100"/>
              <a:ext cx="406400" cy="7493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29818" y="139837"/>
            <a:ext cx="18240800" cy="7528185"/>
          </a:xfrm>
          <a:prstGeom prst="rect">
            <a:avLst/>
          </a:prstGeom>
        </p:spPr>
        <p:txBody>
          <a:bodyPr lIns="0" tIns="0" rIns="0" bIns="0" rtlCol="0" anchor="t">
            <a:spAutoFit/>
          </a:bodyPr>
          <a:lstStyle/>
          <a:p>
            <a:pPr algn="l">
              <a:lnSpc>
                <a:spcPts val="4297"/>
              </a:lnSpc>
            </a:pPr>
            <a:r>
              <a:rPr lang="en-US" sz="3069" b="1">
                <a:solidFill>
                  <a:srgbClr val="000000"/>
                </a:solidFill>
                <a:latin typeface="Open Sans Bold"/>
                <a:ea typeface="Open Sans Bold"/>
                <a:cs typeface="Open Sans Bold"/>
                <a:sym typeface="Open Sans Bold"/>
              </a:rPr>
              <a:t>Une distinction déterminante pour l'évaluation éthique</a:t>
            </a:r>
          </a:p>
          <a:p>
            <a:pPr algn="l">
              <a:lnSpc>
                <a:spcPts val="3724"/>
              </a:lnSpc>
            </a:pPr>
            <a:endParaRPr lang="en-US" sz="3069" b="1">
              <a:solidFill>
                <a:srgbClr val="000000"/>
              </a:solidFill>
              <a:latin typeface="Open Sans Bold"/>
              <a:ea typeface="Open Sans Bold"/>
              <a:cs typeface="Open Sans Bold"/>
              <a:sym typeface="Open Sans Bold"/>
            </a:endParaRPr>
          </a:p>
          <a:p>
            <a:pPr marL="574325" lvl="1" indent="-287163" algn="l">
              <a:lnSpc>
                <a:spcPts val="3724"/>
              </a:lnSpc>
              <a:spcBef>
                <a:spcPct val="0"/>
              </a:spcBef>
              <a:buFont typeface="Arial"/>
              <a:buChar char="•"/>
            </a:pPr>
            <a:r>
              <a:rPr lang="en-US" sz="2660" b="1" u="sng">
                <a:solidFill>
                  <a:srgbClr val="000000"/>
                </a:solidFill>
                <a:latin typeface="Open Sans Bold"/>
                <a:ea typeface="Open Sans Bold"/>
                <a:cs typeface="Open Sans Bold"/>
                <a:sym typeface="Open Sans Bold"/>
              </a:rPr>
              <a:t>Loi de bioéthique du 2 août 2021 :</a:t>
            </a:r>
            <a:r>
              <a:rPr lang="en-US" sz="2660" u="sng">
                <a:solidFill>
                  <a:srgbClr val="000000"/>
                </a:solidFill>
                <a:latin typeface="Open Sans"/>
                <a:ea typeface="Open Sans"/>
                <a:cs typeface="Open Sans"/>
                <a:sym typeface="Open Sans"/>
              </a:rPr>
              <a:t> </a:t>
            </a:r>
            <a:r>
              <a:rPr lang="en-US" sz="2660">
                <a:solidFill>
                  <a:srgbClr val="000000"/>
                </a:solidFill>
                <a:latin typeface="Open Sans"/>
                <a:ea typeface="Open Sans"/>
                <a:cs typeface="Open Sans"/>
                <a:sym typeface="Open Sans"/>
              </a:rPr>
              <a:t>définition de l’examen des caractéristiques génétiques adaptée aux évolutions scientifiques, </a:t>
            </a:r>
            <a:r>
              <a:rPr lang="en-US" sz="2660" u="sng">
                <a:solidFill>
                  <a:srgbClr val="000000"/>
                </a:solidFill>
                <a:latin typeface="Open Sans"/>
                <a:ea typeface="Open Sans"/>
                <a:cs typeface="Open Sans"/>
                <a:sym typeface="Open Sans"/>
              </a:rPr>
              <a:t>elle distingue désormais</a:t>
            </a:r>
            <a:r>
              <a:rPr lang="en-US" sz="2660">
                <a:solidFill>
                  <a:srgbClr val="000000"/>
                </a:solidFill>
                <a:latin typeface="Open Sans"/>
                <a:ea typeface="Open Sans"/>
                <a:cs typeface="Open Sans"/>
                <a:sym typeface="Open Sans"/>
              </a:rPr>
              <a:t> : </a:t>
            </a:r>
          </a:p>
          <a:p>
            <a:pPr algn="l">
              <a:lnSpc>
                <a:spcPts val="3724"/>
              </a:lnSpc>
              <a:spcBef>
                <a:spcPct val="0"/>
              </a:spcBef>
            </a:pPr>
            <a:endParaRPr lang="en-US" sz="2660">
              <a:solidFill>
                <a:srgbClr val="000000"/>
              </a:solidFill>
              <a:latin typeface="Open Sans"/>
              <a:ea typeface="Open Sans"/>
              <a:cs typeface="Open Sans"/>
              <a:sym typeface="Open Sans"/>
            </a:endParaRPr>
          </a:p>
          <a:p>
            <a:pPr algn="l">
              <a:lnSpc>
                <a:spcPts val="3724"/>
              </a:lnSpc>
              <a:spcBef>
                <a:spcPct val="0"/>
              </a:spcBef>
            </a:pPr>
            <a:endParaRPr lang="en-US" sz="2660">
              <a:solidFill>
                <a:srgbClr val="000000"/>
              </a:solidFill>
              <a:latin typeface="Open Sans"/>
              <a:ea typeface="Open Sans"/>
              <a:cs typeface="Open Sans"/>
              <a:sym typeface="Open Sans"/>
            </a:endParaRPr>
          </a:p>
          <a:p>
            <a:pPr algn="l">
              <a:lnSpc>
                <a:spcPts val="3724"/>
              </a:lnSpc>
              <a:spcBef>
                <a:spcPct val="0"/>
              </a:spcBef>
            </a:pPr>
            <a:r>
              <a:rPr lang="en-US" sz="2660">
                <a:solidFill>
                  <a:srgbClr val="000000"/>
                </a:solidFill>
                <a:latin typeface="Open Sans"/>
                <a:ea typeface="Open Sans"/>
                <a:cs typeface="Open Sans"/>
                <a:sym typeface="Open Sans"/>
              </a:rPr>
              <a:t>⟶ </a:t>
            </a:r>
            <a:r>
              <a:rPr lang="en-US" sz="2660" b="1">
                <a:solidFill>
                  <a:srgbClr val="37B60A"/>
                </a:solidFill>
                <a:latin typeface="Open Sans Bold"/>
                <a:ea typeface="Open Sans Bold"/>
                <a:cs typeface="Open Sans Bold"/>
                <a:sym typeface="Open Sans Bold"/>
              </a:rPr>
              <a:t>Constitutionnelles :</a:t>
            </a:r>
            <a:r>
              <a:rPr lang="en-US" sz="2660">
                <a:solidFill>
                  <a:srgbClr val="37B60A"/>
                </a:solidFill>
                <a:latin typeface="Open Sans"/>
                <a:ea typeface="Open Sans"/>
                <a:cs typeface="Open Sans"/>
                <a:sym typeface="Open Sans"/>
              </a:rPr>
              <a:t> </a:t>
            </a:r>
            <a:r>
              <a:rPr lang="en-US" sz="2660">
                <a:solidFill>
                  <a:srgbClr val="000000"/>
                </a:solidFill>
                <a:latin typeface="Open Sans"/>
                <a:ea typeface="Open Sans"/>
                <a:cs typeface="Open Sans"/>
                <a:sym typeface="Open Sans"/>
              </a:rPr>
              <a:t>consiste à analyser les caractéristiques génétiques d’une personne héritées ou acquises à un stade précoce du développement prénatal et transmissibles (</a:t>
            </a:r>
            <a:r>
              <a:rPr lang="en-US" sz="2660" b="1">
                <a:solidFill>
                  <a:srgbClr val="DB0914"/>
                </a:solidFill>
                <a:latin typeface="Open Sans Bold"/>
                <a:ea typeface="Open Sans Bold"/>
                <a:cs typeface="Open Sans Bold"/>
                <a:sym typeface="Open Sans Bold"/>
              </a:rPr>
              <a:t>art. L1130-1 CSP</a:t>
            </a:r>
            <a:r>
              <a:rPr lang="en-US" sz="2660">
                <a:solidFill>
                  <a:srgbClr val="000000"/>
                </a:solidFill>
                <a:latin typeface="Open Sans"/>
                <a:ea typeface="Open Sans"/>
                <a:cs typeface="Open Sans"/>
                <a:sym typeface="Open Sans"/>
              </a:rPr>
              <a:t>)</a:t>
            </a:r>
          </a:p>
          <a:p>
            <a:pPr algn="l">
              <a:lnSpc>
                <a:spcPts val="3724"/>
              </a:lnSpc>
              <a:spcBef>
                <a:spcPct val="0"/>
              </a:spcBef>
            </a:pPr>
            <a:endParaRPr lang="en-US" sz="2660">
              <a:solidFill>
                <a:srgbClr val="000000"/>
              </a:solidFill>
              <a:latin typeface="Open Sans"/>
              <a:ea typeface="Open Sans"/>
              <a:cs typeface="Open Sans"/>
              <a:sym typeface="Open Sans"/>
            </a:endParaRPr>
          </a:p>
          <a:p>
            <a:pPr algn="l">
              <a:lnSpc>
                <a:spcPts val="3724"/>
              </a:lnSpc>
              <a:spcBef>
                <a:spcPct val="0"/>
              </a:spcBef>
            </a:pPr>
            <a:r>
              <a:rPr lang="en-US" sz="2660">
                <a:solidFill>
                  <a:srgbClr val="000000"/>
                </a:solidFill>
                <a:latin typeface="Open Sans"/>
                <a:ea typeface="Open Sans"/>
                <a:cs typeface="Open Sans"/>
                <a:sym typeface="Open Sans"/>
              </a:rPr>
              <a:t>⟶ </a:t>
            </a:r>
            <a:r>
              <a:rPr lang="en-US" sz="2660" b="1">
                <a:solidFill>
                  <a:srgbClr val="37B60A"/>
                </a:solidFill>
                <a:latin typeface="Open Sans Bold"/>
                <a:ea typeface="Open Sans Bold"/>
                <a:cs typeface="Open Sans Bold"/>
                <a:sym typeface="Open Sans Bold"/>
              </a:rPr>
              <a:t>Somatiques :</a:t>
            </a:r>
            <a:r>
              <a:rPr lang="en-US" sz="2660">
                <a:solidFill>
                  <a:srgbClr val="000000"/>
                </a:solidFill>
                <a:latin typeface="Open Sans"/>
                <a:ea typeface="Open Sans"/>
                <a:cs typeface="Open Sans"/>
                <a:sym typeface="Open Sans"/>
              </a:rPr>
              <a:t> consiste à recherche et à analyser les caractéristiques génétiques dont le caractère hérité ou transmissible est en première intention inconnu (ex : cellules tumorales) (</a:t>
            </a:r>
            <a:r>
              <a:rPr lang="en-US" sz="2660" b="1">
                <a:solidFill>
                  <a:srgbClr val="DB0914"/>
                </a:solidFill>
                <a:latin typeface="Open Sans Bold"/>
                <a:ea typeface="Open Sans Bold"/>
                <a:cs typeface="Open Sans Bold"/>
                <a:sym typeface="Open Sans Bold"/>
              </a:rPr>
              <a:t>art. L1130-2 CSP</a:t>
            </a:r>
            <a:r>
              <a:rPr lang="en-US" sz="2660">
                <a:solidFill>
                  <a:srgbClr val="000000"/>
                </a:solidFill>
                <a:latin typeface="Open Sans"/>
                <a:ea typeface="Open Sans"/>
                <a:cs typeface="Open Sans"/>
                <a:sym typeface="Open Sans"/>
              </a:rPr>
              <a:t>)</a:t>
            </a:r>
          </a:p>
          <a:p>
            <a:pPr algn="l">
              <a:lnSpc>
                <a:spcPts val="3724"/>
              </a:lnSpc>
              <a:spcBef>
                <a:spcPct val="0"/>
              </a:spcBef>
            </a:pPr>
            <a:endParaRPr lang="en-US" sz="2660">
              <a:solidFill>
                <a:srgbClr val="000000"/>
              </a:solidFill>
              <a:latin typeface="Open Sans"/>
              <a:ea typeface="Open Sans"/>
              <a:cs typeface="Open Sans"/>
              <a:sym typeface="Open Sans"/>
            </a:endParaRPr>
          </a:p>
          <a:p>
            <a:pPr algn="l">
              <a:lnSpc>
                <a:spcPts val="3724"/>
              </a:lnSpc>
              <a:spcBef>
                <a:spcPct val="0"/>
              </a:spcBef>
            </a:pPr>
            <a:r>
              <a:rPr lang="en-US" sz="2660">
                <a:solidFill>
                  <a:srgbClr val="000000"/>
                </a:solidFill>
                <a:latin typeface="Open Sans"/>
                <a:ea typeface="Open Sans"/>
                <a:cs typeface="Open Sans"/>
                <a:sym typeface="Open Sans"/>
              </a:rPr>
              <a:t>Depuis cette nouvelle loi, </a:t>
            </a:r>
            <a:r>
              <a:rPr lang="en-US" sz="2660" b="1">
                <a:solidFill>
                  <a:srgbClr val="000000"/>
                </a:solidFill>
                <a:latin typeface="Open Sans Bold"/>
                <a:ea typeface="Open Sans Bold"/>
                <a:cs typeface="Open Sans Bold"/>
                <a:sym typeface="Open Sans Bold"/>
              </a:rPr>
              <a:t>seul l’examen des caractéristiques génétiques constitutionnelles fait l’objet de dispositions spécifiques </a:t>
            </a:r>
            <a:r>
              <a:rPr lang="en-US" sz="2660">
                <a:solidFill>
                  <a:srgbClr val="000000"/>
                </a:solidFill>
                <a:latin typeface="Open Sans"/>
                <a:ea typeface="Open Sans"/>
                <a:cs typeface="Open Sans"/>
                <a:sym typeface="Open Sans"/>
              </a:rPr>
              <a:t>(</a:t>
            </a:r>
            <a:r>
              <a:rPr lang="en-US" sz="2660" b="1">
                <a:solidFill>
                  <a:srgbClr val="DB0914"/>
                </a:solidFill>
                <a:latin typeface="Open Sans Bold"/>
                <a:ea typeface="Open Sans Bold"/>
                <a:cs typeface="Open Sans Bold"/>
                <a:sym typeface="Open Sans Bold"/>
              </a:rPr>
              <a:t>art. 16-10 du Code civil</a:t>
            </a:r>
            <a:r>
              <a:rPr lang="en-US" sz="2660">
                <a:solidFill>
                  <a:srgbClr val="000000"/>
                </a:solidFill>
                <a:latin typeface="Open Sans"/>
                <a:ea typeface="Open Sans"/>
                <a:cs typeface="Open Sans"/>
                <a:sym typeface="Open Sans"/>
              </a:rPr>
              <a:t>).</a:t>
            </a:r>
          </a:p>
          <a:p>
            <a:pPr algn="l">
              <a:lnSpc>
                <a:spcPts val="3724"/>
              </a:lnSpc>
              <a:spcBef>
                <a:spcPct val="0"/>
              </a:spcBef>
            </a:pPr>
            <a:r>
              <a:rPr lang="en-US" sz="2660">
                <a:solidFill>
                  <a:srgbClr val="000000"/>
                </a:solidFill>
                <a:latin typeface="Open Sans"/>
                <a:ea typeface="Open Sans"/>
                <a:cs typeface="Open Sans"/>
                <a:sym typeface="Open Sans"/>
              </a:rPr>
              <a:t>L’examen des caractéristiques génétiques </a:t>
            </a:r>
            <a:r>
              <a:rPr lang="en-US" sz="2660" b="1">
                <a:solidFill>
                  <a:srgbClr val="000000"/>
                </a:solidFill>
                <a:latin typeface="Open Sans Bold"/>
                <a:ea typeface="Open Sans Bold"/>
                <a:cs typeface="Open Sans Bold"/>
                <a:sym typeface="Open Sans Bold"/>
              </a:rPr>
              <a:t>somatiques </a:t>
            </a:r>
            <a:r>
              <a:rPr lang="en-US" sz="2660">
                <a:solidFill>
                  <a:srgbClr val="000000"/>
                </a:solidFill>
                <a:latin typeface="Open Sans"/>
                <a:ea typeface="Open Sans"/>
                <a:cs typeface="Open Sans"/>
                <a:sym typeface="Open Sans"/>
              </a:rPr>
              <a:t>relèvent du </a:t>
            </a:r>
            <a:r>
              <a:rPr lang="en-US" sz="2660" b="1">
                <a:solidFill>
                  <a:srgbClr val="000000"/>
                </a:solidFill>
                <a:latin typeface="Open Sans Bold"/>
                <a:ea typeface="Open Sans Bold"/>
                <a:cs typeface="Open Sans Bold"/>
                <a:sym typeface="Open Sans Bold"/>
              </a:rPr>
              <a:t>droit commun</a:t>
            </a:r>
            <a:r>
              <a:rPr lang="en-US" sz="2660">
                <a:solidFill>
                  <a:srgbClr val="000000"/>
                </a:solidFill>
                <a:latin typeface="Open Sans"/>
                <a:ea typeface="Open Sans"/>
                <a:cs typeface="Open Sans"/>
                <a:sym typeface="Open Sans"/>
              </a:rPr>
              <a:t> des dispositions applicables à tous les actes médicaux.</a:t>
            </a:r>
          </a:p>
        </p:txBody>
      </p:sp>
      <p:sp>
        <p:nvSpPr>
          <p:cNvPr id="12" name="Freeform 12"/>
          <p:cNvSpPr/>
          <p:nvPr/>
        </p:nvSpPr>
        <p:spPr>
          <a:xfrm>
            <a:off x="476230" y="8061815"/>
            <a:ext cx="552470" cy="480649"/>
          </a:xfrm>
          <a:custGeom>
            <a:avLst/>
            <a:gdLst/>
            <a:ahLst/>
            <a:cxnLst/>
            <a:rect l="l" t="t" r="r" b="b"/>
            <a:pathLst>
              <a:path w="552470" h="480649">
                <a:moveTo>
                  <a:pt x="0" y="0"/>
                </a:moveTo>
                <a:lnTo>
                  <a:pt x="552470" y="0"/>
                </a:lnTo>
                <a:lnTo>
                  <a:pt x="552470" y="480649"/>
                </a:lnTo>
                <a:lnTo>
                  <a:pt x="0" y="480649"/>
                </a:lnTo>
                <a:lnTo>
                  <a:pt x="0" y="0"/>
                </a:lnTo>
                <a:close/>
              </a:path>
            </a:pathLst>
          </a:custGeom>
          <a:blipFill>
            <a:blip r:embed="rId8"/>
            <a:stretch>
              <a:fillRect/>
            </a:stretch>
          </a:blipFill>
        </p:spPr>
      </p:sp>
      <p:sp>
        <p:nvSpPr>
          <p:cNvPr id="13" name="TextBox 13"/>
          <p:cNvSpPr txBox="1"/>
          <p:nvPr/>
        </p:nvSpPr>
        <p:spPr>
          <a:xfrm>
            <a:off x="611946" y="8141248"/>
            <a:ext cx="17391325" cy="860492"/>
          </a:xfrm>
          <a:prstGeom prst="rect">
            <a:avLst/>
          </a:prstGeom>
        </p:spPr>
        <p:txBody>
          <a:bodyPr lIns="0" tIns="0" rIns="0" bIns="0" rtlCol="0" anchor="t">
            <a:spAutoFit/>
          </a:bodyPr>
          <a:lstStyle/>
          <a:p>
            <a:pPr algn="ctr">
              <a:lnSpc>
                <a:spcPts val="3566"/>
              </a:lnSpc>
            </a:pPr>
            <a:r>
              <a:rPr lang="en-US" sz="2547" b="1">
                <a:solidFill>
                  <a:srgbClr val="000000"/>
                </a:solidFill>
                <a:latin typeface="Open Sans Bold"/>
                <a:ea typeface="Open Sans Bold"/>
                <a:cs typeface="Open Sans Bold"/>
                <a:sym typeface="Open Sans Bold"/>
              </a:rPr>
              <a:t>Une analyse somatique peut réveler une information constitutionnelle incidente (</a:t>
            </a:r>
            <a:r>
              <a:rPr lang="en-US" sz="2547" b="1">
                <a:solidFill>
                  <a:srgbClr val="DB0914"/>
                </a:solidFill>
                <a:latin typeface="Open Sans Bold"/>
                <a:ea typeface="Open Sans Bold"/>
                <a:cs typeface="Open Sans Bold"/>
                <a:sym typeface="Open Sans Bold"/>
              </a:rPr>
              <a:t>art R.1131-4-2 CSP</a:t>
            </a:r>
            <a:r>
              <a:rPr lang="en-US" sz="2547" b="1">
                <a:solidFill>
                  <a:srgbClr val="000000"/>
                </a:solidFill>
                <a:latin typeface="Open Sans Bold"/>
                <a:ea typeface="Open Sans Bold"/>
                <a:cs typeface="Open Sans Bold"/>
                <a:sym typeface="Open Sans Bold"/>
              </a:rPr>
              <a:t>)</a:t>
            </a:r>
          </a:p>
          <a:p>
            <a:pPr algn="ctr">
              <a:lnSpc>
                <a:spcPts val="3426"/>
              </a:lnSpc>
              <a:spcBef>
                <a:spcPct val="0"/>
              </a:spcBef>
            </a:pPr>
            <a:endParaRPr lang="en-US" sz="2547" b="1">
              <a:solidFill>
                <a:srgbClr val="000000"/>
              </a:solidFill>
              <a:latin typeface="Open Sans Bold"/>
              <a:ea typeface="Open Sans Bold"/>
              <a:cs typeface="Open Sans Bold"/>
              <a:sym typeface="Open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1762423" y="533399"/>
            <a:ext cx="14763155"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Open Sans Bold"/>
                <a:ea typeface="Open Sans Bold"/>
                <a:cs typeface="Open Sans Bold"/>
                <a:sym typeface="Open Sans Bold"/>
              </a:rPr>
              <a:t>L’examen des caractéristiques génétiques à des fins de recherche scientifique</a:t>
            </a:r>
          </a:p>
        </p:txBody>
      </p:sp>
      <p:sp>
        <p:nvSpPr>
          <p:cNvPr id="12" name="TextBox 12"/>
          <p:cNvSpPr txBox="1"/>
          <p:nvPr/>
        </p:nvSpPr>
        <p:spPr>
          <a:xfrm>
            <a:off x="448733" y="1461404"/>
            <a:ext cx="17839267" cy="7432675"/>
          </a:xfrm>
          <a:prstGeom prst="rect">
            <a:avLst/>
          </a:prstGeom>
        </p:spPr>
        <p:txBody>
          <a:bodyPr lIns="0" tIns="0" rIns="0" bIns="0" rtlCol="0" anchor="t">
            <a:spAutoFit/>
          </a:bodyPr>
          <a:lstStyle/>
          <a:p>
            <a:pPr algn="l">
              <a:lnSpc>
                <a:spcPts val="3499"/>
              </a:lnSpc>
              <a:spcBef>
                <a:spcPct val="0"/>
              </a:spcBef>
            </a:pPr>
            <a:r>
              <a:rPr lang="en-US" sz="2499" b="1">
                <a:solidFill>
                  <a:srgbClr val="000000"/>
                </a:solidFill>
                <a:latin typeface="Open Sans Bold"/>
                <a:ea typeface="Open Sans Bold"/>
                <a:cs typeface="Open Sans Bold"/>
                <a:sym typeface="Open Sans Bold"/>
              </a:rPr>
              <a:t>Les recherches impliquant la personne humaine (RIPH 1, 2 et 3)</a:t>
            </a:r>
            <a:r>
              <a:rPr lang="en-US" sz="2499">
                <a:solidFill>
                  <a:srgbClr val="000000"/>
                </a:solidFill>
                <a:latin typeface="Open Sans"/>
                <a:ea typeface="Open Sans"/>
                <a:cs typeface="Open Sans"/>
                <a:sym typeface="Open Sans"/>
              </a:rPr>
              <a:t> peuvent comporter des ACG. Il existe donc :</a:t>
            </a:r>
          </a:p>
          <a:p>
            <a:pPr algn="l">
              <a:lnSpc>
                <a:spcPts val="3499"/>
              </a:lnSpc>
              <a:spcBef>
                <a:spcPct val="0"/>
              </a:spcBef>
            </a:pPr>
            <a:endParaRPr lang="en-US" sz="2499">
              <a:solidFill>
                <a:srgbClr val="000000"/>
              </a:solidFill>
              <a:latin typeface="Open Sans"/>
              <a:ea typeface="Open Sans"/>
              <a:cs typeface="Open Sans"/>
              <a:sym typeface="Open Sans"/>
            </a:endParaRPr>
          </a:p>
          <a:p>
            <a:pPr marL="539746" lvl="1" indent="-269873" algn="l">
              <a:lnSpc>
                <a:spcPts val="3499"/>
              </a:lnSpc>
              <a:spcBef>
                <a:spcPct val="0"/>
              </a:spcBef>
              <a:buFont typeface="Arial"/>
              <a:buChar char="•"/>
            </a:pPr>
            <a:r>
              <a:rPr lang="en-US" sz="2499" b="1">
                <a:solidFill>
                  <a:srgbClr val="DB0914"/>
                </a:solidFill>
                <a:latin typeface="Open Sans Bold"/>
                <a:ea typeface="Open Sans Bold"/>
                <a:cs typeface="Open Sans Bold"/>
                <a:sym typeface="Open Sans Bold"/>
              </a:rPr>
              <a:t>Un cadre spécifique pour les ACG</a:t>
            </a:r>
          </a:p>
          <a:p>
            <a:pPr algn="l">
              <a:lnSpc>
                <a:spcPts val="3499"/>
              </a:lnSpc>
              <a:spcBef>
                <a:spcPct val="0"/>
              </a:spcBef>
            </a:pPr>
            <a:endParaRPr lang="en-US" sz="2499" b="1">
              <a:solidFill>
                <a:srgbClr val="DB0914"/>
              </a:solidFill>
              <a:latin typeface="Open Sans Bold"/>
              <a:ea typeface="Open Sans Bold"/>
              <a:cs typeface="Open Sans Bold"/>
              <a:sym typeface="Open Sans Bold"/>
            </a:endParaRPr>
          </a:p>
          <a:p>
            <a:pPr marL="539746" lvl="1" indent="-269873" algn="l">
              <a:lnSpc>
                <a:spcPts val="3499"/>
              </a:lnSpc>
              <a:spcBef>
                <a:spcPct val="0"/>
              </a:spcBef>
              <a:buFont typeface="Arial"/>
              <a:buChar char="•"/>
            </a:pPr>
            <a:r>
              <a:rPr lang="en-US" sz="2499" b="1">
                <a:solidFill>
                  <a:srgbClr val="DB0914"/>
                </a:solidFill>
                <a:latin typeface="Open Sans Bold"/>
                <a:ea typeface="Open Sans Bold"/>
                <a:cs typeface="Open Sans Bold"/>
                <a:sym typeface="Open Sans Bold"/>
              </a:rPr>
              <a:t>Un régime renforcé pour les ACG constitutionnelles : </a:t>
            </a:r>
            <a:r>
              <a:rPr lang="en-US" sz="2499">
                <a:solidFill>
                  <a:srgbClr val="000000"/>
                </a:solidFill>
                <a:latin typeface="Open Sans"/>
                <a:ea typeface="Open Sans"/>
                <a:cs typeface="Open Sans"/>
                <a:sym typeface="Open Sans"/>
              </a:rPr>
              <a:t>Consentement spécifique + Notice d'information dédiée</a:t>
            </a:r>
          </a:p>
          <a:p>
            <a:pPr algn="l">
              <a:lnSpc>
                <a:spcPts val="3499"/>
              </a:lnSpc>
              <a:spcBef>
                <a:spcPct val="0"/>
              </a:spcBef>
            </a:pPr>
            <a:endParaRPr lang="en-US" sz="2499">
              <a:solidFill>
                <a:srgbClr val="000000"/>
              </a:solidFill>
              <a:latin typeface="Open Sans"/>
              <a:ea typeface="Open Sans"/>
              <a:cs typeface="Open Sans"/>
              <a:sym typeface="Open Sans"/>
            </a:endParaRPr>
          </a:p>
          <a:p>
            <a:pPr marL="539746" lvl="1" indent="-269873" algn="l">
              <a:lnSpc>
                <a:spcPts val="3499"/>
              </a:lnSpc>
              <a:spcBef>
                <a:spcPct val="0"/>
              </a:spcBef>
              <a:buFont typeface="Arial"/>
              <a:buChar char="•"/>
            </a:pPr>
            <a:r>
              <a:rPr lang="en-US" sz="2499" b="1">
                <a:solidFill>
                  <a:srgbClr val="DB0914"/>
                </a:solidFill>
                <a:latin typeface="Open Sans Bold"/>
                <a:ea typeface="Open Sans Bold"/>
                <a:cs typeface="Open Sans Bold"/>
                <a:sym typeface="Open Sans Bold"/>
              </a:rPr>
              <a:t>Un régime général des RIPH auquel les ACG constitutionnelles </a:t>
            </a:r>
            <a:r>
              <a:rPr lang="en-US" sz="2499">
                <a:solidFill>
                  <a:srgbClr val="000000"/>
                </a:solidFill>
                <a:latin typeface="Open Sans"/>
                <a:ea typeface="Open Sans"/>
                <a:cs typeface="Open Sans"/>
                <a:sym typeface="Open Sans"/>
              </a:rPr>
              <a:t>se réfèrent</a:t>
            </a: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r>
              <a:rPr lang="en-US" sz="2499" b="1">
                <a:solidFill>
                  <a:srgbClr val="000000"/>
                </a:solidFill>
                <a:latin typeface="Open Sans Bold"/>
                <a:ea typeface="Open Sans Bold"/>
                <a:cs typeface="Open Sans Bold"/>
                <a:sym typeface="Open Sans Bold"/>
              </a:rPr>
              <a:t>Rôle du CPP :</a:t>
            </a:r>
            <a:r>
              <a:rPr lang="en-US" sz="2499">
                <a:solidFill>
                  <a:srgbClr val="000000"/>
                </a:solidFill>
                <a:latin typeface="Open Sans"/>
                <a:ea typeface="Open Sans"/>
                <a:cs typeface="Open Sans"/>
                <a:sym typeface="Open Sans"/>
              </a:rPr>
              <a:t> Vérifier l'information, le consentement et l'application du régime adapté au type d'analyse génétique.</a:t>
            </a: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r>
              <a:rPr lang="en-US" sz="2499">
                <a:solidFill>
                  <a:srgbClr val="000000"/>
                </a:solidFill>
                <a:latin typeface="Open Sans"/>
                <a:ea typeface="Open Sans"/>
                <a:cs typeface="Open Sans"/>
                <a:sym typeface="Open Sans"/>
              </a:rPr>
              <a:t>⚠️ En présence d'une ACG constitutionnelle, le CPP </a:t>
            </a:r>
            <a:r>
              <a:rPr lang="en-US" sz="2499" u="sng">
                <a:solidFill>
                  <a:srgbClr val="000000"/>
                </a:solidFill>
                <a:latin typeface="Open Sans"/>
                <a:ea typeface="Open Sans"/>
                <a:cs typeface="Open Sans"/>
                <a:sym typeface="Open Sans"/>
              </a:rPr>
              <a:t>doit être attentif à la présence</a:t>
            </a:r>
            <a:r>
              <a:rPr lang="en-US" sz="2499">
                <a:solidFill>
                  <a:srgbClr val="000000"/>
                </a:solidFill>
                <a:latin typeface="Open Sans"/>
                <a:ea typeface="Open Sans"/>
                <a:cs typeface="Open Sans"/>
                <a:sym typeface="Open Sans"/>
              </a:rPr>
              <a:t> :</a:t>
            </a:r>
          </a:p>
          <a:p>
            <a:pPr marL="539746" lvl="1" indent="-269873" algn="l">
              <a:lnSpc>
                <a:spcPts val="3499"/>
              </a:lnSpc>
              <a:spcBef>
                <a:spcPct val="0"/>
              </a:spcBef>
              <a:buFont typeface="Arial"/>
              <a:buChar char="•"/>
            </a:pPr>
            <a:r>
              <a:rPr lang="en-US" sz="2499">
                <a:solidFill>
                  <a:srgbClr val="000000"/>
                </a:solidFill>
                <a:latin typeface="Open Sans"/>
                <a:ea typeface="Open Sans"/>
                <a:cs typeface="Open Sans"/>
                <a:sym typeface="Open Sans"/>
              </a:rPr>
              <a:t>de la notice d'information relative à la recherche ;</a:t>
            </a:r>
          </a:p>
          <a:p>
            <a:pPr marL="539746" lvl="1" indent="-269873" algn="l">
              <a:lnSpc>
                <a:spcPts val="3499"/>
              </a:lnSpc>
              <a:spcBef>
                <a:spcPct val="0"/>
              </a:spcBef>
              <a:buFont typeface="Arial"/>
              <a:buChar char="•"/>
            </a:pPr>
            <a:r>
              <a:rPr lang="en-US" sz="2499">
                <a:solidFill>
                  <a:srgbClr val="000000"/>
                </a:solidFill>
                <a:latin typeface="Open Sans"/>
                <a:ea typeface="Open Sans"/>
                <a:cs typeface="Open Sans"/>
                <a:sym typeface="Open Sans"/>
              </a:rPr>
              <a:t>de la notice d'information spécifique à l'analyse génétique ;</a:t>
            </a: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r>
              <a:rPr lang="en-US" sz="2499">
                <a:solidFill>
                  <a:srgbClr val="000000"/>
                </a:solidFill>
                <a:latin typeface="Open Sans"/>
                <a:ea typeface="Open Sans"/>
                <a:cs typeface="Open Sans"/>
                <a:sym typeface="Open Sans"/>
              </a:rPr>
              <a:t>ainsi qu'au </a:t>
            </a:r>
            <a:r>
              <a:rPr lang="en-US" sz="2499" u="sng">
                <a:solidFill>
                  <a:srgbClr val="000000"/>
                </a:solidFill>
                <a:latin typeface="Open Sans"/>
                <a:ea typeface="Open Sans"/>
                <a:cs typeface="Open Sans"/>
                <a:sym typeface="Open Sans"/>
              </a:rPr>
              <a:t>recueil du consentement dédié</a:t>
            </a:r>
            <a:r>
              <a:rPr lang="en-US" sz="2499">
                <a:solidFill>
                  <a:srgbClr val="000000"/>
                </a:solidFill>
                <a:latin typeface="Open Sans"/>
                <a:ea typeface="Open Sans"/>
                <a:cs typeface="Open Sans"/>
                <a:sym typeface="Open Sans"/>
              </a:rPr>
              <a:t> exigé par le régime juridique applicable.</a:t>
            </a: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183848" y="391172"/>
            <a:ext cx="17943593" cy="9167550"/>
          </a:xfrm>
          <a:prstGeom prst="rect">
            <a:avLst/>
          </a:prstGeom>
        </p:spPr>
        <p:txBody>
          <a:bodyPr lIns="0" tIns="0" rIns="0" bIns="0" rtlCol="0" anchor="t">
            <a:spAutoFit/>
          </a:bodyPr>
          <a:lstStyle/>
          <a:p>
            <a:pPr algn="just">
              <a:lnSpc>
                <a:spcPts val="4205"/>
              </a:lnSpc>
              <a:spcBef>
                <a:spcPct val="0"/>
              </a:spcBef>
            </a:pPr>
            <a:r>
              <a:rPr lang="en-US" sz="3003" b="1">
                <a:solidFill>
                  <a:srgbClr val="000000"/>
                </a:solidFill>
                <a:latin typeface="Open Sans Bold"/>
                <a:ea typeface="Open Sans Bold"/>
                <a:cs typeface="Open Sans Bold"/>
                <a:sym typeface="Open Sans Bold"/>
              </a:rPr>
              <a:t>PROBLÉMATIQUES</a:t>
            </a:r>
          </a:p>
          <a:p>
            <a:pPr algn="just">
              <a:lnSpc>
                <a:spcPts val="4205"/>
              </a:lnSpc>
              <a:spcBef>
                <a:spcPct val="0"/>
              </a:spcBef>
            </a:pPr>
            <a:endParaRPr lang="en-US" sz="3003" b="1">
              <a:solidFill>
                <a:srgbClr val="000000"/>
              </a:solidFill>
              <a:latin typeface="Open Sans Bold"/>
              <a:ea typeface="Open Sans Bold"/>
              <a:cs typeface="Open Sans Bold"/>
              <a:sym typeface="Open Sans Bold"/>
            </a:endParaRPr>
          </a:p>
          <a:p>
            <a:pPr algn="just">
              <a:lnSpc>
                <a:spcPts val="3504"/>
              </a:lnSpc>
              <a:spcBef>
                <a:spcPct val="0"/>
              </a:spcBef>
            </a:pPr>
            <a:endParaRPr lang="en-US" sz="3003" b="1">
              <a:solidFill>
                <a:srgbClr val="000000"/>
              </a:solidFill>
              <a:latin typeface="Open Sans Bold"/>
              <a:ea typeface="Open Sans Bold"/>
              <a:cs typeface="Open Sans Bold"/>
              <a:sym typeface="Open Sans Bold"/>
            </a:endParaRPr>
          </a:p>
          <a:p>
            <a:pPr algn="just">
              <a:lnSpc>
                <a:spcPts val="3504"/>
              </a:lnSpc>
              <a:spcBef>
                <a:spcPct val="0"/>
              </a:spcBef>
            </a:pPr>
            <a:r>
              <a:rPr lang="en-US" sz="2503" i="1">
                <a:solidFill>
                  <a:srgbClr val="000000"/>
                </a:solidFill>
                <a:latin typeface="Open Sans Italics"/>
                <a:ea typeface="Open Sans Italics"/>
                <a:cs typeface="Open Sans Italics"/>
                <a:sym typeface="Open Sans Italics"/>
              </a:rPr>
              <a:t>Les participants comprennent-ils réellement les enjeux des analyses génétiques prévues dans les recherches biomédicales ? </a:t>
            </a: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r>
              <a:rPr lang="en-US" sz="2503" i="1">
                <a:solidFill>
                  <a:srgbClr val="000000"/>
                </a:solidFill>
                <a:latin typeface="Open Sans Italics"/>
                <a:ea typeface="Open Sans Italics"/>
                <a:cs typeface="Open Sans Italics"/>
                <a:sym typeface="Open Sans Italics"/>
              </a:rPr>
              <a:t>Comment les CPP participent-ils à l’effectivité de l’autonomie des participants dans les recherches impliquant des analyses des caractéristiques génétiques, alors même que ces analyses s’inscrivent dans des protocoles de plus en plus techniques ?</a:t>
            </a: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just">
              <a:lnSpc>
                <a:spcPts val="3504"/>
              </a:lnSpc>
              <a:spcBef>
                <a:spcPct val="0"/>
              </a:spcBef>
            </a:pPr>
            <a:endParaRPr lang="en-US" sz="2503" i="1">
              <a:solidFill>
                <a:srgbClr val="000000"/>
              </a:solidFill>
              <a:latin typeface="Open Sans Italics"/>
              <a:ea typeface="Open Sans Italics"/>
              <a:cs typeface="Open Sans Italics"/>
              <a:sym typeface="Open Sans Italics"/>
            </a:endParaRPr>
          </a:p>
          <a:p>
            <a:pPr algn="l">
              <a:lnSpc>
                <a:spcPts val="3280"/>
              </a:lnSpc>
              <a:spcBef>
                <a:spcPct val="0"/>
              </a:spcBef>
            </a:pPr>
            <a:endParaRPr lang="en-US" sz="2503" i="1">
              <a:solidFill>
                <a:srgbClr val="000000"/>
              </a:solidFill>
              <a:latin typeface="Open Sans Italics"/>
              <a:ea typeface="Open Sans Italics"/>
              <a:cs typeface="Open Sans Italics"/>
              <a:sym typeface="Open Sans Italics"/>
            </a:endParaRPr>
          </a:p>
          <a:p>
            <a:pPr algn="ctr">
              <a:lnSpc>
                <a:spcPts val="3504"/>
              </a:lnSpc>
              <a:spcBef>
                <a:spcPct val="0"/>
              </a:spcBef>
            </a:pPr>
            <a:r>
              <a:rPr lang="en-US" sz="2503" b="1">
                <a:solidFill>
                  <a:srgbClr val="DB0914"/>
                </a:solidFill>
                <a:latin typeface="Open Sans Bold"/>
                <a:ea typeface="Open Sans Bold"/>
                <a:cs typeface="Open Sans Bold"/>
                <a:sym typeface="Open Sans Bold"/>
              </a:rPr>
              <a:t>Les enjeux liés à la génétique sont-ils parfois invisibilisés derrière le vocabulaire de la médecine de précision ?</a:t>
            </a:r>
          </a:p>
          <a:p>
            <a:pPr algn="ctr">
              <a:lnSpc>
                <a:spcPts val="3280"/>
              </a:lnSpc>
              <a:spcBef>
                <a:spcPct val="0"/>
              </a:spcBef>
            </a:pPr>
            <a:endParaRPr lang="en-US" sz="2503" b="1">
              <a:solidFill>
                <a:srgbClr val="DB0914"/>
              </a:solidFill>
              <a:latin typeface="Open Sans Bold"/>
              <a:ea typeface="Open Sans Bold"/>
              <a:cs typeface="Open Sans Bold"/>
              <a:sym typeface="Open Sans Bold"/>
            </a:endParaRPr>
          </a:p>
          <a:p>
            <a:pPr algn="l">
              <a:lnSpc>
                <a:spcPts val="3280"/>
              </a:lnSpc>
              <a:spcBef>
                <a:spcPct val="0"/>
              </a:spcBef>
            </a:pPr>
            <a:endParaRPr lang="en-US" sz="2503" b="1">
              <a:solidFill>
                <a:srgbClr val="DB0914"/>
              </a:solidFill>
              <a:latin typeface="Open Sans Bold"/>
              <a:ea typeface="Open Sans Bold"/>
              <a:cs typeface="Open Sans Bold"/>
              <a:sym typeface="Open Sans Bold"/>
            </a:endParaRPr>
          </a:p>
          <a:p>
            <a:pPr algn="l">
              <a:lnSpc>
                <a:spcPts val="4205"/>
              </a:lnSpc>
              <a:spcBef>
                <a:spcPct val="0"/>
              </a:spcBef>
            </a:pPr>
            <a:endParaRPr lang="en-US" sz="2503" b="1">
              <a:solidFill>
                <a:srgbClr val="DB0914"/>
              </a:solidFill>
              <a:latin typeface="Open Sans Bold"/>
              <a:ea typeface="Open Sans Bold"/>
              <a:cs typeface="Open Sans Bold"/>
              <a:sym typeface="Open Sans Bold"/>
            </a:endParaRPr>
          </a:p>
          <a:p>
            <a:pPr algn="l">
              <a:lnSpc>
                <a:spcPts val="2603"/>
              </a:lnSpc>
              <a:spcBef>
                <a:spcPct val="0"/>
              </a:spcBef>
            </a:pPr>
            <a:endParaRPr lang="en-US" sz="2503" b="1">
              <a:solidFill>
                <a:srgbClr val="DB0914"/>
              </a:solidFill>
              <a:latin typeface="Open Sans Bold"/>
              <a:ea typeface="Open Sans Bold"/>
              <a:cs typeface="Open Sans Bold"/>
              <a:sym typeface="Open Sans Bold"/>
            </a:endParaRPr>
          </a:p>
          <a:p>
            <a:pPr algn="l">
              <a:lnSpc>
                <a:spcPts val="2603"/>
              </a:lnSpc>
              <a:spcBef>
                <a:spcPct val="0"/>
              </a:spcBef>
            </a:pPr>
            <a:endParaRPr lang="en-US" sz="2503" b="1">
              <a:solidFill>
                <a:srgbClr val="DB0914"/>
              </a:solidFill>
              <a:latin typeface="Open Sans Bold"/>
              <a:ea typeface="Open Sans Bold"/>
              <a:cs typeface="Open Sans Bold"/>
              <a:sym typeface="Open Sans Bold"/>
            </a:endParaRPr>
          </a:p>
        </p:txBody>
      </p:sp>
      <p:grpSp>
        <p:nvGrpSpPr>
          <p:cNvPr id="12" name="Group 12"/>
          <p:cNvGrpSpPr/>
          <p:nvPr/>
        </p:nvGrpSpPr>
        <p:grpSpPr>
          <a:xfrm>
            <a:off x="8200992" y="4557890"/>
            <a:ext cx="1886016" cy="1912768"/>
            <a:chOff x="0" y="0"/>
            <a:chExt cx="812800" cy="824329"/>
          </a:xfrm>
        </p:grpSpPr>
        <p:sp>
          <p:nvSpPr>
            <p:cNvPr id="13" name="Freeform 13"/>
            <p:cNvSpPr/>
            <p:nvPr/>
          </p:nvSpPr>
          <p:spPr>
            <a:xfrm>
              <a:off x="0" y="0"/>
              <a:ext cx="812800" cy="824329"/>
            </a:xfrm>
            <a:custGeom>
              <a:avLst/>
              <a:gdLst/>
              <a:ahLst/>
              <a:cxnLst/>
              <a:rect l="l" t="t" r="r" b="b"/>
              <a:pathLst>
                <a:path w="812800" h="824329">
                  <a:moveTo>
                    <a:pt x="406400" y="824329"/>
                  </a:moveTo>
                  <a:lnTo>
                    <a:pt x="0" y="417929"/>
                  </a:lnTo>
                  <a:lnTo>
                    <a:pt x="203200" y="417929"/>
                  </a:lnTo>
                  <a:lnTo>
                    <a:pt x="203200" y="0"/>
                  </a:lnTo>
                  <a:lnTo>
                    <a:pt x="609600" y="0"/>
                  </a:lnTo>
                  <a:lnTo>
                    <a:pt x="609600" y="417929"/>
                  </a:lnTo>
                  <a:lnTo>
                    <a:pt x="812800" y="417929"/>
                  </a:lnTo>
                  <a:lnTo>
                    <a:pt x="406400" y="824329"/>
                  </a:lnTo>
                  <a:close/>
                </a:path>
              </a:pathLst>
            </a:custGeom>
            <a:solidFill>
              <a:srgbClr val="85E5EB"/>
            </a:solidFill>
          </p:spPr>
        </p:sp>
        <p:sp>
          <p:nvSpPr>
            <p:cNvPr id="14" name="TextBox 14"/>
            <p:cNvSpPr txBox="1"/>
            <p:nvPr/>
          </p:nvSpPr>
          <p:spPr>
            <a:xfrm>
              <a:off x="203200" y="-38100"/>
              <a:ext cx="406400" cy="760829"/>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01000" y="5601892"/>
            <a:ext cx="17802271" cy="2254251"/>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Open Sans Bold"/>
                <a:ea typeface="Open Sans Bold"/>
                <a:cs typeface="Open Sans Bold"/>
                <a:sym typeface="Open Sans Bold"/>
              </a:rPr>
              <a:t>OBJECTIFS</a:t>
            </a:r>
          </a:p>
          <a:p>
            <a:pPr algn="l">
              <a:lnSpc>
                <a:spcPts val="3499"/>
              </a:lnSpc>
              <a:spcBef>
                <a:spcPct val="0"/>
              </a:spcBef>
            </a:pPr>
            <a:endParaRPr lang="en-US" sz="2999" b="1">
              <a:solidFill>
                <a:srgbClr val="000000"/>
              </a:solidFill>
              <a:latin typeface="Open Sans Bold"/>
              <a:ea typeface="Open Sans Bold"/>
              <a:cs typeface="Open Sans Bold"/>
              <a:sym typeface="Open Sans Bold"/>
            </a:endParaRPr>
          </a:p>
          <a:p>
            <a:pPr marL="539746" lvl="1" indent="-269873" algn="l">
              <a:lnSpc>
                <a:spcPts val="3499"/>
              </a:lnSpc>
              <a:spcBef>
                <a:spcPct val="0"/>
              </a:spcBef>
              <a:buFont typeface="Arial"/>
              <a:buChar char="•"/>
            </a:pPr>
            <a:r>
              <a:rPr lang="en-US" sz="2499" b="1">
                <a:solidFill>
                  <a:srgbClr val="000000"/>
                </a:solidFill>
                <a:latin typeface="Open Sans Bold"/>
                <a:ea typeface="Open Sans Bold"/>
                <a:cs typeface="Open Sans Bold"/>
                <a:sym typeface="Open Sans Bold"/>
              </a:rPr>
              <a:t>Repérer et qualifier </a:t>
            </a:r>
            <a:r>
              <a:rPr lang="en-US" sz="2499">
                <a:solidFill>
                  <a:srgbClr val="000000"/>
                </a:solidFill>
                <a:latin typeface="Open Sans"/>
                <a:ea typeface="Open Sans"/>
                <a:cs typeface="Open Sans"/>
                <a:sym typeface="Open Sans"/>
              </a:rPr>
              <a:t>les analyses génétiques présentes dans les protocoles</a:t>
            </a:r>
          </a:p>
          <a:p>
            <a:pPr marL="539746" lvl="1" indent="-269873" algn="l">
              <a:lnSpc>
                <a:spcPts val="3499"/>
              </a:lnSpc>
              <a:spcBef>
                <a:spcPct val="0"/>
              </a:spcBef>
              <a:buFont typeface="Arial"/>
              <a:buChar char="•"/>
            </a:pPr>
            <a:r>
              <a:rPr lang="en-US" sz="2499" b="1">
                <a:solidFill>
                  <a:srgbClr val="000000"/>
                </a:solidFill>
                <a:latin typeface="Open Sans Bold"/>
                <a:ea typeface="Open Sans Bold"/>
                <a:cs typeface="Open Sans Bold"/>
                <a:sym typeface="Open Sans Bold"/>
              </a:rPr>
              <a:t>Analyser </a:t>
            </a:r>
            <a:r>
              <a:rPr lang="en-US" sz="2499">
                <a:solidFill>
                  <a:srgbClr val="000000"/>
                </a:solidFill>
                <a:latin typeface="Open Sans"/>
                <a:ea typeface="Open Sans"/>
                <a:cs typeface="Open Sans"/>
                <a:sym typeface="Open Sans"/>
              </a:rPr>
              <a:t>le contenu</a:t>
            </a:r>
            <a:r>
              <a:rPr lang="en-US" sz="2499" b="1">
                <a:solidFill>
                  <a:srgbClr val="000000"/>
                </a:solidFill>
                <a:latin typeface="Open Sans Bold"/>
                <a:ea typeface="Open Sans Bold"/>
                <a:cs typeface="Open Sans Bold"/>
                <a:sym typeface="Open Sans Bold"/>
              </a:rPr>
              <a:t> </a:t>
            </a:r>
            <a:r>
              <a:rPr lang="en-US" sz="2499">
                <a:solidFill>
                  <a:srgbClr val="000000"/>
                </a:solidFill>
                <a:latin typeface="Open Sans"/>
                <a:ea typeface="Open Sans"/>
                <a:cs typeface="Open Sans"/>
                <a:sym typeface="Open Sans"/>
              </a:rPr>
              <a:t>de l'information et l’effectivité du consentement</a:t>
            </a:r>
          </a:p>
          <a:p>
            <a:pPr marL="539746" lvl="1" indent="-269873" algn="l">
              <a:lnSpc>
                <a:spcPts val="3499"/>
              </a:lnSpc>
              <a:spcBef>
                <a:spcPct val="0"/>
              </a:spcBef>
              <a:buFont typeface="Arial"/>
              <a:buChar char="•"/>
            </a:pPr>
            <a:r>
              <a:rPr lang="en-US" sz="2499" b="1">
                <a:solidFill>
                  <a:srgbClr val="000000"/>
                </a:solidFill>
                <a:latin typeface="Open Sans Bold"/>
                <a:ea typeface="Open Sans Bold"/>
                <a:cs typeface="Open Sans Bold"/>
                <a:sym typeface="Open Sans Bold"/>
              </a:rPr>
              <a:t>Comprendre</a:t>
            </a:r>
            <a:r>
              <a:rPr lang="en-US" sz="2499">
                <a:solidFill>
                  <a:srgbClr val="000000"/>
                </a:solidFill>
                <a:latin typeface="Open Sans"/>
                <a:ea typeface="Open Sans"/>
                <a:cs typeface="Open Sans"/>
                <a:sym typeface="Open Sans"/>
              </a:rPr>
              <a:t> comment les CPP évaluent les rapports d’expertise</a:t>
            </a:r>
          </a:p>
        </p:txBody>
      </p:sp>
      <p:sp>
        <p:nvSpPr>
          <p:cNvPr id="12" name="TextBox 12"/>
          <p:cNvSpPr txBox="1"/>
          <p:nvPr/>
        </p:nvSpPr>
        <p:spPr>
          <a:xfrm>
            <a:off x="201000" y="357822"/>
            <a:ext cx="17802271" cy="1901826"/>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Open Sans Bold"/>
                <a:ea typeface="Open Sans Bold"/>
                <a:cs typeface="Open Sans Bold"/>
                <a:sym typeface="Open Sans Bold"/>
              </a:rPr>
              <a:t>CONSTATS À L’ORIGINE DE L’ÉTUDE</a:t>
            </a:r>
          </a:p>
          <a:p>
            <a:pPr algn="l">
              <a:lnSpc>
                <a:spcPts val="4199"/>
              </a:lnSpc>
              <a:spcBef>
                <a:spcPct val="0"/>
              </a:spcBef>
            </a:pPr>
            <a:endParaRPr lang="en-US" sz="2999" b="1">
              <a:solidFill>
                <a:srgbClr val="000000"/>
              </a:solidFill>
              <a:latin typeface="Open Sans Bold"/>
              <a:ea typeface="Open Sans Bold"/>
              <a:cs typeface="Open Sans Bold"/>
              <a:sym typeface="Open Sans Bold"/>
            </a:endParaRPr>
          </a:p>
          <a:p>
            <a:pPr marL="539746" lvl="1" indent="-269873" algn="l">
              <a:lnSpc>
                <a:spcPts val="3499"/>
              </a:lnSpc>
              <a:spcBef>
                <a:spcPct val="0"/>
              </a:spcBef>
              <a:buFont typeface="Arial"/>
              <a:buChar char="•"/>
            </a:pPr>
            <a:r>
              <a:rPr lang="en-US" sz="2499">
                <a:solidFill>
                  <a:srgbClr val="000000"/>
                </a:solidFill>
                <a:latin typeface="Open Sans"/>
                <a:ea typeface="Open Sans"/>
                <a:cs typeface="Open Sans"/>
                <a:sym typeface="Open Sans"/>
              </a:rPr>
              <a:t>Développement du </a:t>
            </a:r>
            <a:r>
              <a:rPr lang="en-US" sz="2499" b="1">
                <a:solidFill>
                  <a:srgbClr val="000000"/>
                </a:solidFill>
                <a:latin typeface="Open Sans Bold"/>
                <a:ea typeface="Open Sans Bold"/>
                <a:cs typeface="Open Sans Bold"/>
                <a:sym typeface="Open Sans Bold"/>
              </a:rPr>
              <a:t>séquençage à haut débit</a:t>
            </a:r>
            <a:r>
              <a:rPr lang="en-US" sz="2499">
                <a:solidFill>
                  <a:srgbClr val="000000"/>
                </a:solidFill>
                <a:latin typeface="Open Sans"/>
                <a:ea typeface="Open Sans"/>
                <a:cs typeface="Open Sans"/>
                <a:sym typeface="Open Sans"/>
              </a:rPr>
              <a:t> et de la médecine de précision</a:t>
            </a:r>
          </a:p>
          <a:p>
            <a:pPr marL="539746" lvl="1" indent="-269873" algn="l">
              <a:lnSpc>
                <a:spcPts val="3499"/>
              </a:lnSpc>
              <a:spcBef>
                <a:spcPct val="0"/>
              </a:spcBef>
              <a:buFont typeface="Arial"/>
              <a:buChar char="•"/>
            </a:pPr>
            <a:r>
              <a:rPr lang="en-US" sz="2499" b="1">
                <a:solidFill>
                  <a:srgbClr val="000000"/>
                </a:solidFill>
                <a:latin typeface="Open Sans Bold"/>
                <a:ea typeface="Open Sans Bold"/>
                <a:cs typeface="Open Sans Bold"/>
                <a:sym typeface="Open Sans Bold"/>
              </a:rPr>
              <a:t>Composition</a:t>
            </a:r>
            <a:r>
              <a:rPr lang="en-US" sz="2499">
                <a:solidFill>
                  <a:srgbClr val="000000"/>
                </a:solidFill>
                <a:latin typeface="Open Sans"/>
                <a:ea typeface="Open Sans"/>
                <a:cs typeface="Open Sans"/>
                <a:sym typeface="Open Sans"/>
              </a:rPr>
              <a:t> pluridisciplinaire des CPP, sans </a:t>
            </a:r>
            <a:r>
              <a:rPr lang="en-US" sz="2499" b="1">
                <a:solidFill>
                  <a:srgbClr val="000000"/>
                </a:solidFill>
                <a:latin typeface="Open Sans Bold"/>
                <a:ea typeface="Open Sans Bold"/>
                <a:cs typeface="Open Sans Bold"/>
                <a:sym typeface="Open Sans Bold"/>
              </a:rPr>
              <a:t>expertise</a:t>
            </a:r>
            <a:r>
              <a:rPr lang="en-US" sz="2499">
                <a:solidFill>
                  <a:srgbClr val="000000"/>
                </a:solidFill>
                <a:latin typeface="Open Sans"/>
                <a:ea typeface="Open Sans"/>
                <a:cs typeface="Open Sans"/>
                <a:sym typeface="Open Sans"/>
              </a:rPr>
              <a:t> systématique en génétique</a:t>
            </a:r>
          </a:p>
        </p:txBody>
      </p:sp>
      <p:sp>
        <p:nvSpPr>
          <p:cNvPr id="13" name="TextBox 13"/>
          <p:cNvSpPr txBox="1"/>
          <p:nvPr/>
        </p:nvSpPr>
        <p:spPr>
          <a:xfrm>
            <a:off x="201000" y="2889249"/>
            <a:ext cx="18087000" cy="2254251"/>
          </a:xfrm>
          <a:prstGeom prst="rect">
            <a:avLst/>
          </a:prstGeom>
        </p:spPr>
        <p:txBody>
          <a:bodyPr lIns="0" tIns="0" rIns="0" bIns="0" rtlCol="0" anchor="t">
            <a:spAutoFit/>
          </a:bodyPr>
          <a:lstStyle/>
          <a:p>
            <a:pPr algn="just">
              <a:lnSpc>
                <a:spcPts val="4199"/>
              </a:lnSpc>
            </a:pPr>
            <a:r>
              <a:rPr lang="en-US" sz="2999" b="1">
                <a:solidFill>
                  <a:srgbClr val="000000"/>
                </a:solidFill>
                <a:latin typeface="Open Sans Bold"/>
                <a:ea typeface="Open Sans Bold"/>
                <a:cs typeface="Open Sans Bold"/>
                <a:sym typeface="Open Sans Bold"/>
              </a:rPr>
              <a:t>PREMIÈRES OBSERVATIONS</a:t>
            </a:r>
          </a:p>
          <a:p>
            <a:pPr algn="just">
              <a:lnSpc>
                <a:spcPts val="3499"/>
              </a:lnSpc>
            </a:pPr>
            <a:endParaRPr lang="en-US" sz="2999" b="1">
              <a:solidFill>
                <a:srgbClr val="000000"/>
              </a:solidFill>
              <a:latin typeface="Open Sans Bold"/>
              <a:ea typeface="Open Sans Bold"/>
              <a:cs typeface="Open Sans Bold"/>
              <a:sym typeface="Open Sans Bold"/>
            </a:endParaRPr>
          </a:p>
          <a:p>
            <a:pPr marL="539746" lvl="1" indent="-269873" algn="l">
              <a:lnSpc>
                <a:spcPts val="3499"/>
              </a:lnSpc>
              <a:spcBef>
                <a:spcPct val="0"/>
              </a:spcBef>
              <a:buFont typeface="Arial"/>
              <a:buChar char="•"/>
            </a:pPr>
            <a:r>
              <a:rPr lang="en-US" sz="2499">
                <a:solidFill>
                  <a:srgbClr val="000000"/>
                </a:solidFill>
                <a:latin typeface="Open Sans"/>
                <a:ea typeface="Open Sans"/>
                <a:cs typeface="Open Sans"/>
                <a:sym typeface="Open Sans"/>
              </a:rPr>
              <a:t>Présentation fréquente des ACG sous des </a:t>
            </a:r>
            <a:r>
              <a:rPr lang="en-US" sz="2499" b="1">
                <a:solidFill>
                  <a:srgbClr val="000000"/>
                </a:solidFill>
                <a:latin typeface="Open Sans Bold"/>
                <a:ea typeface="Open Sans Bold"/>
                <a:cs typeface="Open Sans Bold"/>
                <a:sym typeface="Open Sans Bold"/>
              </a:rPr>
              <a:t>termes techniques</a:t>
            </a:r>
            <a:r>
              <a:rPr lang="en-US" sz="2499">
                <a:solidFill>
                  <a:srgbClr val="000000"/>
                </a:solidFill>
                <a:latin typeface="Open Sans"/>
                <a:ea typeface="Open Sans"/>
                <a:cs typeface="Open Sans"/>
                <a:sym typeface="Open Sans"/>
              </a:rPr>
              <a:t> (biomarqueurs, analyses moléculaires, panels génétiques)</a:t>
            </a:r>
          </a:p>
          <a:p>
            <a:pPr marL="539746" lvl="1" indent="-269873" algn="l">
              <a:lnSpc>
                <a:spcPts val="3499"/>
              </a:lnSpc>
              <a:spcBef>
                <a:spcPct val="0"/>
              </a:spcBef>
              <a:buFont typeface="Arial"/>
              <a:buChar char="•"/>
            </a:pPr>
            <a:r>
              <a:rPr lang="en-US" sz="2499" b="1">
                <a:solidFill>
                  <a:srgbClr val="000000"/>
                </a:solidFill>
                <a:latin typeface="Open Sans Bold"/>
                <a:ea typeface="Open Sans Bold"/>
                <a:cs typeface="Open Sans Bold"/>
                <a:sym typeface="Open Sans Bold"/>
              </a:rPr>
              <a:t>Visibilité parfois limitée</a:t>
            </a:r>
            <a:r>
              <a:rPr lang="en-US" sz="2499">
                <a:solidFill>
                  <a:srgbClr val="000000"/>
                </a:solidFill>
                <a:latin typeface="Open Sans"/>
                <a:ea typeface="Open Sans"/>
                <a:cs typeface="Open Sans"/>
                <a:sym typeface="Open Sans"/>
              </a:rPr>
              <a:t> des enjeux liés à la génétique dans les protocoles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6258"/>
            <a:ext cx="18288000" cy="1350742"/>
            <a:chOff x="0" y="0"/>
            <a:chExt cx="4816593" cy="355751"/>
          </a:xfrm>
        </p:grpSpPr>
        <p:sp>
          <p:nvSpPr>
            <p:cNvPr id="3" name="Freeform 3"/>
            <p:cNvSpPr/>
            <p:nvPr/>
          </p:nvSpPr>
          <p:spPr>
            <a:xfrm>
              <a:off x="0" y="0"/>
              <a:ext cx="4816592" cy="355751"/>
            </a:xfrm>
            <a:custGeom>
              <a:avLst/>
              <a:gdLst/>
              <a:ahLst/>
              <a:cxnLst/>
              <a:rect l="l" t="t" r="r" b="b"/>
              <a:pathLst>
                <a:path w="4816592" h="355751">
                  <a:moveTo>
                    <a:pt x="0" y="0"/>
                  </a:moveTo>
                  <a:lnTo>
                    <a:pt x="4816592" y="0"/>
                  </a:lnTo>
                  <a:lnTo>
                    <a:pt x="4816592" y="355751"/>
                  </a:lnTo>
                  <a:lnTo>
                    <a:pt x="0" y="355751"/>
                  </a:lnTo>
                  <a:close/>
                </a:path>
              </a:pathLst>
            </a:custGeom>
            <a:solidFill>
              <a:srgbClr val="85E5EB"/>
            </a:solidFill>
          </p:spPr>
        </p:sp>
        <p:sp>
          <p:nvSpPr>
            <p:cNvPr id="4" name="TextBox 4"/>
            <p:cNvSpPr txBox="1"/>
            <p:nvPr/>
          </p:nvSpPr>
          <p:spPr>
            <a:xfrm>
              <a:off x="0" y="-38100"/>
              <a:ext cx="4816593" cy="3938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48733" y="9031662"/>
            <a:ext cx="1159935" cy="1159935"/>
          </a:xfrm>
          <a:custGeom>
            <a:avLst/>
            <a:gdLst/>
            <a:ahLst/>
            <a:cxnLst/>
            <a:rect l="l" t="t" r="r" b="b"/>
            <a:pathLst>
              <a:path w="1159935" h="1159935">
                <a:moveTo>
                  <a:pt x="0" y="0"/>
                </a:moveTo>
                <a:lnTo>
                  <a:pt x="1159934" y="0"/>
                </a:lnTo>
                <a:lnTo>
                  <a:pt x="1159934" y="1159934"/>
                </a:lnTo>
                <a:lnTo>
                  <a:pt x="0" y="1159934"/>
                </a:lnTo>
                <a:lnTo>
                  <a:pt x="0" y="0"/>
                </a:lnTo>
                <a:close/>
              </a:path>
            </a:pathLst>
          </a:custGeom>
          <a:blipFill>
            <a:blip r:embed="rId2"/>
            <a:stretch>
              <a:fillRect/>
            </a:stretch>
          </a:blipFill>
        </p:spPr>
      </p:sp>
      <p:sp>
        <p:nvSpPr>
          <p:cNvPr id="6" name="Freeform 6"/>
          <p:cNvSpPr/>
          <p:nvPr/>
        </p:nvSpPr>
        <p:spPr>
          <a:xfrm>
            <a:off x="2411633" y="9031662"/>
            <a:ext cx="3322407" cy="1159935"/>
          </a:xfrm>
          <a:custGeom>
            <a:avLst/>
            <a:gdLst/>
            <a:ahLst/>
            <a:cxnLst/>
            <a:rect l="l" t="t" r="r" b="b"/>
            <a:pathLst>
              <a:path w="3322407" h="1159935">
                <a:moveTo>
                  <a:pt x="0" y="0"/>
                </a:moveTo>
                <a:lnTo>
                  <a:pt x="3322407" y="0"/>
                </a:lnTo>
                <a:lnTo>
                  <a:pt x="3322407" y="1159934"/>
                </a:lnTo>
                <a:lnTo>
                  <a:pt x="0" y="1159934"/>
                </a:lnTo>
                <a:lnTo>
                  <a:pt x="0" y="0"/>
                </a:lnTo>
                <a:close/>
              </a:path>
            </a:pathLst>
          </a:custGeom>
          <a:blipFill>
            <a:blip r:embed="rId3"/>
            <a:stretch>
              <a:fillRect l="-4404" r="-4404"/>
            </a:stretch>
          </a:blipFill>
        </p:spPr>
      </p:sp>
      <p:sp>
        <p:nvSpPr>
          <p:cNvPr id="7" name="Freeform 7"/>
          <p:cNvSpPr/>
          <p:nvPr/>
        </p:nvSpPr>
        <p:spPr>
          <a:xfrm>
            <a:off x="6076940" y="8936258"/>
            <a:ext cx="1635458" cy="1350742"/>
          </a:xfrm>
          <a:custGeom>
            <a:avLst/>
            <a:gdLst/>
            <a:ahLst/>
            <a:cxnLst/>
            <a:rect l="l" t="t" r="r" b="b"/>
            <a:pathLst>
              <a:path w="1635458" h="1350742">
                <a:moveTo>
                  <a:pt x="0" y="0"/>
                </a:moveTo>
                <a:lnTo>
                  <a:pt x="1635458" y="0"/>
                </a:lnTo>
                <a:lnTo>
                  <a:pt x="1635458" y="1350742"/>
                </a:lnTo>
                <a:lnTo>
                  <a:pt x="0" y="1350742"/>
                </a:lnTo>
                <a:lnTo>
                  <a:pt x="0" y="0"/>
                </a:lnTo>
                <a:close/>
              </a:path>
            </a:pathLst>
          </a:custGeom>
          <a:blipFill>
            <a:blip r:embed="rId4"/>
            <a:stretch>
              <a:fillRect/>
            </a:stretch>
          </a:blipFill>
        </p:spPr>
      </p:sp>
      <p:sp>
        <p:nvSpPr>
          <p:cNvPr id="8" name="Freeform 8"/>
          <p:cNvSpPr/>
          <p:nvPr/>
        </p:nvSpPr>
        <p:spPr>
          <a:xfrm>
            <a:off x="8055298" y="9031662"/>
            <a:ext cx="2863335" cy="1159935"/>
          </a:xfrm>
          <a:custGeom>
            <a:avLst/>
            <a:gdLst/>
            <a:ahLst/>
            <a:cxnLst/>
            <a:rect l="l" t="t" r="r" b="b"/>
            <a:pathLst>
              <a:path w="2863335" h="1159935">
                <a:moveTo>
                  <a:pt x="0" y="0"/>
                </a:moveTo>
                <a:lnTo>
                  <a:pt x="2863335" y="0"/>
                </a:lnTo>
                <a:lnTo>
                  <a:pt x="2863335" y="1159934"/>
                </a:lnTo>
                <a:lnTo>
                  <a:pt x="0" y="1159934"/>
                </a:lnTo>
                <a:lnTo>
                  <a:pt x="0" y="0"/>
                </a:lnTo>
                <a:close/>
              </a:path>
            </a:pathLst>
          </a:custGeom>
          <a:blipFill>
            <a:blip r:embed="rId5"/>
            <a:stretch>
              <a:fillRect/>
            </a:stretch>
          </a:blipFill>
        </p:spPr>
      </p:sp>
      <p:sp>
        <p:nvSpPr>
          <p:cNvPr id="9" name="Freeform 9"/>
          <p:cNvSpPr/>
          <p:nvPr/>
        </p:nvSpPr>
        <p:spPr>
          <a:xfrm>
            <a:off x="11089904" y="8983960"/>
            <a:ext cx="2373539" cy="1255338"/>
          </a:xfrm>
          <a:custGeom>
            <a:avLst/>
            <a:gdLst/>
            <a:ahLst/>
            <a:cxnLst/>
            <a:rect l="l" t="t" r="r" b="b"/>
            <a:pathLst>
              <a:path w="2373539" h="1255338">
                <a:moveTo>
                  <a:pt x="0" y="0"/>
                </a:moveTo>
                <a:lnTo>
                  <a:pt x="2373540" y="0"/>
                </a:lnTo>
                <a:lnTo>
                  <a:pt x="2373540" y="1255338"/>
                </a:lnTo>
                <a:lnTo>
                  <a:pt x="0" y="1255338"/>
                </a:lnTo>
                <a:lnTo>
                  <a:pt x="0" y="0"/>
                </a:lnTo>
                <a:close/>
              </a:path>
            </a:pathLst>
          </a:custGeom>
          <a:blipFill>
            <a:blip r:embed="rId6"/>
            <a:stretch>
              <a:fillRect/>
            </a:stretch>
          </a:blipFill>
        </p:spPr>
      </p:sp>
      <p:sp>
        <p:nvSpPr>
          <p:cNvPr id="10" name="Freeform 10"/>
          <p:cNvSpPr/>
          <p:nvPr/>
        </p:nvSpPr>
        <p:spPr>
          <a:xfrm>
            <a:off x="13806344" y="9031662"/>
            <a:ext cx="4196927" cy="1076556"/>
          </a:xfrm>
          <a:custGeom>
            <a:avLst/>
            <a:gdLst/>
            <a:ahLst/>
            <a:cxnLst/>
            <a:rect l="l" t="t" r="r" b="b"/>
            <a:pathLst>
              <a:path w="4196927" h="1076556">
                <a:moveTo>
                  <a:pt x="0" y="0"/>
                </a:moveTo>
                <a:lnTo>
                  <a:pt x="4196927" y="0"/>
                </a:lnTo>
                <a:lnTo>
                  <a:pt x="4196927" y="1076555"/>
                </a:lnTo>
                <a:lnTo>
                  <a:pt x="0" y="1076555"/>
                </a:lnTo>
                <a:lnTo>
                  <a:pt x="0" y="0"/>
                </a:lnTo>
                <a:close/>
              </a:path>
            </a:pathLst>
          </a:custGeom>
          <a:blipFill>
            <a:blip r:embed="rId7"/>
            <a:stretch>
              <a:fillRect/>
            </a:stretch>
          </a:blipFill>
        </p:spPr>
      </p:sp>
      <p:sp>
        <p:nvSpPr>
          <p:cNvPr id="11" name="TextBox 11"/>
          <p:cNvSpPr txBox="1"/>
          <p:nvPr/>
        </p:nvSpPr>
        <p:spPr>
          <a:xfrm>
            <a:off x="284537" y="82122"/>
            <a:ext cx="17718734" cy="8493125"/>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Open Sans Bold"/>
                <a:ea typeface="Open Sans Bold"/>
                <a:cs typeface="Open Sans Bold"/>
                <a:sym typeface="Open Sans Bold"/>
              </a:rPr>
              <a:t>MÉTHODOLOGIE &amp; OUTILS</a:t>
            </a:r>
          </a:p>
          <a:p>
            <a:pPr algn="ctr">
              <a:lnSpc>
                <a:spcPts val="4199"/>
              </a:lnSpc>
              <a:spcBef>
                <a:spcPct val="0"/>
              </a:spcBef>
            </a:pPr>
            <a:endParaRPr lang="en-US" sz="2999" b="1">
              <a:solidFill>
                <a:srgbClr val="000000"/>
              </a:solidFill>
              <a:latin typeface="Open Sans Bold"/>
              <a:ea typeface="Open Sans Bold"/>
              <a:cs typeface="Open Sans Bold"/>
              <a:sym typeface="Open Sans Bold"/>
            </a:endParaRPr>
          </a:p>
          <a:p>
            <a:pPr algn="l">
              <a:lnSpc>
                <a:spcPts val="4199"/>
              </a:lnSpc>
              <a:spcBef>
                <a:spcPct val="0"/>
              </a:spcBef>
            </a:pPr>
            <a:r>
              <a:rPr lang="en-US" sz="2999" b="1">
                <a:solidFill>
                  <a:srgbClr val="000000"/>
                </a:solidFill>
                <a:latin typeface="Open Sans Bold"/>
                <a:ea typeface="Open Sans Bold"/>
                <a:cs typeface="Open Sans Bold"/>
                <a:sym typeface="Open Sans Bold"/>
              </a:rPr>
              <a:t>2 volets complémentaires : </a:t>
            </a:r>
          </a:p>
          <a:p>
            <a:pPr algn="l">
              <a:lnSpc>
                <a:spcPts val="2978"/>
              </a:lnSpc>
              <a:spcBef>
                <a:spcPct val="0"/>
              </a:spcBef>
            </a:pPr>
            <a:endParaRPr lang="en-US" sz="2999" b="1">
              <a:solidFill>
                <a:srgbClr val="000000"/>
              </a:solidFill>
              <a:latin typeface="Open Sans Bold"/>
              <a:ea typeface="Open Sans Bold"/>
              <a:cs typeface="Open Sans Bold"/>
              <a:sym typeface="Open Sans Bold"/>
            </a:endParaRP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Analyse </a:t>
            </a:r>
            <a:r>
              <a:rPr lang="en-US" sz="2499" b="1">
                <a:solidFill>
                  <a:srgbClr val="1D5E62"/>
                </a:solidFill>
                <a:latin typeface="Open Sans Bold"/>
                <a:ea typeface="Open Sans Bold"/>
                <a:cs typeface="Open Sans Bold"/>
                <a:sym typeface="Open Sans Bold"/>
              </a:rPr>
              <a:t>documentaire</a:t>
            </a:r>
            <a:r>
              <a:rPr lang="en-US" sz="2499">
                <a:solidFill>
                  <a:srgbClr val="000000"/>
                </a:solidFill>
                <a:latin typeface="Open Sans"/>
                <a:ea typeface="Open Sans"/>
                <a:cs typeface="Open Sans"/>
                <a:sym typeface="Open Sans"/>
              </a:rPr>
              <a:t> (protocoles, notices d’information, consentements, rapports CPP, avis finaux) </a:t>
            </a: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algn="l">
              <a:lnSpc>
                <a:spcPts val="3499"/>
              </a:lnSpc>
              <a:spcBef>
                <a:spcPct val="0"/>
              </a:spcBef>
            </a:pPr>
            <a:endParaRPr lang="en-US" sz="2499">
              <a:solidFill>
                <a:srgbClr val="000000"/>
              </a:solidFill>
              <a:latin typeface="Open Sans"/>
              <a:ea typeface="Open Sans"/>
              <a:cs typeface="Open Sans"/>
              <a:sym typeface="Open Sans"/>
            </a:endParaRPr>
          </a:p>
          <a:p>
            <a:pPr marL="539749" lvl="1" indent="-269875" algn="l">
              <a:lnSpc>
                <a:spcPts val="3499"/>
              </a:lnSpc>
              <a:spcBef>
                <a:spcPct val="0"/>
              </a:spcBef>
              <a:buFont typeface="Arial"/>
              <a:buChar char="•"/>
            </a:pPr>
            <a:r>
              <a:rPr lang="en-US" sz="2499">
                <a:solidFill>
                  <a:srgbClr val="000000"/>
                </a:solidFill>
                <a:latin typeface="Open Sans"/>
                <a:ea typeface="Open Sans"/>
                <a:cs typeface="Open Sans"/>
                <a:sym typeface="Open Sans"/>
              </a:rPr>
              <a:t>Analyse des pratiques des CPP via un </a:t>
            </a:r>
            <a:r>
              <a:rPr lang="en-US" sz="2499" b="1">
                <a:solidFill>
                  <a:srgbClr val="1D5E62"/>
                </a:solidFill>
                <a:latin typeface="Open Sans Bold"/>
                <a:ea typeface="Open Sans Bold"/>
                <a:cs typeface="Open Sans Bold"/>
                <a:sym typeface="Open Sans Bold"/>
              </a:rPr>
              <a:t>questionnaire</a:t>
            </a:r>
            <a:r>
              <a:rPr lang="en-US" sz="2499">
                <a:solidFill>
                  <a:srgbClr val="000000"/>
                </a:solidFill>
                <a:latin typeface="Open Sans"/>
                <a:ea typeface="Open Sans"/>
                <a:cs typeface="Open Sans"/>
                <a:sym typeface="Open Sans"/>
              </a:rPr>
              <a:t> ( Phase I : </a:t>
            </a:r>
            <a:r>
              <a:rPr lang="en-US" sz="2499" b="1">
                <a:solidFill>
                  <a:srgbClr val="1D5E62"/>
                </a:solidFill>
                <a:latin typeface="Open Sans Bold"/>
                <a:ea typeface="Open Sans Bold"/>
                <a:cs typeface="Open Sans Bold"/>
                <a:sym typeface="Open Sans Bold"/>
              </a:rPr>
              <a:t>55 participants</a:t>
            </a:r>
            <a:r>
              <a:rPr lang="en-US" sz="2499">
                <a:solidFill>
                  <a:srgbClr val="000000"/>
                </a:solidFill>
                <a:latin typeface="Open Sans"/>
                <a:ea typeface="Open Sans"/>
                <a:cs typeface="Open Sans"/>
                <a:sym typeface="Open Sans"/>
              </a:rPr>
              <a:t> / Phase 2 : </a:t>
            </a:r>
            <a:r>
              <a:rPr lang="en-US" sz="2499" b="1">
                <a:solidFill>
                  <a:srgbClr val="1D5E62"/>
                </a:solidFill>
                <a:latin typeface="Open Sans Bold"/>
                <a:ea typeface="Open Sans Bold"/>
                <a:cs typeface="Open Sans Bold"/>
                <a:sym typeface="Open Sans Bold"/>
              </a:rPr>
              <a:t>diffusé au nationa</a:t>
            </a:r>
            <a:r>
              <a:rPr lang="en-US" sz="2499">
                <a:solidFill>
                  <a:srgbClr val="000000"/>
                </a:solidFill>
                <a:latin typeface="Open Sans"/>
                <a:ea typeface="Open Sans"/>
                <a:cs typeface="Open Sans"/>
                <a:sym typeface="Open Sans"/>
              </a:rPr>
              <a:t>l)</a:t>
            </a:r>
          </a:p>
        </p:txBody>
      </p:sp>
      <p:sp>
        <p:nvSpPr>
          <p:cNvPr id="12" name="Freeform 12"/>
          <p:cNvSpPr/>
          <p:nvPr/>
        </p:nvSpPr>
        <p:spPr>
          <a:xfrm>
            <a:off x="4938903" y="2450411"/>
            <a:ext cx="8084320" cy="5386179"/>
          </a:xfrm>
          <a:custGeom>
            <a:avLst/>
            <a:gdLst/>
            <a:ahLst/>
            <a:cxnLst/>
            <a:rect l="l" t="t" r="r" b="b"/>
            <a:pathLst>
              <a:path w="8084320" h="5386179">
                <a:moveTo>
                  <a:pt x="0" y="0"/>
                </a:moveTo>
                <a:lnTo>
                  <a:pt x="8084320" y="0"/>
                </a:lnTo>
                <a:lnTo>
                  <a:pt x="8084320" y="5386178"/>
                </a:lnTo>
                <a:lnTo>
                  <a:pt x="0" y="5386178"/>
                </a:lnTo>
                <a:lnTo>
                  <a:pt x="0" y="0"/>
                </a:lnTo>
                <a:close/>
              </a:path>
            </a:pathLst>
          </a:custGeom>
          <a:blipFill>
            <a:blip r:embed="rId8"/>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7886" y="182705"/>
            <a:ext cx="18110114" cy="8816660"/>
          </a:xfrm>
          <a:prstGeom prst="rect">
            <a:avLst/>
          </a:prstGeom>
        </p:spPr>
        <p:txBody>
          <a:bodyPr lIns="0" tIns="0" rIns="0" bIns="0" rtlCol="0" anchor="t">
            <a:spAutoFit/>
          </a:bodyPr>
          <a:lstStyle/>
          <a:p>
            <a:pPr algn="l">
              <a:lnSpc>
                <a:spcPts val="4159"/>
              </a:lnSpc>
              <a:spcBef>
                <a:spcPct val="0"/>
              </a:spcBef>
            </a:pPr>
            <a:r>
              <a:rPr lang="en-US" sz="2970" b="1">
                <a:solidFill>
                  <a:srgbClr val="000000"/>
                </a:solidFill>
                <a:latin typeface="Open Sans Bold"/>
                <a:ea typeface="Open Sans Bold"/>
                <a:cs typeface="Open Sans Bold"/>
                <a:sym typeface="Open Sans Bold"/>
              </a:rPr>
              <a:t>2 outils développés :</a:t>
            </a:r>
          </a:p>
          <a:p>
            <a:pPr algn="l">
              <a:lnSpc>
                <a:spcPts val="4159"/>
              </a:lnSpc>
              <a:spcBef>
                <a:spcPct val="0"/>
              </a:spcBef>
            </a:pPr>
            <a:endParaRPr lang="en-US" sz="2970" b="1">
              <a:solidFill>
                <a:srgbClr val="000000"/>
              </a:solidFill>
              <a:latin typeface="Open Sans Bold"/>
              <a:ea typeface="Open Sans Bold"/>
              <a:cs typeface="Open Sans Bold"/>
              <a:sym typeface="Open Sans Bold"/>
            </a:endParaRPr>
          </a:p>
          <a:p>
            <a:pPr algn="l">
              <a:lnSpc>
                <a:spcPts val="4159"/>
              </a:lnSpc>
              <a:spcBef>
                <a:spcPct val="0"/>
              </a:spcBef>
            </a:pPr>
            <a:endParaRPr lang="en-US" sz="2970" b="1">
              <a:solidFill>
                <a:srgbClr val="000000"/>
              </a:solidFill>
              <a:latin typeface="Open Sans Bold"/>
              <a:ea typeface="Open Sans Bold"/>
              <a:cs typeface="Open Sans Bold"/>
              <a:sym typeface="Open Sans Bold"/>
            </a:endParaRPr>
          </a:p>
          <a:p>
            <a:pPr algn="ctr">
              <a:lnSpc>
                <a:spcPts val="2634"/>
              </a:lnSpc>
              <a:spcBef>
                <a:spcPct val="0"/>
              </a:spcBef>
            </a:pPr>
            <a:endParaRPr lang="en-US" sz="2970" b="1">
              <a:solidFill>
                <a:srgbClr val="000000"/>
              </a:solidFill>
              <a:latin typeface="Open Sans Bold"/>
              <a:ea typeface="Open Sans Bold"/>
              <a:cs typeface="Open Sans Bold"/>
              <a:sym typeface="Open Sans Bold"/>
            </a:endParaRPr>
          </a:p>
          <a:p>
            <a:pPr marL="534496" lvl="1" indent="-267248" algn="l">
              <a:lnSpc>
                <a:spcPts val="3465"/>
              </a:lnSpc>
              <a:spcBef>
                <a:spcPct val="0"/>
              </a:spcBef>
              <a:buFont typeface="Arial"/>
              <a:buChar char="•"/>
            </a:pPr>
            <a:r>
              <a:rPr lang="en-US" sz="2475" b="1">
                <a:solidFill>
                  <a:srgbClr val="1D5E62"/>
                </a:solidFill>
                <a:latin typeface="Open Sans Bold"/>
                <a:ea typeface="Open Sans Bold"/>
                <a:cs typeface="Open Sans Bold"/>
                <a:sym typeface="Open Sans Bold"/>
              </a:rPr>
              <a:t>Fiche exhaustive d’analyse des dossiers CPP</a:t>
            </a:r>
            <a:r>
              <a:rPr lang="en-US" sz="2475">
                <a:solidFill>
                  <a:srgbClr val="000000"/>
                </a:solidFill>
                <a:latin typeface="Open Sans"/>
                <a:ea typeface="Open Sans"/>
                <a:cs typeface="Open Sans"/>
                <a:sym typeface="Open Sans"/>
              </a:rPr>
              <a:t> (</a:t>
            </a:r>
            <a:r>
              <a:rPr lang="en-US" sz="2475" b="1">
                <a:solidFill>
                  <a:srgbClr val="DB0914"/>
                </a:solidFill>
                <a:latin typeface="Open Sans Bold"/>
                <a:ea typeface="Open Sans Bold"/>
                <a:cs typeface="Open Sans Bold"/>
                <a:sym typeface="Open Sans Bold"/>
              </a:rPr>
              <a:t>analyse scientifique</a:t>
            </a:r>
            <a:r>
              <a:rPr lang="en-US" sz="2475" b="1">
                <a:solidFill>
                  <a:srgbClr val="000000"/>
                </a:solidFill>
                <a:latin typeface="Open Sans Bold"/>
                <a:ea typeface="Open Sans Bold"/>
                <a:cs typeface="Open Sans Bold"/>
                <a:sym typeface="Open Sans Bold"/>
              </a:rPr>
              <a:t> </a:t>
            </a:r>
            <a:r>
              <a:rPr lang="en-US" sz="2475">
                <a:solidFill>
                  <a:srgbClr val="000000"/>
                </a:solidFill>
                <a:latin typeface="Open Sans"/>
                <a:ea typeface="Open Sans"/>
                <a:cs typeface="Open Sans"/>
                <a:sym typeface="Open Sans"/>
              </a:rPr>
              <a:t>- </a:t>
            </a:r>
            <a:r>
              <a:rPr lang="en-US" sz="2475" i="1">
                <a:solidFill>
                  <a:srgbClr val="000000"/>
                </a:solidFill>
                <a:latin typeface="Open Sans Italics"/>
                <a:ea typeface="Open Sans Italics"/>
                <a:cs typeface="Open Sans Italics"/>
                <a:sym typeface="Open Sans Italics"/>
              </a:rPr>
              <a:t>type d’ACG, objectifs des analyses, méthodologie génétique, échantillons biologiques, données génétiques</a:t>
            </a:r>
            <a:r>
              <a:rPr lang="en-US" sz="2475">
                <a:solidFill>
                  <a:srgbClr val="000000"/>
                </a:solidFill>
                <a:latin typeface="Open Sans"/>
                <a:ea typeface="Open Sans"/>
                <a:cs typeface="Open Sans"/>
                <a:sym typeface="Open Sans"/>
              </a:rPr>
              <a:t> - </a:t>
            </a:r>
            <a:r>
              <a:rPr lang="en-US" sz="2475" b="1">
                <a:solidFill>
                  <a:srgbClr val="DB0914"/>
                </a:solidFill>
                <a:latin typeface="Open Sans Bold"/>
                <a:ea typeface="Open Sans Bold"/>
                <a:cs typeface="Open Sans Bold"/>
                <a:sym typeface="Open Sans Bold"/>
              </a:rPr>
              <a:t>analyse juridique &amp; bioéthique</a:t>
            </a:r>
            <a:r>
              <a:rPr lang="en-US" sz="2475" b="1">
                <a:solidFill>
                  <a:srgbClr val="000000"/>
                </a:solidFill>
                <a:latin typeface="Open Sans Bold"/>
                <a:ea typeface="Open Sans Bold"/>
                <a:cs typeface="Open Sans Bold"/>
                <a:sym typeface="Open Sans Bold"/>
              </a:rPr>
              <a:t> </a:t>
            </a:r>
            <a:r>
              <a:rPr lang="en-US" sz="2475">
                <a:solidFill>
                  <a:srgbClr val="000000"/>
                </a:solidFill>
                <a:latin typeface="Open Sans"/>
                <a:ea typeface="Open Sans"/>
                <a:cs typeface="Open Sans"/>
                <a:sym typeface="Open Sans"/>
              </a:rPr>
              <a:t>- </a:t>
            </a:r>
            <a:r>
              <a:rPr lang="en-US" sz="2475" i="1">
                <a:solidFill>
                  <a:srgbClr val="000000"/>
                </a:solidFill>
                <a:latin typeface="Open Sans Italics"/>
                <a:ea typeface="Open Sans Italics"/>
                <a:cs typeface="Open Sans Italics"/>
                <a:sym typeface="Open Sans Italics"/>
              </a:rPr>
              <a:t>qualité de l’information, consentement / non-opposition, découvertes incidentes, parentèle, RGPD / CNIL / MR-004, conformité au CSP et au Code civil</a:t>
            </a:r>
            <a:r>
              <a:rPr lang="en-US" sz="2475">
                <a:solidFill>
                  <a:srgbClr val="000000"/>
                </a:solidFill>
                <a:latin typeface="Open Sans"/>
                <a:ea typeface="Open Sans"/>
                <a:cs typeface="Open Sans"/>
                <a:sym typeface="Open Sans"/>
              </a:rPr>
              <a:t> - </a:t>
            </a:r>
            <a:r>
              <a:rPr lang="en-US" sz="2475" b="1">
                <a:solidFill>
                  <a:srgbClr val="DB0914"/>
                </a:solidFill>
                <a:latin typeface="Open Sans Bold"/>
                <a:ea typeface="Open Sans Bold"/>
                <a:cs typeface="Open Sans Bold"/>
                <a:sym typeface="Open Sans Bold"/>
              </a:rPr>
              <a:t>analyse du rôle effectif du CPP</a:t>
            </a:r>
            <a:r>
              <a:rPr lang="en-US" sz="2475">
                <a:solidFill>
                  <a:srgbClr val="000000"/>
                </a:solidFill>
                <a:latin typeface="Open Sans"/>
                <a:ea typeface="Open Sans"/>
                <a:cs typeface="Open Sans"/>
                <a:sym typeface="Open Sans"/>
              </a:rPr>
              <a:t> - </a:t>
            </a:r>
            <a:r>
              <a:rPr lang="en-US" sz="2475" i="1">
                <a:solidFill>
                  <a:srgbClr val="000000"/>
                </a:solidFill>
                <a:latin typeface="Open Sans Italics"/>
                <a:ea typeface="Open Sans Italics"/>
                <a:cs typeface="Open Sans Italics"/>
                <a:sym typeface="Open Sans Italics"/>
              </a:rPr>
              <a:t>identification ou non des enjeux génétiques, niveau de vigilance, demandes de modifications, “angles morts génétiques”, adéquation notice / protocole traitant des ACG</a:t>
            </a:r>
            <a:r>
              <a:rPr lang="en-US" sz="2475">
                <a:solidFill>
                  <a:srgbClr val="000000"/>
                </a:solidFill>
                <a:latin typeface="Open Sans"/>
                <a:ea typeface="Open Sans"/>
                <a:cs typeface="Open Sans"/>
                <a:sym typeface="Open Sans"/>
              </a:rPr>
              <a:t>)</a:t>
            </a:r>
          </a:p>
          <a:p>
            <a:pPr algn="l">
              <a:lnSpc>
                <a:spcPts val="3465"/>
              </a:lnSpc>
              <a:spcBef>
                <a:spcPct val="0"/>
              </a:spcBef>
            </a:pPr>
            <a:endParaRPr lang="en-US" sz="2475">
              <a:solidFill>
                <a:srgbClr val="000000"/>
              </a:solidFill>
              <a:latin typeface="Open Sans"/>
              <a:ea typeface="Open Sans"/>
              <a:cs typeface="Open Sans"/>
              <a:sym typeface="Open Sans"/>
            </a:endParaRPr>
          </a:p>
          <a:p>
            <a:pPr algn="l">
              <a:lnSpc>
                <a:spcPts val="3465"/>
              </a:lnSpc>
              <a:spcBef>
                <a:spcPct val="0"/>
              </a:spcBef>
            </a:pPr>
            <a:endParaRPr lang="en-US" sz="2475">
              <a:solidFill>
                <a:srgbClr val="000000"/>
              </a:solidFill>
              <a:latin typeface="Open Sans"/>
              <a:ea typeface="Open Sans"/>
              <a:cs typeface="Open Sans"/>
              <a:sym typeface="Open Sans"/>
            </a:endParaRPr>
          </a:p>
          <a:p>
            <a:pPr algn="l">
              <a:lnSpc>
                <a:spcPts val="3465"/>
              </a:lnSpc>
              <a:spcBef>
                <a:spcPct val="0"/>
              </a:spcBef>
            </a:pPr>
            <a:endParaRPr lang="en-US" sz="2475">
              <a:solidFill>
                <a:srgbClr val="000000"/>
              </a:solidFill>
              <a:latin typeface="Open Sans"/>
              <a:ea typeface="Open Sans"/>
              <a:cs typeface="Open Sans"/>
              <a:sym typeface="Open Sans"/>
            </a:endParaRPr>
          </a:p>
          <a:p>
            <a:pPr algn="l">
              <a:lnSpc>
                <a:spcPts val="3465"/>
              </a:lnSpc>
              <a:spcBef>
                <a:spcPct val="0"/>
              </a:spcBef>
            </a:pPr>
            <a:endParaRPr lang="en-US" sz="2475">
              <a:solidFill>
                <a:srgbClr val="000000"/>
              </a:solidFill>
              <a:latin typeface="Open Sans"/>
              <a:ea typeface="Open Sans"/>
              <a:cs typeface="Open Sans"/>
              <a:sym typeface="Open Sans"/>
            </a:endParaRPr>
          </a:p>
          <a:p>
            <a:pPr marL="534496" lvl="1" indent="-267248" algn="l">
              <a:lnSpc>
                <a:spcPts val="3465"/>
              </a:lnSpc>
              <a:spcBef>
                <a:spcPct val="0"/>
              </a:spcBef>
              <a:buFont typeface="Arial"/>
              <a:buChar char="•"/>
            </a:pPr>
            <a:r>
              <a:rPr lang="en-US" sz="2475" b="1">
                <a:solidFill>
                  <a:srgbClr val="1D5E62"/>
                </a:solidFill>
                <a:latin typeface="Open Sans Bold"/>
                <a:ea typeface="Open Sans Bold"/>
                <a:cs typeface="Open Sans Bold"/>
                <a:sym typeface="Open Sans Bold"/>
              </a:rPr>
              <a:t>Questionnaire adressé aux membres des CPP</a:t>
            </a:r>
            <a:r>
              <a:rPr lang="en-US" sz="2475">
                <a:solidFill>
                  <a:srgbClr val="000000"/>
                </a:solidFill>
                <a:latin typeface="Open Sans"/>
                <a:ea typeface="Open Sans"/>
                <a:cs typeface="Open Sans"/>
                <a:sym typeface="Open Sans"/>
              </a:rPr>
              <a:t> (</a:t>
            </a:r>
            <a:r>
              <a:rPr lang="en-US" sz="2475" b="1">
                <a:solidFill>
                  <a:srgbClr val="DB0914"/>
                </a:solidFill>
                <a:latin typeface="Open Sans Bold"/>
                <a:ea typeface="Open Sans Bold"/>
                <a:cs typeface="Open Sans Bold"/>
                <a:sym typeface="Open Sans Bold"/>
              </a:rPr>
              <a:t>Vignettes cliniques</a:t>
            </a:r>
            <a:r>
              <a:rPr lang="en-US" sz="2475">
                <a:solidFill>
                  <a:srgbClr val="000000"/>
                </a:solidFill>
                <a:latin typeface="Open Sans"/>
                <a:ea typeface="Open Sans"/>
                <a:cs typeface="Open Sans"/>
                <a:sym typeface="Open Sans"/>
              </a:rPr>
              <a:t> - </a:t>
            </a:r>
            <a:r>
              <a:rPr lang="en-US" sz="2475" i="1">
                <a:solidFill>
                  <a:srgbClr val="000000"/>
                </a:solidFill>
                <a:latin typeface="Open Sans Italics"/>
                <a:ea typeface="Open Sans Italics"/>
                <a:cs typeface="Open Sans Italics"/>
                <a:sym typeface="Open Sans Italics"/>
              </a:rPr>
              <a:t>oncologie - thérapie génique- séquençage génomique - biomarqueurs - réutilisation secondaire des prélèvements - distinction somatique / constitutionnelle - consentement dédié aux ACG - découvertes incidentes</a:t>
            </a:r>
            <a:r>
              <a:rPr lang="en-US" sz="2475">
                <a:solidFill>
                  <a:srgbClr val="000000"/>
                </a:solidFill>
                <a:latin typeface="Open Sans"/>
                <a:ea typeface="Open Sans"/>
                <a:cs typeface="Open Sans"/>
                <a:sym typeface="Open Sans"/>
              </a:rPr>
              <a:t>). </a:t>
            </a:r>
          </a:p>
          <a:p>
            <a:pPr algn="l">
              <a:lnSpc>
                <a:spcPts val="3465"/>
              </a:lnSpc>
              <a:spcBef>
                <a:spcPct val="0"/>
              </a:spcBef>
            </a:pPr>
            <a:endParaRPr lang="en-US" sz="2475">
              <a:solidFill>
                <a:srgbClr val="000000"/>
              </a:solidFill>
              <a:latin typeface="Open Sans"/>
              <a:ea typeface="Open Sans"/>
              <a:cs typeface="Open Sans"/>
              <a:sym typeface="Open Sans"/>
            </a:endParaRPr>
          </a:p>
          <a:p>
            <a:pPr algn="l">
              <a:lnSpc>
                <a:spcPts val="3465"/>
              </a:lnSpc>
            </a:pPr>
            <a:r>
              <a:rPr lang="en-US" sz="2475">
                <a:solidFill>
                  <a:srgbClr val="000000"/>
                </a:solidFill>
                <a:latin typeface="Open Sans"/>
                <a:ea typeface="Open Sans"/>
                <a:cs typeface="Open Sans"/>
                <a:sym typeface="Open Sans"/>
              </a:rPr>
              <a:t>       </a:t>
            </a:r>
            <a:r>
              <a:rPr lang="en-US" sz="2475" b="1">
                <a:solidFill>
                  <a:srgbClr val="000000"/>
                </a:solidFill>
                <a:latin typeface="Open Sans Bold"/>
                <a:ea typeface="Open Sans Bold"/>
                <a:cs typeface="Open Sans Bold"/>
                <a:sym typeface="Open Sans Bold"/>
              </a:rPr>
              <a:t>Objectif du questionnaire</a:t>
            </a:r>
            <a:r>
              <a:rPr lang="en-US" sz="2475">
                <a:solidFill>
                  <a:srgbClr val="000000"/>
                </a:solidFill>
                <a:latin typeface="Open Sans"/>
                <a:ea typeface="Open Sans"/>
                <a:cs typeface="Open Sans"/>
                <a:sym typeface="Open Sans"/>
              </a:rPr>
              <a:t>: étudier les pratiques d’évaluation, les connaissances en génétique, les difficultés rencontrées, les besoins en formation et outils méthodologiques</a:t>
            </a:r>
          </a:p>
          <a:p>
            <a:pPr algn="l">
              <a:lnSpc>
                <a:spcPts val="3465"/>
              </a:lnSpc>
              <a:spcBef>
                <a:spcPct val="0"/>
              </a:spcBef>
            </a:pPr>
            <a:endParaRPr lang="en-US" sz="2475">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1916</Words>
  <Application>Microsoft Office PowerPoint</Application>
  <PresentationFormat>Personnalisé</PresentationFormat>
  <Paragraphs>207</Paragraphs>
  <Slides>26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Open Sans Italics</vt:lpstr>
      <vt:lpstr>Calibri</vt:lpstr>
      <vt:lpstr>Open Sans</vt:lpstr>
      <vt:lpstr>Open Sans Bold</vt:lpstr>
      <vt:lpstr>Open Sans Bold Italics</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défis de l’évaluation éthique des protocoles de recherche biomédicale impliquant des analyses des caractéristiques génétiques</dc:title>
  <dc:creator>DE CRECY Helene</dc:creator>
  <cp:lastModifiedBy>DE CRECY Helene</cp:lastModifiedBy>
  <cp:revision>3</cp:revision>
  <dcterms:created xsi:type="dcterms:W3CDTF">2006-08-16T00:00:00Z</dcterms:created>
  <dcterms:modified xsi:type="dcterms:W3CDTF">2026-07-28T20:33:00Z</dcterms:modified>
  <dc:identifier>DAHMJ05t3x0</dc:identifier>
</cp:coreProperties>
</file>