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10" r:id="rId4"/>
    <p:sldId id="311" r:id="rId5"/>
    <p:sldId id="258" r:id="rId6"/>
    <p:sldId id="304" r:id="rId7"/>
    <p:sldId id="259" r:id="rId8"/>
    <p:sldId id="296" r:id="rId9"/>
    <p:sldId id="301" r:id="rId10"/>
    <p:sldId id="302" r:id="rId11"/>
    <p:sldId id="319" r:id="rId12"/>
    <p:sldId id="350" r:id="rId13"/>
    <p:sldId id="273" r:id="rId14"/>
    <p:sldId id="321" r:id="rId15"/>
    <p:sldId id="263" r:id="rId16"/>
    <p:sldId id="265" r:id="rId17"/>
    <p:sldId id="303" r:id="rId18"/>
    <p:sldId id="322" r:id="rId19"/>
    <p:sldId id="323" r:id="rId20"/>
    <p:sldId id="262" r:id="rId21"/>
    <p:sldId id="324" r:id="rId22"/>
    <p:sldId id="347" r:id="rId23"/>
    <p:sldId id="348" r:id="rId24"/>
    <p:sldId id="349" r:id="rId25"/>
    <p:sldId id="266" r:id="rId26"/>
    <p:sldId id="351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66"/>
    <p:restoredTop sz="94649"/>
  </p:normalViewPr>
  <p:slideViewPr>
    <p:cSldViewPr snapToGrid="0">
      <p:cViewPr varScale="1">
        <p:scale>
          <a:sx n="59" d="100"/>
          <a:sy n="59" d="100"/>
        </p:scale>
        <p:origin x="5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C4A94-3563-B04D-B57B-D6DDF6E2BE56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C1E9D-3206-7D4F-AB83-44B463D4F8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5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25D912-E607-1F02-5936-1D6288A9BC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455E6D5-D128-0F06-6FF7-D042221AD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EA4871-183D-7088-D247-951361B6D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C602CC-2927-CC09-5FD2-C66CC7DC7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FA35B5-25A7-0352-8849-9A66D57EC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867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A86156-A3C0-AA63-4F14-7A259CA09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C458F2-0884-AAEB-6CC2-284D47C9E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3036B2-AB83-F1BA-F45F-474BA826B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7CE38A-76AC-9CAA-87EA-7D3B6E884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C3202D-A683-30DD-A5F8-F5A7AC02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8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1D77EA-6592-A98D-78D2-0AB7EB4631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FB9480-388A-E250-120E-BBCB23DD8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FD2A70-C3AF-3917-446F-ED7DDD31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79421F-77A9-132B-85DB-58430EC3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AA2F2F-3CF0-83CB-A70F-DBA1C1E2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983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05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C64433-44A6-D6AD-746B-53A11C4C7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52EE45-BB01-981C-5801-29763EADA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42A03A-3EB8-D0A8-CAAC-FA66989C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AB3228-C466-8746-A002-A68D0162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55578B-6D3E-075C-896A-7AF40CF87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85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93B90A-7D89-242A-4BC5-BBAC3A455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8DFB05-E9C6-E0BE-B689-4FFB4E543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7A7DA9-4B3C-0EB0-47C5-153AF485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4E243A-6A14-7A6B-7561-142EF9A5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F7A0F8-1FFE-D548-A4C9-816FF484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80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F7E0B-7E5D-BE9F-66E6-448623F97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9ACCB5-BE9A-BBDD-B594-6F9697ED43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9F9E1F3-871C-D12F-AD9F-47704FA78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D0DDEB-7A33-8C19-804C-B51C6EAE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4CDE4B-B062-C2DA-33B4-7B1069F1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377A28-E4A6-49B6-AB51-BF3C0FF01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04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E9CE90-23B7-2067-A258-9CF8D88F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003510-4715-809A-3C3A-0DBB137A2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2310D3-B40C-3CAD-4AB5-E880390EE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6993B59-4E9C-324E-A030-D5BC3A6EA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9E78722-D514-B935-B9AB-A2C685171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7025DA0-E5AA-F776-D02D-346B65D6E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4607CD5-D550-3E92-13EE-14A373946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443E221-8934-852A-3693-AA5D1383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42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E1A4FE-EF12-964E-B4FF-D9D6CBF3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16B2A5D-A3C2-C735-E7F3-A5B3695F1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77EA7EB-19DB-A6C2-E1C2-9152D0A7D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9B8084-1655-03E6-D383-4030A27C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36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454A62E-9909-E845-D54C-DD33733CF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A1613F-840B-F098-B023-05342C262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041187-1218-17A2-3AD8-4D97D33D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96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7C58C0-0E45-7270-6A1F-3F72AFC4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406AAB-ED43-02CB-C158-2575E8412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9D9184-1304-1CEA-D2E3-C8E54533B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56DC4F-20FC-2249-385C-D60C31919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F6C485-D45E-8EB5-B880-3B836477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CE37A3-C0B3-37D2-FFF7-2598FF85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32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D32AC-413F-5E3D-A5BD-30FB285A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F6D861E-1EB3-191E-6F7B-C5919B0549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626DFA-06F8-5906-8765-C31537C55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12F8-0CEE-09CB-C44C-29048B0D0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2E7833-7275-90A0-8C4A-C28786F5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A6C76E-4B54-2579-ED66-17511224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4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6B0511-A5D3-1F01-03F5-E001484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1FE3FD-4A37-F1E4-B519-BC9DA9F2A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8DECA2-3603-E3B0-939F-71F758665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274386-6F94-6C45-8139-7DC0F2B690FF}" type="datetimeFigureOut">
              <a:rPr lang="fr-FR" smtClean="0"/>
              <a:t>28/07/2026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26A91D-F2C9-2509-43CD-9F4342BD5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5381C6-DD60-33C8-143F-16108ED6F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9DFC9-BD44-604B-8D12-E9939C13D9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32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https://www.perspectives-agricoles.com/sites/default/files/styles/desktop_wysiwyg_4_3/public/inline-images/514-rhynchosporiose-schema1_0.jpg?itok=fbwJDml_" TargetMode="External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https://www.maxicours.com/se/media/img/5/8/3/1/583128.png" TargetMode="External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B550A8-8102-5017-E66A-DEA3BFA0F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887" y="389265"/>
            <a:ext cx="11568223" cy="1824074"/>
          </a:xfrm>
        </p:spPr>
        <p:txBody>
          <a:bodyPr>
            <a:noAutofit/>
          </a:bodyPr>
          <a:lstStyle/>
          <a:p>
            <a:r>
              <a:rPr lang="fr-FR" sz="4000" dirty="0"/>
              <a:t>Le sportif comme sujet de recherche : prédisposition génétique, traumatologie musculaire et protection des personnes en football professionnel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38116E7-7BB5-5E09-AE61-64C7B7313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13712"/>
            <a:ext cx="9144000" cy="1055023"/>
          </a:xfrm>
        </p:spPr>
        <p:txBody>
          <a:bodyPr>
            <a:normAutofit/>
          </a:bodyPr>
          <a:lstStyle/>
          <a:p>
            <a:r>
              <a:rPr lang="fr-FR" sz="1600" dirty="0"/>
              <a:t>Benjamin Barthélemy </a:t>
            </a:r>
          </a:p>
          <a:p>
            <a:r>
              <a:rPr lang="fr-FR" sz="1600" dirty="0"/>
              <a:t>Data &amp; Sport Scientist – LOSC Lille ; Doctorant en Sciences du Sport (STAPS) </a:t>
            </a:r>
          </a:p>
          <a:p>
            <a:r>
              <a:rPr lang="fr-FR" sz="1600" dirty="0"/>
              <a:t>Colloque CNCP – Lille, juin 2026</a:t>
            </a:r>
          </a:p>
        </p:txBody>
      </p:sp>
      <p:pic>
        <p:nvPicPr>
          <p:cNvPr id="1026" name="Picture 2" descr="Icône de Football joueur">
            <a:extLst>
              <a:ext uri="{FF2B5EF4-FFF2-40B4-BE49-F238E27FC236}">
                <a16:creationId xmlns:a16="http://schemas.microsoft.com/office/drawing/2014/main" id="{03EE3569-38DA-6132-EE18-D0549C0E2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 b="7291"/>
          <a:stretch>
            <a:fillRect/>
          </a:stretch>
        </p:blipFill>
        <p:spPr bwMode="auto">
          <a:xfrm>
            <a:off x="793657" y="3021400"/>
            <a:ext cx="1880699" cy="158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a génétique - Icônes médical gratuites">
            <a:extLst>
              <a:ext uri="{FF2B5EF4-FFF2-40B4-BE49-F238E27FC236}">
                <a16:creationId xmlns:a16="http://schemas.microsoft.com/office/drawing/2014/main" id="{B4038328-B7CE-9CDD-D31C-B829BF6E7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72" y="3021399"/>
            <a:ext cx="1584251" cy="158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lustration plate du personnel médical portant une blessure au joueur de  football, symbole, icône 4595698 Art vectoriel chez Vecteezy">
            <a:extLst>
              <a:ext uri="{FF2B5EF4-FFF2-40B4-BE49-F238E27FC236}">
                <a16:creationId xmlns:a16="http://schemas.microsoft.com/office/drawing/2014/main" id="{56A01B10-B1D9-2BF0-D15C-C87055E20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1" t="11233" r="9722" b="11466"/>
          <a:stretch>
            <a:fillRect/>
          </a:stretch>
        </p:blipFill>
        <p:spPr bwMode="auto">
          <a:xfrm>
            <a:off x="9517639" y="3021400"/>
            <a:ext cx="2229796" cy="158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101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01CBB-F2BD-656E-1302-B8BF99782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La fibre musculaire striée (2) | RN' Bio">
            <a:extLst>
              <a:ext uri="{FF2B5EF4-FFF2-40B4-BE49-F238E27FC236}">
                <a16:creationId xmlns:a16="http://schemas.microsoft.com/office/drawing/2014/main" id="{1EDFC2BD-3909-5A17-7E4F-3F4559E7F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45"/>
          <a:stretch>
            <a:fillRect/>
          </a:stretch>
        </p:blipFill>
        <p:spPr bwMode="auto">
          <a:xfrm>
            <a:off x="325442" y="610516"/>
            <a:ext cx="5805846" cy="161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DE1460F-A814-F063-FDF0-68EAF8C8357B}"/>
              </a:ext>
            </a:extLst>
          </p:cNvPr>
          <p:cNvSpPr txBox="1"/>
          <p:nvPr/>
        </p:nvSpPr>
        <p:spPr>
          <a:xfrm>
            <a:off x="9277963" y="241542"/>
            <a:ext cx="2682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La protéine </a:t>
            </a:r>
            <a:r>
              <a:rPr lang="el-GR" b="1" dirty="0"/>
              <a:t>α-</a:t>
            </a:r>
            <a:r>
              <a:rPr lang="fr-FR" b="1" dirty="0"/>
              <a:t>actinine-3</a:t>
            </a:r>
          </a:p>
          <a:p>
            <a:pPr algn="ctr"/>
            <a:r>
              <a:rPr lang="fr-FR" i="1" dirty="0"/>
              <a:t>La fonction</a:t>
            </a:r>
          </a:p>
        </p:txBody>
      </p:sp>
      <p:pic>
        <p:nvPicPr>
          <p:cNvPr id="6" name="Picture 2" descr="Alpha-actinin-3 - Wikipedia">
            <a:extLst>
              <a:ext uri="{FF2B5EF4-FFF2-40B4-BE49-F238E27FC236}">
                <a16:creationId xmlns:a16="http://schemas.microsoft.com/office/drawing/2014/main" id="{66EE6077-CC13-56C6-9495-9E63F493E4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0271" y="284700"/>
            <a:ext cx="941252" cy="560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4" name="Picture 4" descr="La fibre musculaire striée (2) | RN' Bio">
            <a:extLst>
              <a:ext uri="{FF2B5EF4-FFF2-40B4-BE49-F238E27FC236}">
                <a16:creationId xmlns:a16="http://schemas.microsoft.com/office/drawing/2014/main" id="{F821E051-0842-3763-DE1C-0949C3F979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3"/>
          <a:stretch>
            <a:fillRect/>
          </a:stretch>
        </p:blipFill>
        <p:spPr bwMode="auto">
          <a:xfrm>
            <a:off x="1315784" y="2841524"/>
            <a:ext cx="4459330" cy="354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1FC2618-33A8-DC27-EF69-AC3BCCC8A5F3}"/>
              </a:ext>
            </a:extLst>
          </p:cNvPr>
          <p:cNvCxnSpPr/>
          <p:nvPr/>
        </p:nvCxnSpPr>
        <p:spPr>
          <a:xfrm flipH="1">
            <a:off x="2274826" y="2094270"/>
            <a:ext cx="1111045" cy="84557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F441709-8C46-EA4F-B503-211826969A74}"/>
              </a:ext>
            </a:extLst>
          </p:cNvPr>
          <p:cNvCxnSpPr>
            <a:cxnSpLocks/>
          </p:cNvCxnSpPr>
          <p:nvPr/>
        </p:nvCxnSpPr>
        <p:spPr>
          <a:xfrm>
            <a:off x="4339410" y="2094270"/>
            <a:ext cx="995845" cy="84557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606" name="Picture 6">
            <a:extLst>
              <a:ext uri="{FF2B5EF4-FFF2-40B4-BE49-F238E27FC236}">
                <a16:creationId xmlns:a16="http://schemas.microsoft.com/office/drawing/2014/main" id="{02889730-1199-3715-E088-2B561B58B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1" t="60869" r="62675" b="6786"/>
          <a:stretch>
            <a:fillRect/>
          </a:stretch>
        </p:blipFill>
        <p:spPr bwMode="auto">
          <a:xfrm>
            <a:off x="8716983" y="4568623"/>
            <a:ext cx="2682402" cy="18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833B69EE-61F4-448B-B0E2-3B463B58DC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0" t="44217" r="2066" b="47485"/>
          <a:stretch>
            <a:fillRect/>
          </a:stretch>
        </p:blipFill>
        <p:spPr bwMode="auto">
          <a:xfrm>
            <a:off x="6390041" y="1996526"/>
            <a:ext cx="3720460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59E6D416-3A72-1E72-A7E3-89EEC6969983}"/>
              </a:ext>
            </a:extLst>
          </p:cNvPr>
          <p:cNvSpPr/>
          <p:nvPr/>
        </p:nvSpPr>
        <p:spPr>
          <a:xfrm>
            <a:off x="8933242" y="5227720"/>
            <a:ext cx="221064" cy="27179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en angle 13">
            <a:extLst>
              <a:ext uri="{FF2B5EF4-FFF2-40B4-BE49-F238E27FC236}">
                <a16:creationId xmlns:a16="http://schemas.microsoft.com/office/drawing/2014/main" id="{A0A4501A-DA26-39A4-4BFB-6EE7A77C3D5F}"/>
              </a:ext>
            </a:extLst>
          </p:cNvPr>
          <p:cNvCxnSpPr>
            <a:cxnSpLocks/>
            <a:stCxn id="12" idx="2"/>
            <a:endCxn id="25608" idx="2"/>
          </p:cNvCxnSpPr>
          <p:nvPr/>
        </p:nvCxnSpPr>
        <p:spPr>
          <a:xfrm rot="10800000">
            <a:off x="8250272" y="4097992"/>
            <a:ext cx="682970" cy="1265624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608" name="Picture 8" descr="zoomer sur l'icône linéaire. illustration de ligne épaisse. loupe avec  symbole de contour plus. dessin de contour isolé de vecteur 4240582 Art  vectoriel chez Vecteezy">
            <a:extLst>
              <a:ext uri="{FF2B5EF4-FFF2-40B4-BE49-F238E27FC236}">
                <a16:creationId xmlns:a16="http://schemas.microsoft.com/office/drawing/2014/main" id="{87DDAAB7-8487-9D97-9ADD-E5164BB1F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020" y="3113488"/>
            <a:ext cx="984504" cy="98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BC96091-9AEE-2453-7C43-8607E8456951}"/>
              </a:ext>
            </a:extLst>
          </p:cNvPr>
          <p:cNvCxnSpPr>
            <a:cxnSpLocks/>
            <a:endCxn id="25608" idx="1"/>
          </p:cNvCxnSpPr>
          <p:nvPr/>
        </p:nvCxnSpPr>
        <p:spPr>
          <a:xfrm>
            <a:off x="7022592" y="2541948"/>
            <a:ext cx="735428" cy="106379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92D4681-421A-2F80-91B0-1F21C42B05D0}"/>
              </a:ext>
            </a:extLst>
          </p:cNvPr>
          <p:cNvCxnSpPr>
            <a:cxnSpLocks/>
            <a:endCxn id="25608" idx="3"/>
          </p:cNvCxnSpPr>
          <p:nvPr/>
        </p:nvCxnSpPr>
        <p:spPr>
          <a:xfrm flipH="1">
            <a:off x="8742524" y="2541948"/>
            <a:ext cx="611788" cy="1063792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8C504158-8BBD-07D9-EA95-B87B0B768E57}"/>
              </a:ext>
            </a:extLst>
          </p:cNvPr>
          <p:cNvSpPr txBox="1"/>
          <p:nvPr/>
        </p:nvSpPr>
        <p:spPr>
          <a:xfrm>
            <a:off x="0" y="6596836"/>
            <a:ext cx="14061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Del </a:t>
            </a:r>
            <a:r>
              <a:rPr lang="fr-FR" sz="1100" i="1" dirty="0" err="1"/>
              <a:t>Coso</a:t>
            </a:r>
            <a:r>
              <a:rPr lang="fr-FR" sz="1100" i="1" dirty="0"/>
              <a:t> et al. 2019</a:t>
            </a:r>
          </a:p>
        </p:txBody>
      </p:sp>
    </p:spTree>
    <p:extLst>
      <p:ext uri="{BB962C8B-B14F-4D97-AF65-F5344CB8AC3E}">
        <p14:creationId xmlns:p14="http://schemas.microsoft.com/office/powerpoint/2010/main" val="138226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C32E-B169-814F-7C65-3233F0DF4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>
            <a:extLst>
              <a:ext uri="{FF2B5EF4-FFF2-40B4-BE49-F238E27FC236}">
                <a16:creationId xmlns:a16="http://schemas.microsoft.com/office/drawing/2014/main" id="{72518DC4-602C-55C7-7DE4-DB7D1C1A4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329" y="1405128"/>
            <a:ext cx="3681974" cy="24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E0A4EFF7-B097-92E6-703E-99297CCAA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631" y="1020406"/>
            <a:ext cx="3108951" cy="269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capture d’écran, ligne, Tracé, diagramme&#10;&#10;Description générée automatiquement">
            <a:extLst>
              <a:ext uri="{FF2B5EF4-FFF2-40B4-BE49-F238E27FC236}">
                <a16:creationId xmlns:a16="http://schemas.microsoft.com/office/drawing/2014/main" id="{EDA4121E-5A77-FDDD-4C9D-028DD085462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9"/>
          <a:stretch/>
        </p:blipFill>
        <p:spPr bwMode="auto">
          <a:xfrm>
            <a:off x="409045" y="5017994"/>
            <a:ext cx="3483610" cy="729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 descr="Une image contenant cercle&#10;&#10;Description générée automatiquement">
            <a:extLst>
              <a:ext uri="{FF2B5EF4-FFF2-40B4-BE49-F238E27FC236}">
                <a16:creationId xmlns:a16="http://schemas.microsoft.com/office/drawing/2014/main" id="{A384526D-33C0-BD6D-7D49-8D83D0B2F9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572" y="4308005"/>
            <a:ext cx="1666812" cy="709989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94DAA2A3-ACE2-AB01-52AA-DA657BED0E99}"/>
              </a:ext>
            </a:extLst>
          </p:cNvPr>
          <p:cNvCxnSpPr>
            <a:cxnSpLocks/>
          </p:cNvCxnSpPr>
          <p:nvPr/>
        </p:nvCxnSpPr>
        <p:spPr>
          <a:xfrm flipH="1">
            <a:off x="262734" y="2804160"/>
            <a:ext cx="2660657" cy="2142048"/>
          </a:xfrm>
          <a:prstGeom prst="straightConnector1">
            <a:avLst/>
          </a:prstGeom>
          <a:ln w="12700"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3AC200-CC45-A175-F237-3207CE7E9BFF}"/>
              </a:ext>
            </a:extLst>
          </p:cNvPr>
          <p:cNvCxnSpPr>
            <a:cxnSpLocks/>
          </p:cNvCxnSpPr>
          <p:nvPr/>
        </p:nvCxnSpPr>
        <p:spPr>
          <a:xfrm flipH="1">
            <a:off x="5812895" y="2017776"/>
            <a:ext cx="566928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ngle 17">
            <a:extLst>
              <a:ext uri="{FF2B5EF4-FFF2-40B4-BE49-F238E27FC236}">
                <a16:creationId xmlns:a16="http://schemas.microsoft.com/office/drawing/2014/main" id="{63FCC750-2F6A-9E57-E69A-C6283CC116B9}"/>
              </a:ext>
            </a:extLst>
          </p:cNvPr>
          <p:cNvCxnSpPr>
            <a:cxnSpLocks/>
            <a:endCxn id="8" idx="1"/>
          </p:cNvCxnSpPr>
          <p:nvPr/>
        </p:nvCxnSpPr>
        <p:spPr>
          <a:xfrm rot="16200000" flipH="1">
            <a:off x="117618" y="5091323"/>
            <a:ext cx="436543" cy="146311"/>
          </a:xfrm>
          <a:prstGeom prst="bentConnector2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54D16ACE-A63B-A5B7-5476-442C6DC63A85}"/>
              </a:ext>
            </a:extLst>
          </p:cNvPr>
          <p:cNvSpPr txBox="1"/>
          <p:nvPr/>
        </p:nvSpPr>
        <p:spPr>
          <a:xfrm>
            <a:off x="1693695" y="1786943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C </a:t>
            </a:r>
          </a:p>
          <a:p>
            <a:pPr algn="ctr"/>
            <a:r>
              <a:rPr lang="fr-FR" sz="800" dirty="0"/>
              <a:t>            ou</a:t>
            </a:r>
          </a:p>
          <a:p>
            <a:pPr algn="ctr"/>
            <a:r>
              <a:rPr lang="fr-FR" sz="800" dirty="0"/>
              <a:t>T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69D0F36-76C8-F262-9EEF-013A50B72FC6}"/>
              </a:ext>
            </a:extLst>
          </p:cNvPr>
          <p:cNvSpPr txBox="1"/>
          <p:nvPr/>
        </p:nvSpPr>
        <p:spPr>
          <a:xfrm>
            <a:off x="4543309" y="5133518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Si </a:t>
            </a:r>
            <a:r>
              <a:rPr lang="fr-FR" sz="800" dirty="0">
                <a:solidFill>
                  <a:srgbClr val="FF0000"/>
                </a:solidFill>
              </a:rPr>
              <a:t>C</a:t>
            </a:r>
            <a:r>
              <a:rPr lang="fr-FR" sz="800" dirty="0"/>
              <a:t>GA: R (arginine)</a:t>
            </a:r>
          </a:p>
          <a:p>
            <a:r>
              <a:rPr lang="fr-FR" sz="800" dirty="0"/>
              <a:t>Si </a:t>
            </a:r>
            <a:r>
              <a:rPr lang="fr-FR" sz="800" dirty="0">
                <a:solidFill>
                  <a:srgbClr val="FF0000"/>
                </a:solidFill>
              </a:rPr>
              <a:t>T</a:t>
            </a:r>
            <a:r>
              <a:rPr lang="fr-FR" sz="800" dirty="0"/>
              <a:t>GA: UGA: X (STOP)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7D80175-4D45-AA18-C36A-2416E4362AD8}"/>
              </a:ext>
            </a:extLst>
          </p:cNvPr>
          <p:cNvCxnSpPr>
            <a:cxnSpLocks/>
          </p:cNvCxnSpPr>
          <p:nvPr/>
        </p:nvCxnSpPr>
        <p:spPr>
          <a:xfrm>
            <a:off x="3847103" y="5241434"/>
            <a:ext cx="627027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356F1F3B-E968-4A39-A0FE-E4E71E0F6FC4}"/>
              </a:ext>
            </a:extLst>
          </p:cNvPr>
          <p:cNvSpPr/>
          <p:nvPr/>
        </p:nvSpPr>
        <p:spPr>
          <a:xfrm>
            <a:off x="1906944" y="1786943"/>
            <a:ext cx="10058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F9E224D-750C-CB8E-2383-C525ECBD3C2A}"/>
              </a:ext>
            </a:extLst>
          </p:cNvPr>
          <p:cNvSpPr txBox="1"/>
          <p:nvPr/>
        </p:nvSpPr>
        <p:spPr>
          <a:xfrm>
            <a:off x="821948" y="1848498"/>
            <a:ext cx="1027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dirty="0"/>
              <a:t>1747</a:t>
            </a:r>
            <a:r>
              <a:rPr lang="fr-FR" sz="800" baseline="30000" dirty="0"/>
              <a:t>ème</a:t>
            </a:r>
            <a:r>
              <a:rPr lang="fr-FR" sz="800" dirty="0"/>
              <a:t> nucléotide</a:t>
            </a:r>
          </a:p>
          <a:p>
            <a:pPr algn="ctr"/>
            <a:r>
              <a:rPr lang="fr-FR" sz="800" dirty="0"/>
              <a:t>du brin codant</a:t>
            </a:r>
          </a:p>
        </p:txBody>
      </p: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2920D3B9-8A8E-7200-FD5C-729D2AC5D836}"/>
              </a:ext>
            </a:extLst>
          </p:cNvPr>
          <p:cNvCxnSpPr>
            <a:cxnSpLocks/>
          </p:cNvCxnSpPr>
          <p:nvPr/>
        </p:nvCxnSpPr>
        <p:spPr>
          <a:xfrm>
            <a:off x="2237624" y="2115265"/>
            <a:ext cx="566895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48" name="Image 2047">
            <a:extLst>
              <a:ext uri="{FF2B5EF4-FFF2-40B4-BE49-F238E27FC236}">
                <a16:creationId xmlns:a16="http://schemas.microsoft.com/office/drawing/2014/main" id="{E945AA11-4635-9F78-8139-122742E172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9774" y="5302795"/>
            <a:ext cx="121497" cy="83130"/>
          </a:xfrm>
          <a:prstGeom prst="rect">
            <a:avLst/>
          </a:prstGeom>
        </p:spPr>
      </p:pic>
      <p:sp>
        <p:nvSpPr>
          <p:cNvPr id="2050" name="ZoneTexte 2049">
            <a:extLst>
              <a:ext uri="{FF2B5EF4-FFF2-40B4-BE49-F238E27FC236}">
                <a16:creationId xmlns:a16="http://schemas.microsoft.com/office/drawing/2014/main" id="{BE3C7219-2AB6-A58B-19C2-DB8D4CCE738C}"/>
              </a:ext>
            </a:extLst>
          </p:cNvPr>
          <p:cNvSpPr txBox="1"/>
          <p:nvPr/>
        </p:nvSpPr>
        <p:spPr>
          <a:xfrm>
            <a:off x="3393102" y="5875309"/>
            <a:ext cx="61908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577</a:t>
            </a:r>
            <a:r>
              <a:rPr lang="fr-FR" sz="800" baseline="30000" dirty="0"/>
              <a:t>ème</a:t>
            </a:r>
            <a:r>
              <a:rPr lang="fr-FR" sz="800" dirty="0"/>
              <a:t> AA</a:t>
            </a:r>
          </a:p>
        </p:txBody>
      </p:sp>
      <p:cxnSp>
        <p:nvCxnSpPr>
          <p:cNvPr id="2052" name="Connecteur droit avec flèche 2051">
            <a:extLst>
              <a:ext uri="{FF2B5EF4-FFF2-40B4-BE49-F238E27FC236}">
                <a16:creationId xmlns:a16="http://schemas.microsoft.com/office/drawing/2014/main" id="{050FA1AE-D44D-D92B-B94F-6C8F88788CA3}"/>
              </a:ext>
            </a:extLst>
          </p:cNvPr>
          <p:cNvCxnSpPr>
            <a:cxnSpLocks/>
            <a:endCxn id="2050" idx="0"/>
          </p:cNvCxnSpPr>
          <p:nvPr/>
        </p:nvCxnSpPr>
        <p:spPr>
          <a:xfrm>
            <a:off x="3702642" y="5720920"/>
            <a:ext cx="0" cy="154389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7" name="Image 2056">
            <a:extLst>
              <a:ext uri="{FF2B5EF4-FFF2-40B4-BE49-F238E27FC236}">
                <a16:creationId xmlns:a16="http://schemas.microsoft.com/office/drawing/2014/main" id="{05801FE9-5201-77B0-EBB7-8CD4A8CA27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6599" y="5199868"/>
            <a:ext cx="172198" cy="83130"/>
          </a:xfrm>
          <a:prstGeom prst="rect">
            <a:avLst/>
          </a:prstGeom>
        </p:spPr>
      </p:pic>
      <p:cxnSp>
        <p:nvCxnSpPr>
          <p:cNvPr id="2058" name="Connecteur droit avec flèche 2057">
            <a:extLst>
              <a:ext uri="{FF2B5EF4-FFF2-40B4-BE49-F238E27FC236}">
                <a16:creationId xmlns:a16="http://schemas.microsoft.com/office/drawing/2014/main" id="{4DCC6FA7-E13F-97F5-DAC3-2E06490BE7A3}"/>
              </a:ext>
            </a:extLst>
          </p:cNvPr>
          <p:cNvCxnSpPr>
            <a:cxnSpLocks/>
          </p:cNvCxnSpPr>
          <p:nvPr/>
        </p:nvCxnSpPr>
        <p:spPr>
          <a:xfrm>
            <a:off x="3847102" y="5369236"/>
            <a:ext cx="627028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62" name="Image 2061">
            <a:extLst>
              <a:ext uri="{FF2B5EF4-FFF2-40B4-BE49-F238E27FC236}">
                <a16:creationId xmlns:a16="http://schemas.microsoft.com/office/drawing/2014/main" id="{5A138B51-9AF8-644E-97E0-4CFAA9BF09B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52463" y="4630278"/>
            <a:ext cx="4101860" cy="122983"/>
          </a:xfrm>
          <a:prstGeom prst="rect">
            <a:avLst/>
          </a:prstGeom>
        </p:spPr>
      </p:pic>
      <p:sp>
        <p:nvSpPr>
          <p:cNvPr id="2063" name="Rectangle 2062">
            <a:extLst>
              <a:ext uri="{FF2B5EF4-FFF2-40B4-BE49-F238E27FC236}">
                <a16:creationId xmlns:a16="http://schemas.microsoft.com/office/drawing/2014/main" id="{51D8AC7E-4A55-5F56-FF22-4C7A2C1506CD}"/>
              </a:ext>
            </a:extLst>
          </p:cNvPr>
          <p:cNvSpPr/>
          <p:nvPr/>
        </p:nvSpPr>
        <p:spPr>
          <a:xfrm rot="5400000">
            <a:off x="11774836" y="4836678"/>
            <a:ext cx="55320" cy="1229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64" name="Rectangle 2063">
            <a:extLst>
              <a:ext uri="{FF2B5EF4-FFF2-40B4-BE49-F238E27FC236}">
                <a16:creationId xmlns:a16="http://schemas.microsoft.com/office/drawing/2014/main" id="{43E123D0-C4C7-FDD6-10DE-27D06DE98093}"/>
              </a:ext>
            </a:extLst>
          </p:cNvPr>
          <p:cNvSpPr/>
          <p:nvPr/>
        </p:nvSpPr>
        <p:spPr>
          <a:xfrm rot="5400000">
            <a:off x="10673930" y="1621872"/>
            <a:ext cx="209940" cy="22142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65" name="Connecteur droit avec flèche 2064">
            <a:extLst>
              <a:ext uri="{FF2B5EF4-FFF2-40B4-BE49-F238E27FC236}">
                <a16:creationId xmlns:a16="http://schemas.microsoft.com/office/drawing/2014/main" id="{2C6FC1AB-CFE2-BDDB-7DCE-65A86314792B}"/>
              </a:ext>
            </a:extLst>
          </p:cNvPr>
          <p:cNvCxnSpPr>
            <a:cxnSpLocks/>
            <a:endCxn id="2069" idx="1"/>
          </p:cNvCxnSpPr>
          <p:nvPr/>
        </p:nvCxnSpPr>
        <p:spPr>
          <a:xfrm>
            <a:off x="8403956" y="3482159"/>
            <a:ext cx="2823451" cy="14254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69" name="ZoneTexte 2068">
            <a:extLst>
              <a:ext uri="{FF2B5EF4-FFF2-40B4-BE49-F238E27FC236}">
                <a16:creationId xmlns:a16="http://schemas.microsoft.com/office/drawing/2014/main" id="{D8133230-7E94-B5A4-E3C1-46041BAA5F7C}"/>
              </a:ext>
            </a:extLst>
          </p:cNvPr>
          <p:cNvSpPr txBox="1"/>
          <p:nvPr/>
        </p:nvSpPr>
        <p:spPr>
          <a:xfrm>
            <a:off x="11227407" y="4738287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Gène</a:t>
            </a:r>
          </a:p>
          <a:p>
            <a:pPr algn="ctr"/>
            <a:r>
              <a:rPr lang="fr-FR" sz="800" dirty="0"/>
              <a:t>ACTN3</a:t>
            </a:r>
          </a:p>
        </p:txBody>
      </p:sp>
      <p:sp>
        <p:nvSpPr>
          <p:cNvPr id="2075" name="ZoneTexte 2074">
            <a:extLst>
              <a:ext uri="{FF2B5EF4-FFF2-40B4-BE49-F238E27FC236}">
                <a16:creationId xmlns:a16="http://schemas.microsoft.com/office/drawing/2014/main" id="{7EAAFC49-0C80-6A81-083A-81F96512848D}"/>
              </a:ext>
            </a:extLst>
          </p:cNvPr>
          <p:cNvSpPr txBox="1"/>
          <p:nvPr/>
        </p:nvSpPr>
        <p:spPr>
          <a:xfrm>
            <a:off x="8742855" y="1211937"/>
            <a:ext cx="11833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solidFill>
                  <a:srgbClr val="FF0000"/>
                </a:solidFill>
              </a:rPr>
              <a:t>Cellules musculaires</a:t>
            </a:r>
          </a:p>
        </p:txBody>
      </p:sp>
      <p:pic>
        <p:nvPicPr>
          <p:cNvPr id="2076" name="Picture 6" descr="Illustration Vectorielle De La Coupe Transversale Du Muscle Rouge Personnes  Biologie Fibre Vecteur PNG , Personnes, Biologie, Fibre Illustration Image  sur Pngtree, Libres de Droits">
            <a:extLst>
              <a:ext uri="{FF2B5EF4-FFF2-40B4-BE49-F238E27FC236}">
                <a16:creationId xmlns:a16="http://schemas.microsoft.com/office/drawing/2014/main" id="{27B04925-C4A2-5699-2820-9B09D5B0F9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3" b="26862"/>
          <a:stretch>
            <a:fillRect/>
          </a:stretch>
        </p:blipFill>
        <p:spPr bwMode="auto">
          <a:xfrm>
            <a:off x="10251007" y="426191"/>
            <a:ext cx="1635032" cy="81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7" name="Connecteur droit avec flèche 2076">
            <a:extLst>
              <a:ext uri="{FF2B5EF4-FFF2-40B4-BE49-F238E27FC236}">
                <a16:creationId xmlns:a16="http://schemas.microsoft.com/office/drawing/2014/main" id="{240C4592-5A82-FC10-6F63-E4F466F58B5A}"/>
              </a:ext>
            </a:extLst>
          </p:cNvPr>
          <p:cNvCxnSpPr>
            <a:cxnSpLocks/>
            <a:endCxn id="2075" idx="3"/>
          </p:cNvCxnSpPr>
          <p:nvPr/>
        </p:nvCxnSpPr>
        <p:spPr>
          <a:xfrm flipH="1">
            <a:off x="9926196" y="834502"/>
            <a:ext cx="516491" cy="485157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86" name="Image 2085" descr="Une image contenant capture d’écran, croquis, ligne, art&#10;&#10;Le contenu généré par l’IA peut être incorrect.">
            <a:extLst>
              <a:ext uri="{FF2B5EF4-FFF2-40B4-BE49-F238E27FC236}">
                <a16:creationId xmlns:a16="http://schemas.microsoft.com/office/drawing/2014/main" id="{97479ADD-88C6-F6B2-5C37-7613965C76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01" y="4715365"/>
            <a:ext cx="1606645" cy="1174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91" name="ZoneTexte 2090">
            <a:extLst>
              <a:ext uri="{FF2B5EF4-FFF2-40B4-BE49-F238E27FC236}">
                <a16:creationId xmlns:a16="http://schemas.microsoft.com/office/drawing/2014/main" id="{2A046D17-4BD6-2E82-BCB1-376377D29DC0}"/>
              </a:ext>
            </a:extLst>
          </p:cNvPr>
          <p:cNvSpPr txBox="1"/>
          <p:nvPr/>
        </p:nvSpPr>
        <p:spPr>
          <a:xfrm>
            <a:off x="6804417" y="4286751"/>
            <a:ext cx="768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2 brins</a:t>
            </a:r>
          </a:p>
          <a:p>
            <a:pPr algn="ctr"/>
            <a:r>
              <a:rPr lang="fr-FR" sz="800" dirty="0"/>
              <a:t>3 possibilités</a:t>
            </a:r>
          </a:p>
        </p:txBody>
      </p:sp>
      <p:cxnSp>
        <p:nvCxnSpPr>
          <p:cNvPr id="2092" name="Connecteur droit avec flèche 2091">
            <a:extLst>
              <a:ext uri="{FF2B5EF4-FFF2-40B4-BE49-F238E27FC236}">
                <a16:creationId xmlns:a16="http://schemas.microsoft.com/office/drawing/2014/main" id="{3DAB0A18-DCA9-C319-B137-EA76005AD06C}"/>
              </a:ext>
            </a:extLst>
          </p:cNvPr>
          <p:cNvCxnSpPr>
            <a:cxnSpLocks/>
            <a:stCxn id="37" idx="3"/>
            <a:endCxn id="2086" idx="1"/>
          </p:cNvCxnSpPr>
          <p:nvPr/>
        </p:nvCxnSpPr>
        <p:spPr>
          <a:xfrm>
            <a:off x="5696189" y="5302795"/>
            <a:ext cx="718112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5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8AADA-7D66-D53E-6632-4AD9EB7D8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llustration Vectorielle De La Coupe Transversale Du Muscle Rouge Personnes  Biologie Fibre Vecteur PNG , Personnes, Biologie, Fibre Illustration Image  sur Pngtree, Libres de Droits">
            <a:extLst>
              <a:ext uri="{FF2B5EF4-FFF2-40B4-BE49-F238E27FC236}">
                <a16:creationId xmlns:a16="http://schemas.microsoft.com/office/drawing/2014/main" id="{7CAA8231-7111-7AAD-5254-EBEA71789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3" b="26862"/>
          <a:stretch>
            <a:fillRect/>
          </a:stretch>
        </p:blipFill>
        <p:spPr bwMode="auto">
          <a:xfrm>
            <a:off x="7048292" y="3266632"/>
            <a:ext cx="1635032" cy="81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EC77259-B529-245C-8C7C-1532DD1A23E9}"/>
              </a:ext>
            </a:extLst>
          </p:cNvPr>
          <p:cNvCxnSpPr>
            <a:cxnSpLocks/>
          </p:cNvCxnSpPr>
          <p:nvPr/>
        </p:nvCxnSpPr>
        <p:spPr>
          <a:xfrm flipH="1">
            <a:off x="5978014" y="2472233"/>
            <a:ext cx="774996" cy="606424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capture d’écran, croquis, ligne, art&#10;&#10;Le contenu généré par l’IA peut être incorrect.">
            <a:extLst>
              <a:ext uri="{FF2B5EF4-FFF2-40B4-BE49-F238E27FC236}">
                <a16:creationId xmlns:a16="http://schemas.microsoft.com/office/drawing/2014/main" id="{B1106761-0AE4-4EDD-4E73-2FE7BE9ED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765" y="403241"/>
            <a:ext cx="2742086" cy="20051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6" descr="Illustration Vectorielle De La Coupe Transversale Du Muscle Rouge Personnes  Biologie Fibre Vecteur PNG , Personnes, Biologie, Fibre Illustration Image  sur Pngtree, Libres de Droits">
            <a:extLst>
              <a:ext uri="{FF2B5EF4-FFF2-40B4-BE49-F238E27FC236}">
                <a16:creationId xmlns:a16="http://schemas.microsoft.com/office/drawing/2014/main" id="{E5672486-9EB0-032B-1D14-EF2EEED41E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3" b="26862"/>
          <a:stretch>
            <a:fillRect/>
          </a:stretch>
        </p:blipFill>
        <p:spPr bwMode="auto">
          <a:xfrm>
            <a:off x="9236851" y="3506390"/>
            <a:ext cx="674948" cy="33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llustration Vectorielle De La Coupe Transversale Du Muscle Rouge Personnes  Biologie Fibre Vecteur PNG , Personnes, Biologie, Fibre Illustration Image  sur Pngtree, Libres de Droits">
            <a:extLst>
              <a:ext uri="{FF2B5EF4-FFF2-40B4-BE49-F238E27FC236}">
                <a16:creationId xmlns:a16="http://schemas.microsoft.com/office/drawing/2014/main" id="{FDD37D00-2F6D-AF41-B4F9-DA26376AF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3" b="26862"/>
          <a:stretch>
            <a:fillRect/>
          </a:stretch>
        </p:blipFill>
        <p:spPr bwMode="auto">
          <a:xfrm>
            <a:off x="4107016" y="3078657"/>
            <a:ext cx="2387749" cy="119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3AD0F8B-90A8-C818-2D6C-98898A218AAE}"/>
              </a:ext>
            </a:extLst>
          </p:cNvPr>
          <p:cNvCxnSpPr>
            <a:cxnSpLocks/>
          </p:cNvCxnSpPr>
          <p:nvPr/>
        </p:nvCxnSpPr>
        <p:spPr>
          <a:xfrm>
            <a:off x="7826480" y="2408391"/>
            <a:ext cx="0" cy="858241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ED85E7-06F9-72DF-76A5-E30F5BE90D7B}"/>
              </a:ext>
            </a:extLst>
          </p:cNvPr>
          <p:cNvCxnSpPr>
            <a:cxnSpLocks/>
          </p:cNvCxnSpPr>
          <p:nvPr/>
        </p:nvCxnSpPr>
        <p:spPr>
          <a:xfrm>
            <a:off x="8912944" y="2472233"/>
            <a:ext cx="661381" cy="536438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EF2FBD0-B2EA-0678-55AC-CBFBC4083B7F}"/>
              </a:ext>
            </a:extLst>
          </p:cNvPr>
          <p:cNvSpPr txBox="1"/>
          <p:nvPr/>
        </p:nvSpPr>
        <p:spPr>
          <a:xfrm>
            <a:off x="4386761" y="4692984"/>
            <a:ext cx="1828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Pleinement exprimée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7421EF9-05B1-20AA-559D-B0B3A6E41C6C}"/>
              </a:ext>
            </a:extLst>
          </p:cNvPr>
          <p:cNvSpPr txBox="1"/>
          <p:nvPr/>
        </p:nvSpPr>
        <p:spPr>
          <a:xfrm>
            <a:off x="6834869" y="4692984"/>
            <a:ext cx="1982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Partiellement exprimée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09CA8B-D3A0-5656-A161-886EF4D9465F}"/>
              </a:ext>
            </a:extLst>
          </p:cNvPr>
          <p:cNvSpPr txBox="1"/>
          <p:nvPr/>
        </p:nvSpPr>
        <p:spPr>
          <a:xfrm>
            <a:off x="9437251" y="4585262"/>
            <a:ext cx="1685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C1747T  / R577X</a:t>
            </a:r>
          </a:p>
          <a:p>
            <a:pPr algn="ctr"/>
            <a:r>
              <a:rPr lang="fr-FR" sz="1400" dirty="0"/>
              <a:t>Non exprimée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486F28A-8698-B883-50A0-71A6F6A63584}"/>
              </a:ext>
            </a:extLst>
          </p:cNvPr>
          <p:cNvSpPr txBox="1"/>
          <p:nvPr/>
        </p:nvSpPr>
        <p:spPr>
          <a:xfrm>
            <a:off x="1415847" y="4662206"/>
            <a:ext cx="227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Protéine </a:t>
            </a:r>
            <a:r>
              <a:rPr lang="el-GR" dirty="0">
                <a:solidFill>
                  <a:srgbClr val="FF0000"/>
                </a:solidFill>
              </a:rPr>
              <a:t>α-</a:t>
            </a:r>
            <a:r>
              <a:rPr lang="fr-FR" dirty="0">
                <a:solidFill>
                  <a:srgbClr val="FF0000"/>
                </a:solidFill>
              </a:rPr>
              <a:t>actinine-3</a:t>
            </a:r>
          </a:p>
        </p:txBody>
      </p:sp>
      <p:pic>
        <p:nvPicPr>
          <p:cNvPr id="17" name="Picture 2" descr="Alpha-actinin-3 - Wikipedia">
            <a:extLst>
              <a:ext uri="{FF2B5EF4-FFF2-40B4-BE49-F238E27FC236}">
                <a16:creationId xmlns:a16="http://schemas.microsoft.com/office/drawing/2014/main" id="{70478A72-AE8D-F0CE-DEF5-64CADDD785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7960" y="5422519"/>
            <a:ext cx="1685857" cy="10030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A8D3120C-4BFA-880A-2776-092E4EC4BE3D}"/>
              </a:ext>
            </a:extLst>
          </p:cNvPr>
          <p:cNvCxnSpPr>
            <a:cxnSpLocks/>
          </p:cNvCxnSpPr>
          <p:nvPr/>
        </p:nvCxnSpPr>
        <p:spPr>
          <a:xfrm flipV="1">
            <a:off x="9338330" y="3429000"/>
            <a:ext cx="471989" cy="5463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Alpha-actinin-3 - Wikipedia">
            <a:extLst>
              <a:ext uri="{FF2B5EF4-FFF2-40B4-BE49-F238E27FC236}">
                <a16:creationId xmlns:a16="http://schemas.microsoft.com/office/drawing/2014/main" id="{CEEFEC90-491E-2634-0CC4-FE8115DE58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5508" y="5644026"/>
            <a:ext cx="941252" cy="56001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A9752A9-583E-B1CC-6DF8-54EF5974DFF9}"/>
              </a:ext>
            </a:extLst>
          </p:cNvPr>
          <p:cNvSpPr txBox="1"/>
          <p:nvPr/>
        </p:nvSpPr>
        <p:spPr>
          <a:xfrm>
            <a:off x="1662117" y="241542"/>
            <a:ext cx="2457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Le polymorphisme XX</a:t>
            </a:r>
          </a:p>
          <a:p>
            <a:pPr algn="ctr"/>
            <a:r>
              <a:rPr lang="fr-FR" i="1" dirty="0"/>
              <a:t>Les conséquences</a:t>
            </a:r>
          </a:p>
        </p:txBody>
      </p:sp>
      <p:pic>
        <p:nvPicPr>
          <p:cNvPr id="22" name="Picture 2" descr="Alpha-actinin-3 - Wikipedia">
            <a:extLst>
              <a:ext uri="{FF2B5EF4-FFF2-40B4-BE49-F238E27FC236}">
                <a16:creationId xmlns:a16="http://schemas.microsoft.com/office/drawing/2014/main" id="{E48015F3-DE16-64E3-0849-9791C54CD6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42" y="284700"/>
            <a:ext cx="941252" cy="56001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FD6DE50-46CF-C73E-75E1-F22DE0C10FC5}"/>
              </a:ext>
            </a:extLst>
          </p:cNvPr>
          <p:cNvSpPr txBox="1"/>
          <p:nvPr/>
        </p:nvSpPr>
        <p:spPr>
          <a:xfrm>
            <a:off x="9574324" y="1221150"/>
            <a:ext cx="1854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Polymorphismes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E12D171-0AE2-23D6-5C9F-B60F6F886CAE}"/>
              </a:ext>
            </a:extLst>
          </p:cNvPr>
          <p:cNvSpPr/>
          <p:nvPr/>
        </p:nvSpPr>
        <p:spPr>
          <a:xfrm rot="5400000">
            <a:off x="8897814" y="-1151121"/>
            <a:ext cx="307777" cy="51138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92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F4CA1-63F2-9D60-10FA-7524270BF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1CB756-A597-058B-C4F5-7F0E8BAA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3769"/>
            <a:ext cx="10515600" cy="11259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dirty="0"/>
              <a:t>Le polymorphisme génétique </a:t>
            </a:r>
            <a:r>
              <a:rPr lang="fr-FR" sz="2400" b="1" dirty="0"/>
              <a:t>ACTN3 XX expose les athlètes à une probabilité plus élevée de certaines blessures sans contact </a:t>
            </a:r>
            <a:r>
              <a:rPr lang="fr-FR" sz="2400" dirty="0"/>
              <a:t>(intrinsèques), comme  des blessures musculaires</a:t>
            </a:r>
          </a:p>
        </p:txBody>
      </p:sp>
      <p:pic>
        <p:nvPicPr>
          <p:cNvPr id="6" name="Image 5" descr="Une image contenant texte, Police, Site web, capture d’écran&#10;&#10;Description générée automatiquement">
            <a:extLst>
              <a:ext uri="{FF2B5EF4-FFF2-40B4-BE49-F238E27FC236}">
                <a16:creationId xmlns:a16="http://schemas.microsoft.com/office/drawing/2014/main" id="{02105F7F-B7C1-6B39-C386-53180925B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897286"/>
            <a:ext cx="7772400" cy="281145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6B380AC-CFAB-34F5-C01B-D93241858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5960" y="198628"/>
            <a:ext cx="6370598" cy="732155"/>
          </a:xfrm>
        </p:spPr>
        <p:txBody>
          <a:bodyPr>
            <a:normAutofit/>
          </a:bodyPr>
          <a:lstStyle/>
          <a:p>
            <a:pPr algn="ctr"/>
            <a:r>
              <a:rPr lang="fr-FR" sz="4000" dirty="0"/>
              <a:t>ACTN3 et blessures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5588D2-AD4F-8B49-4D5B-62D4D6F8173A}"/>
              </a:ext>
            </a:extLst>
          </p:cNvPr>
          <p:cNvSpPr txBox="1"/>
          <p:nvPr/>
        </p:nvSpPr>
        <p:spPr>
          <a:xfrm>
            <a:off x="1662117" y="241542"/>
            <a:ext cx="2457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Le polymorphisme XX</a:t>
            </a:r>
          </a:p>
          <a:p>
            <a:pPr algn="ctr"/>
            <a:r>
              <a:rPr lang="fr-FR" i="1" dirty="0"/>
              <a:t>Les conséquences</a:t>
            </a:r>
          </a:p>
        </p:txBody>
      </p:sp>
      <p:pic>
        <p:nvPicPr>
          <p:cNvPr id="9" name="Picture 2" descr="Alpha-actinin-3 - Wikipedia">
            <a:extLst>
              <a:ext uri="{FF2B5EF4-FFF2-40B4-BE49-F238E27FC236}">
                <a16:creationId xmlns:a16="http://schemas.microsoft.com/office/drawing/2014/main" id="{0796705A-DC8E-FF5B-5336-36D3DE661F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42" y="284700"/>
            <a:ext cx="941252" cy="5600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97E95FD-A0DF-EBEF-606F-389735416E1C}"/>
              </a:ext>
            </a:extLst>
          </p:cNvPr>
          <p:cNvSpPr txBox="1"/>
          <p:nvPr/>
        </p:nvSpPr>
        <p:spPr>
          <a:xfrm>
            <a:off x="4818246" y="6146295"/>
            <a:ext cx="269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Et chez le footballeur…?</a:t>
            </a:r>
          </a:p>
        </p:txBody>
      </p:sp>
    </p:spTree>
    <p:extLst>
      <p:ext uri="{BB962C8B-B14F-4D97-AF65-F5344CB8AC3E}">
        <p14:creationId xmlns:p14="http://schemas.microsoft.com/office/powerpoint/2010/main" val="49638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365760" y="1810512"/>
            <a:ext cx="5364480" cy="4343400"/>
          </a:xfrm>
          <a:prstGeom prst="rect">
            <a:avLst/>
          </a:prstGeom>
          <a:solidFill>
            <a:srgbClr val="F1F5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5" name="Shape 3"/>
          <p:cNvSpPr/>
          <p:nvPr/>
        </p:nvSpPr>
        <p:spPr>
          <a:xfrm>
            <a:off x="365760" y="1167811"/>
            <a:ext cx="5364480" cy="54864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6" name="Text 4"/>
          <p:cNvSpPr/>
          <p:nvPr/>
        </p:nvSpPr>
        <p:spPr>
          <a:xfrm>
            <a:off x="365760" y="1167812"/>
            <a:ext cx="536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FFFFFF"/>
                </a:solidFill>
              </a:rPr>
              <a:t>👥  Population</a:t>
            </a:r>
            <a:endParaRPr lang="en-US" sz="1733" dirty="0"/>
          </a:p>
        </p:txBody>
      </p:sp>
      <p:sp>
        <p:nvSpPr>
          <p:cNvPr id="7" name="Shape 5"/>
          <p:cNvSpPr/>
          <p:nvPr/>
        </p:nvSpPr>
        <p:spPr>
          <a:xfrm>
            <a:off x="609600" y="1932432"/>
            <a:ext cx="72000" cy="3757756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8" name="Text 6"/>
          <p:cNvSpPr/>
          <p:nvPr/>
        </p:nvSpPr>
        <p:spPr>
          <a:xfrm>
            <a:off x="877824" y="193243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76 joueurs masculins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840480" y="193243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4748B"/>
                </a:solidFill>
              </a:rPr>
              <a:t>1 club français Ligue 1</a:t>
            </a:r>
            <a:endParaRPr lang="en-US" sz="1333" dirty="0"/>
          </a:p>
        </p:txBody>
      </p:sp>
      <p:sp>
        <p:nvSpPr>
          <p:cNvPr id="11" name="Text 9"/>
          <p:cNvSpPr/>
          <p:nvPr/>
        </p:nvSpPr>
        <p:spPr>
          <a:xfrm>
            <a:off x="877824" y="26029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22 Professionnels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840480" y="260299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4748B"/>
                </a:solidFill>
              </a:rPr>
              <a:t>Ligue 1</a:t>
            </a:r>
            <a:endParaRPr lang="en-US" sz="1333" dirty="0"/>
          </a:p>
        </p:txBody>
      </p:sp>
      <p:sp>
        <p:nvSpPr>
          <p:cNvPr id="14" name="Text 12"/>
          <p:cNvSpPr/>
          <p:nvPr/>
        </p:nvSpPr>
        <p:spPr>
          <a:xfrm>
            <a:off x="877824" y="32735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27 U19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840480" y="327355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 err="1">
                <a:solidFill>
                  <a:srgbClr val="64748B"/>
                </a:solidFill>
              </a:rPr>
              <a:t>Niveau</a:t>
            </a:r>
            <a:r>
              <a:rPr lang="en-US" sz="1333" dirty="0">
                <a:solidFill>
                  <a:srgbClr val="64748B"/>
                </a:solidFill>
              </a:rPr>
              <a:t> élite national</a:t>
            </a:r>
            <a:endParaRPr lang="en-US" sz="1333" dirty="0"/>
          </a:p>
        </p:txBody>
      </p:sp>
      <p:sp>
        <p:nvSpPr>
          <p:cNvPr id="17" name="Text 15"/>
          <p:cNvSpPr/>
          <p:nvPr/>
        </p:nvSpPr>
        <p:spPr>
          <a:xfrm>
            <a:off x="877824" y="394411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27 U17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840480" y="394411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 err="1">
                <a:solidFill>
                  <a:srgbClr val="64748B"/>
                </a:solidFill>
              </a:rPr>
              <a:t>Niveau</a:t>
            </a:r>
            <a:r>
              <a:rPr lang="en-US" sz="1333" dirty="0">
                <a:solidFill>
                  <a:srgbClr val="64748B"/>
                </a:solidFill>
              </a:rPr>
              <a:t> élite national</a:t>
            </a:r>
            <a:endParaRPr lang="en-US" sz="1333" dirty="0"/>
          </a:p>
        </p:txBody>
      </p:sp>
      <p:sp>
        <p:nvSpPr>
          <p:cNvPr id="20" name="Text 18"/>
          <p:cNvSpPr/>
          <p:nvPr/>
        </p:nvSpPr>
        <p:spPr>
          <a:xfrm>
            <a:off x="877824" y="461467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3 saisons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840480" y="461467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dirty="0">
                <a:solidFill>
                  <a:srgbClr val="64748B"/>
                </a:solidFill>
              </a:rPr>
              <a:t>2020/21 → 2022/23</a:t>
            </a:r>
            <a:endParaRPr lang="en-US" sz="1333" dirty="0"/>
          </a:p>
        </p:txBody>
      </p:sp>
      <p:sp>
        <p:nvSpPr>
          <p:cNvPr id="23" name="Text 21"/>
          <p:cNvSpPr/>
          <p:nvPr/>
        </p:nvSpPr>
        <p:spPr>
          <a:xfrm>
            <a:off x="877824" y="528523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i="1" dirty="0">
                <a:solidFill>
                  <a:srgbClr val="1E3A5F"/>
                </a:solidFill>
              </a:rPr>
              <a:t>312 blessures</a:t>
            </a:r>
            <a:endParaRPr lang="en-US" sz="1600" i="1" dirty="0"/>
          </a:p>
        </p:txBody>
      </p:sp>
      <p:sp>
        <p:nvSpPr>
          <p:cNvPr id="24" name="Text 22"/>
          <p:cNvSpPr/>
          <p:nvPr/>
        </p:nvSpPr>
        <p:spPr>
          <a:xfrm>
            <a:off x="3840480" y="5285232"/>
            <a:ext cx="176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i="1" dirty="0" err="1">
                <a:solidFill>
                  <a:srgbClr val="64748B"/>
                </a:solidFill>
              </a:rPr>
              <a:t>Dont</a:t>
            </a:r>
            <a:r>
              <a:rPr lang="en-US" sz="1333" i="1" dirty="0">
                <a:solidFill>
                  <a:srgbClr val="64748B"/>
                </a:solidFill>
              </a:rPr>
              <a:t> 144 musculaires</a:t>
            </a:r>
            <a:endParaRPr lang="en-US" sz="1333" i="1" dirty="0"/>
          </a:p>
          <a:p>
            <a:r>
              <a:rPr lang="en-US" sz="1333" i="1" dirty="0">
                <a:solidFill>
                  <a:srgbClr val="64748B"/>
                </a:solidFill>
              </a:rPr>
              <a:t>non-contact</a:t>
            </a:r>
            <a:endParaRPr lang="en-US" sz="1333" i="1" dirty="0"/>
          </a:p>
        </p:txBody>
      </p:sp>
      <p:sp>
        <p:nvSpPr>
          <p:cNvPr id="25" name="Shape 23"/>
          <p:cNvSpPr/>
          <p:nvPr/>
        </p:nvSpPr>
        <p:spPr>
          <a:xfrm>
            <a:off x="6096000" y="1810512"/>
            <a:ext cx="5608320" cy="4343400"/>
          </a:xfrm>
          <a:prstGeom prst="rect">
            <a:avLst/>
          </a:prstGeom>
          <a:solidFill>
            <a:srgbClr val="F1F5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26" name="Shape 24"/>
          <p:cNvSpPr/>
          <p:nvPr/>
        </p:nvSpPr>
        <p:spPr>
          <a:xfrm>
            <a:off x="6096000" y="1167811"/>
            <a:ext cx="5608320" cy="548640"/>
          </a:xfrm>
          <a:prstGeom prst="rect">
            <a:avLst/>
          </a:prstGeom>
          <a:solidFill>
            <a:srgbClr val="1D4ED8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7" name="Text 25"/>
          <p:cNvSpPr/>
          <p:nvPr/>
        </p:nvSpPr>
        <p:spPr>
          <a:xfrm>
            <a:off x="6096000" y="1167812"/>
            <a:ext cx="560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FFFFFF"/>
                </a:solidFill>
              </a:rPr>
              <a:t>🔬  Design &amp; Analyses</a:t>
            </a:r>
            <a:endParaRPr lang="en-US" sz="1733" dirty="0"/>
          </a:p>
        </p:txBody>
      </p:sp>
      <p:sp>
        <p:nvSpPr>
          <p:cNvPr id="28" name="Shape 26"/>
          <p:cNvSpPr/>
          <p:nvPr/>
        </p:nvSpPr>
        <p:spPr>
          <a:xfrm>
            <a:off x="6278880" y="1932432"/>
            <a:ext cx="72000" cy="3974592"/>
          </a:xfrm>
          <a:prstGeom prst="rect">
            <a:avLst/>
          </a:prstGeom>
          <a:solidFill>
            <a:srgbClr val="1D4ED8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9" name="Text 27"/>
          <p:cNvSpPr/>
          <p:nvPr/>
        </p:nvSpPr>
        <p:spPr>
          <a:xfrm>
            <a:off x="6547104" y="1932432"/>
            <a:ext cx="243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Génotypage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022080" y="1932432"/>
            <a:ext cx="249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ACTN3; TaqMan SNP Assay</a:t>
            </a:r>
            <a:endParaRPr lang="en-US" sz="1333" dirty="0"/>
          </a:p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écouvillonnage buccal</a:t>
            </a:r>
            <a:endParaRPr lang="en-US" sz="1333" dirty="0"/>
          </a:p>
        </p:txBody>
      </p:sp>
      <p:sp>
        <p:nvSpPr>
          <p:cNvPr id="32" name="Text 30"/>
          <p:cNvSpPr/>
          <p:nvPr/>
        </p:nvSpPr>
        <p:spPr>
          <a:xfrm>
            <a:off x="6547104" y="2810256"/>
            <a:ext cx="243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Recueil blessures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022080" y="2810256"/>
            <a:ext cx="249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Selon consensus FIFA</a:t>
            </a:r>
            <a:endParaRPr lang="en-US" sz="1333" dirty="0"/>
          </a:p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par le staff médical</a:t>
            </a:r>
            <a:endParaRPr lang="en-US" sz="1333" dirty="0"/>
          </a:p>
        </p:txBody>
      </p:sp>
      <p:sp>
        <p:nvSpPr>
          <p:cNvPr id="35" name="Text 33"/>
          <p:cNvSpPr/>
          <p:nvPr/>
        </p:nvSpPr>
        <p:spPr>
          <a:xfrm>
            <a:off x="6547104" y="3688080"/>
            <a:ext cx="243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Incidence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9022080" y="3688080"/>
            <a:ext cx="249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Nb blessures / 1000h</a:t>
            </a:r>
            <a:endParaRPr lang="en-US" sz="1333" dirty="0"/>
          </a:p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d'exposition</a:t>
            </a:r>
            <a:endParaRPr lang="en-US" sz="1333" dirty="0"/>
          </a:p>
        </p:txBody>
      </p:sp>
      <p:sp>
        <p:nvSpPr>
          <p:cNvPr id="38" name="Text 36"/>
          <p:cNvSpPr/>
          <p:nvPr/>
        </p:nvSpPr>
        <p:spPr>
          <a:xfrm>
            <a:off x="6547104" y="4565904"/>
            <a:ext cx="243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Modèles stats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022080" y="4565904"/>
            <a:ext cx="249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Régression Poisson /</a:t>
            </a:r>
            <a:endParaRPr lang="en-US" sz="1333" dirty="0"/>
          </a:p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binomiale négative</a:t>
            </a:r>
            <a:endParaRPr lang="en-US" sz="1333" dirty="0"/>
          </a:p>
        </p:txBody>
      </p:sp>
      <p:sp>
        <p:nvSpPr>
          <p:cNvPr id="41" name="Text 39"/>
          <p:cNvSpPr/>
          <p:nvPr/>
        </p:nvSpPr>
        <p:spPr>
          <a:xfrm>
            <a:off x="6547104" y="5443728"/>
            <a:ext cx="243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E3A5F"/>
                </a:solidFill>
              </a:rPr>
              <a:t>RTJ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9022080" y="5443728"/>
            <a:ext cx="249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Test Kruskal-Wallis</a:t>
            </a:r>
            <a:endParaRPr lang="en-US" sz="1333" dirty="0"/>
          </a:p>
          <a:p>
            <a:pPr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+ post-hoc Dunn-Bonferroni</a:t>
            </a:r>
            <a:endParaRPr lang="en-US" sz="1333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A808168-FC9C-A975-91AA-3988988F5CDC}"/>
              </a:ext>
            </a:extLst>
          </p:cNvPr>
          <p:cNvSpPr/>
          <p:nvPr/>
        </p:nvSpPr>
        <p:spPr>
          <a:xfrm>
            <a:off x="6510528" y="40477"/>
            <a:ext cx="1408176" cy="3200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Méthodologie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0A7F98B-62E5-68E2-3D92-9F534C11CB76}"/>
              </a:ext>
            </a:extLst>
          </p:cNvPr>
          <p:cNvSpPr/>
          <p:nvPr/>
        </p:nvSpPr>
        <p:spPr>
          <a:xfrm>
            <a:off x="7918704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Résultats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5EB93E5-9F99-31EB-BC46-9C0421515C0B}"/>
              </a:ext>
            </a:extLst>
          </p:cNvPr>
          <p:cNvSpPr/>
          <p:nvPr/>
        </p:nvSpPr>
        <p:spPr>
          <a:xfrm>
            <a:off x="9326880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Discussion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F3F928-F094-8B6E-FF36-1F1C5B08D2D3}"/>
              </a:ext>
            </a:extLst>
          </p:cNvPr>
          <p:cNvSpPr/>
          <p:nvPr/>
        </p:nvSpPr>
        <p:spPr>
          <a:xfrm>
            <a:off x="10735056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Conclusion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47B943B-C66A-6528-9D58-691D371B0E12}"/>
              </a:ext>
            </a:extLst>
          </p:cNvPr>
          <p:cNvSpPr/>
          <p:nvPr/>
        </p:nvSpPr>
        <p:spPr>
          <a:xfrm>
            <a:off x="5102352" y="40477"/>
            <a:ext cx="1408176" cy="3200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Contexte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9251CF-31D8-A9FA-A15F-2A06F8098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291973"/>
            <a:ext cx="5788152" cy="805307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fr-FR" sz="3200" dirty="0"/>
              <a:t>Une information pas comme les autres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D6BA7D-AF0A-E761-EA5B-11726B31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592" y="1753734"/>
            <a:ext cx="5788152" cy="481229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000" i="1" dirty="0"/>
              <a:t>Le génotype : entre donnée médicale et donnée sensible</a:t>
            </a:r>
          </a:p>
          <a:p>
            <a:pPr marL="0" indent="0" algn="just">
              <a:buNone/>
            </a:pPr>
            <a:endParaRPr lang="fr-FR" sz="2000" dirty="0"/>
          </a:p>
          <a:p>
            <a:pPr algn="just"/>
            <a:r>
              <a:rPr lang="fr-FR" sz="2000" dirty="0"/>
              <a:t>Une information génétique est par définition </a:t>
            </a:r>
            <a:r>
              <a:rPr lang="fr-FR" sz="2000" b="1" dirty="0"/>
              <a:t>permanente, prédictive et partageable</a:t>
            </a:r>
            <a:r>
              <a:rPr lang="fr-FR" sz="2000" dirty="0"/>
              <a:t> (famille biologique)</a:t>
            </a:r>
          </a:p>
          <a:p>
            <a:pPr algn="just"/>
            <a:r>
              <a:rPr lang="fr-FR" sz="2000" dirty="0"/>
              <a:t>Elle ne concerne pas seulement le joueur, elle dit quelque chose sur ses enfants, ses parents</a:t>
            </a:r>
          </a:p>
          <a:p>
            <a:pPr algn="just"/>
            <a:r>
              <a:rPr lang="fr-FR" sz="2000" dirty="0"/>
              <a:t>En France, elle est classée </a:t>
            </a:r>
            <a:r>
              <a:rPr lang="fr-FR" sz="2000" b="1" dirty="0"/>
              <a:t>donnée de santé à caractère particulier</a:t>
            </a:r>
            <a:r>
              <a:rPr lang="fr-FR" sz="2000" dirty="0"/>
              <a:t> (RGPD, art. 9)</a:t>
            </a:r>
          </a:p>
          <a:p>
            <a:pPr algn="just"/>
            <a:r>
              <a:rPr lang="fr-FR" sz="2000" dirty="0"/>
              <a:t>Dans le contexte sportif pro : une information à très haute valeur économique potentielle</a:t>
            </a:r>
          </a:p>
          <a:p>
            <a:pPr algn="just"/>
            <a:endParaRPr lang="fr-FR" sz="20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1A657B6-8FCD-20BB-977E-675BCF852582}"/>
              </a:ext>
            </a:extLst>
          </p:cNvPr>
          <p:cNvSpPr txBox="1">
            <a:spLocks/>
          </p:cNvSpPr>
          <p:nvPr/>
        </p:nvSpPr>
        <p:spPr>
          <a:xfrm>
            <a:off x="6239256" y="1753734"/>
            <a:ext cx="5788152" cy="481229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i="1" dirty="0"/>
              <a:t>Qui pourrait utiliser cette information, et comment ?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/>
          </a:p>
          <a:p>
            <a:pPr algn="just"/>
            <a:r>
              <a:rPr lang="fr-FR" sz="2000" b="1" dirty="0"/>
              <a:t>Le club</a:t>
            </a:r>
            <a:r>
              <a:rPr lang="fr-FR" sz="2000" dirty="0"/>
              <a:t> : orienter les décisions de recrutement, de renouvellement de contrat</a:t>
            </a:r>
          </a:p>
          <a:p>
            <a:pPr algn="just"/>
            <a:r>
              <a:rPr lang="fr-FR" sz="2000" b="1" dirty="0"/>
              <a:t>L'assureur</a:t>
            </a:r>
            <a:r>
              <a:rPr lang="fr-FR" sz="2000" dirty="0"/>
              <a:t> : moduler les primes ou les garanties selon le profil génétique</a:t>
            </a:r>
          </a:p>
          <a:p>
            <a:pPr algn="just"/>
            <a:r>
              <a:rPr lang="fr-FR" sz="2000" b="1" dirty="0"/>
              <a:t>Le staff médical</a:t>
            </a:r>
            <a:r>
              <a:rPr lang="fr-FR" sz="2000" dirty="0"/>
              <a:t> : adapter la prise en charge → usage légitime, mais à encadrer</a:t>
            </a:r>
          </a:p>
          <a:p>
            <a:pPr algn="just"/>
            <a:r>
              <a:rPr lang="fr-FR" sz="2000" b="1" dirty="0"/>
              <a:t>Le joueur lui-même</a:t>
            </a:r>
            <a:r>
              <a:rPr lang="fr-FR" sz="2000" dirty="0"/>
              <a:t> : droit à ne pas savoir (reconnu en droit français)</a:t>
            </a:r>
          </a:p>
          <a:p>
            <a:pPr algn="just"/>
            <a:r>
              <a:rPr lang="fr-FR" sz="2000" dirty="0"/>
              <a:t>Risque de </a:t>
            </a:r>
            <a:r>
              <a:rPr lang="fr-FR" sz="2000" b="1" dirty="0"/>
              <a:t>discrimination génétique</a:t>
            </a:r>
            <a:r>
              <a:rPr lang="fr-FR" sz="2000" dirty="0"/>
              <a:t> : encore peu légiféré dans le sport professionnel</a:t>
            </a:r>
          </a:p>
          <a:p>
            <a:pPr algn="just"/>
            <a:endParaRPr lang="fr-FR" sz="20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551371C-E6E8-37B0-F47B-7BBD3F4EF903}"/>
              </a:ext>
            </a:extLst>
          </p:cNvPr>
          <p:cNvSpPr txBox="1">
            <a:spLocks/>
          </p:cNvSpPr>
          <p:nvPr/>
        </p:nvSpPr>
        <p:spPr>
          <a:xfrm>
            <a:off x="6239256" y="301116"/>
            <a:ext cx="5788152" cy="78701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200" dirty="0"/>
              <a:t>Les risques concrets</a:t>
            </a:r>
          </a:p>
        </p:txBody>
      </p:sp>
    </p:spTree>
    <p:extLst>
      <p:ext uri="{BB962C8B-B14F-4D97-AF65-F5344CB8AC3E}">
        <p14:creationId xmlns:p14="http://schemas.microsoft.com/office/powerpoint/2010/main" val="413145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CFDEA6-020D-8A39-0FAC-951925D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que le CPP a rendu possible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ECDCC-C8C6-893B-F833-8D2751BA9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i="1" dirty="0"/>
              <a:t>Le rôle concret de la protection des personnes dans notre recherche :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Avis favorable du CPP : condition sine qua non pour accéder aux joueurs et à leurs données biologiques</a:t>
            </a:r>
          </a:p>
          <a:p>
            <a:pPr algn="just"/>
            <a:r>
              <a:rPr lang="fr-FR" b="1" dirty="0"/>
              <a:t>Consentement éclairé</a:t>
            </a:r>
            <a:r>
              <a:rPr lang="fr-FR" dirty="0"/>
              <a:t> individuel : chaque joueur informé des objectifs, des risques, de ses droits</a:t>
            </a:r>
          </a:p>
          <a:p>
            <a:pPr algn="just"/>
            <a:r>
              <a:rPr lang="fr-FR" b="1" dirty="0"/>
              <a:t>Anonymisation</a:t>
            </a:r>
            <a:r>
              <a:rPr lang="fr-FR" dirty="0"/>
              <a:t> stricte des données génétiques : aucun club, aucun staff ne connaît le génotype individuel</a:t>
            </a:r>
          </a:p>
          <a:p>
            <a:pPr algn="just"/>
            <a:r>
              <a:rPr lang="fr-FR" dirty="0"/>
              <a:t>Finalité de recherche </a:t>
            </a:r>
            <a:r>
              <a:rPr lang="fr-FR" b="1" dirty="0"/>
              <a:t>strictement définie</a:t>
            </a:r>
            <a:r>
              <a:rPr lang="fr-FR" dirty="0"/>
              <a:t> : aucune utilisation opérationnelle possible</a:t>
            </a:r>
          </a:p>
          <a:p>
            <a:pPr algn="just"/>
            <a:r>
              <a:rPr lang="fr-FR" dirty="0"/>
              <a:t>Droit de retrait à tout moment, sans conséquence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467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diagramme, capture d’écran, croquis&#10;&#10;Description générée automatiquement">
            <a:extLst>
              <a:ext uri="{FF2B5EF4-FFF2-40B4-BE49-F238E27FC236}">
                <a16:creationId xmlns:a16="http://schemas.microsoft.com/office/drawing/2014/main" id="{FEDADAD2-CBF6-24E1-732B-A0B155581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12"/>
          <a:stretch>
            <a:fillRect/>
          </a:stretch>
        </p:blipFill>
        <p:spPr>
          <a:xfrm>
            <a:off x="321740" y="1188722"/>
            <a:ext cx="2500785" cy="19962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E68868B-5D10-B541-AD6A-3B5ED0FA83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51"/>
          <a:stretch>
            <a:fillRect/>
          </a:stretch>
        </p:blipFill>
        <p:spPr>
          <a:xfrm>
            <a:off x="1462983" y="3729411"/>
            <a:ext cx="6733928" cy="19962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E6A7435-AE30-FFAF-218D-2210B67AB2C4}"/>
              </a:ext>
            </a:extLst>
          </p:cNvPr>
          <p:cNvSpPr/>
          <p:nvPr/>
        </p:nvSpPr>
        <p:spPr>
          <a:xfrm>
            <a:off x="6510528" y="40477"/>
            <a:ext cx="1408176" cy="3200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Méthodologie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FDFDD5-F5CB-4500-820F-A188FA575F16}"/>
              </a:ext>
            </a:extLst>
          </p:cNvPr>
          <p:cNvSpPr/>
          <p:nvPr/>
        </p:nvSpPr>
        <p:spPr>
          <a:xfrm>
            <a:off x="7918704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Résultats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E3546B-A223-59FA-0F97-EF2DA17E6AB4}"/>
              </a:ext>
            </a:extLst>
          </p:cNvPr>
          <p:cNvSpPr/>
          <p:nvPr/>
        </p:nvSpPr>
        <p:spPr>
          <a:xfrm>
            <a:off x="9326880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Discussion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2E0B50-D202-0394-C5FC-29B1CB658EC3}"/>
              </a:ext>
            </a:extLst>
          </p:cNvPr>
          <p:cNvSpPr/>
          <p:nvPr/>
        </p:nvSpPr>
        <p:spPr>
          <a:xfrm>
            <a:off x="10735056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Conclusion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9A24C4-2076-04E8-6C27-894279E37884}"/>
              </a:ext>
            </a:extLst>
          </p:cNvPr>
          <p:cNvSpPr/>
          <p:nvPr/>
        </p:nvSpPr>
        <p:spPr>
          <a:xfrm>
            <a:off x="5102352" y="40477"/>
            <a:ext cx="1408176" cy="3200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Contexte</a:t>
            </a:r>
          </a:p>
        </p:txBody>
      </p:sp>
      <p:pic>
        <p:nvPicPr>
          <p:cNvPr id="16" name="Image 15" descr="Une image contenant texte, diagramme, capture d’écran, croquis&#10;&#10;Description générée automatiquement">
            <a:extLst>
              <a:ext uri="{FF2B5EF4-FFF2-40B4-BE49-F238E27FC236}">
                <a16:creationId xmlns:a16="http://schemas.microsoft.com/office/drawing/2014/main" id="{DB59D86C-0818-7E51-556E-B053BAB67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9" r="149"/>
          <a:stretch>
            <a:fillRect/>
          </a:stretch>
        </p:blipFill>
        <p:spPr>
          <a:xfrm>
            <a:off x="8614333" y="2240280"/>
            <a:ext cx="3121306" cy="19962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Flèche courbée vers la gauche 17">
            <a:extLst>
              <a:ext uri="{FF2B5EF4-FFF2-40B4-BE49-F238E27FC236}">
                <a16:creationId xmlns:a16="http://schemas.microsoft.com/office/drawing/2014/main" id="{777DD11D-3B47-86FB-1BCC-096F4C022562}"/>
              </a:ext>
            </a:extLst>
          </p:cNvPr>
          <p:cNvSpPr/>
          <p:nvPr/>
        </p:nvSpPr>
        <p:spPr>
          <a:xfrm rot="19555304">
            <a:off x="3251018" y="2425019"/>
            <a:ext cx="320040" cy="1261872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Flèche courbée vers la gauche 18">
            <a:extLst>
              <a:ext uri="{FF2B5EF4-FFF2-40B4-BE49-F238E27FC236}">
                <a16:creationId xmlns:a16="http://schemas.microsoft.com/office/drawing/2014/main" id="{2699FEFE-088E-347F-B46F-C5C77A27CC4D}"/>
              </a:ext>
            </a:extLst>
          </p:cNvPr>
          <p:cNvSpPr/>
          <p:nvPr/>
        </p:nvSpPr>
        <p:spPr>
          <a:xfrm rot="13694025" flipH="1">
            <a:off x="8688709" y="4156632"/>
            <a:ext cx="350596" cy="1261872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3A21407-D393-D730-1A78-CCD861954204}"/>
              </a:ext>
            </a:extLst>
          </p:cNvPr>
          <p:cNvSpPr txBox="1"/>
          <p:nvPr/>
        </p:nvSpPr>
        <p:spPr>
          <a:xfrm>
            <a:off x="10332691" y="2240280"/>
            <a:ext cx="14029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Del </a:t>
            </a:r>
            <a:r>
              <a:rPr lang="fr-FR" sz="1100" dirty="0" err="1"/>
              <a:t>Coso</a:t>
            </a:r>
            <a:r>
              <a:rPr lang="fr-FR" sz="1100" dirty="0"/>
              <a:t> et al. 2022</a:t>
            </a:r>
          </a:p>
        </p:txBody>
      </p:sp>
    </p:spTree>
    <p:extLst>
      <p:ext uri="{BB962C8B-B14F-4D97-AF65-F5344CB8AC3E}">
        <p14:creationId xmlns:p14="http://schemas.microsoft.com/office/powerpoint/2010/main" val="1659308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426720" y="1097280"/>
            <a:ext cx="3474720" cy="2316480"/>
          </a:xfrm>
          <a:prstGeom prst="rect">
            <a:avLst/>
          </a:prstGeom>
          <a:solidFill>
            <a:srgbClr val="E0F2FE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6" name="Text 4"/>
          <p:cNvSpPr/>
          <p:nvPr/>
        </p:nvSpPr>
        <p:spPr>
          <a:xfrm>
            <a:off x="426720" y="1182624"/>
            <a:ext cx="347472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0891B2"/>
                </a:solidFill>
              </a:rPr>
              <a:t>RR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426720" y="2048256"/>
            <a:ext cx="34747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F172A"/>
                </a:solidFill>
              </a:rPr>
              <a:t>52,6%</a:t>
            </a:r>
            <a:endParaRPr lang="en-US" sz="2133" dirty="0"/>
          </a:p>
        </p:txBody>
      </p:sp>
      <p:sp>
        <p:nvSpPr>
          <p:cNvPr id="8" name="Text 6"/>
          <p:cNvSpPr/>
          <p:nvPr/>
        </p:nvSpPr>
        <p:spPr>
          <a:xfrm>
            <a:off x="426720" y="2584704"/>
            <a:ext cx="34747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Expression normale</a:t>
            </a:r>
            <a:endParaRPr lang="en-US" sz="1333" dirty="0"/>
          </a:p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α-actinine-3 +++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206240" y="1097280"/>
            <a:ext cx="3474720" cy="2316480"/>
          </a:xfrm>
          <a:prstGeom prst="rect">
            <a:avLst/>
          </a:prstGeom>
          <a:solidFill>
            <a:srgbClr val="DBEAFE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1" name="Text 9"/>
          <p:cNvSpPr/>
          <p:nvPr/>
        </p:nvSpPr>
        <p:spPr>
          <a:xfrm>
            <a:off x="4206240" y="1182624"/>
            <a:ext cx="347472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1D4ED8"/>
                </a:solidFill>
              </a:rPr>
              <a:t>RX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4206240" y="2048256"/>
            <a:ext cx="34747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F172A"/>
                </a:solidFill>
              </a:rPr>
              <a:t>30,3%</a:t>
            </a:r>
            <a:endParaRPr lang="en-US" sz="2133" dirty="0"/>
          </a:p>
        </p:txBody>
      </p:sp>
      <p:sp>
        <p:nvSpPr>
          <p:cNvPr id="13" name="Text 11"/>
          <p:cNvSpPr/>
          <p:nvPr/>
        </p:nvSpPr>
        <p:spPr>
          <a:xfrm>
            <a:off x="4206240" y="2584704"/>
            <a:ext cx="34747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Expression hétérozygote</a:t>
            </a:r>
            <a:endParaRPr lang="en-US" sz="1333" dirty="0"/>
          </a:p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α-actinine-3 +</a:t>
            </a:r>
            <a:endParaRPr lang="en-US" sz="1333" dirty="0"/>
          </a:p>
        </p:txBody>
      </p:sp>
      <p:sp>
        <p:nvSpPr>
          <p:cNvPr id="14" name="Shape 12"/>
          <p:cNvSpPr/>
          <p:nvPr/>
        </p:nvSpPr>
        <p:spPr>
          <a:xfrm>
            <a:off x="7985760" y="1097280"/>
            <a:ext cx="3474720" cy="2316480"/>
          </a:xfrm>
          <a:prstGeom prst="rect">
            <a:avLst/>
          </a:prstGeom>
          <a:solidFill>
            <a:srgbClr val="FEE2E2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6" name="Text 14"/>
          <p:cNvSpPr/>
          <p:nvPr/>
        </p:nvSpPr>
        <p:spPr>
          <a:xfrm>
            <a:off x="7985760" y="1182624"/>
            <a:ext cx="347472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800" b="1" dirty="0">
                <a:solidFill>
                  <a:srgbClr val="DC2626"/>
                </a:solidFill>
              </a:rPr>
              <a:t>XX</a:t>
            </a:r>
            <a:endParaRPr lang="en-US" sz="4800" dirty="0"/>
          </a:p>
        </p:txBody>
      </p:sp>
      <p:sp>
        <p:nvSpPr>
          <p:cNvPr id="17" name="Text 15"/>
          <p:cNvSpPr/>
          <p:nvPr/>
        </p:nvSpPr>
        <p:spPr>
          <a:xfrm>
            <a:off x="7985760" y="2048256"/>
            <a:ext cx="347472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F172A"/>
                </a:solidFill>
              </a:rPr>
              <a:t>17,1%</a:t>
            </a:r>
            <a:endParaRPr lang="en-US" sz="2133" dirty="0"/>
          </a:p>
        </p:txBody>
      </p:sp>
      <p:sp>
        <p:nvSpPr>
          <p:cNvPr id="18" name="Text 16"/>
          <p:cNvSpPr/>
          <p:nvPr/>
        </p:nvSpPr>
        <p:spPr>
          <a:xfrm>
            <a:off x="7985760" y="2584704"/>
            <a:ext cx="34747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Absence totale</a:t>
            </a:r>
            <a:endParaRPr lang="en-US" sz="1333" dirty="0"/>
          </a:p>
          <a:p>
            <a:pPr algn="ctr">
              <a:lnSpc>
                <a:spcPct val="120000"/>
              </a:lnSpc>
            </a:pPr>
            <a:r>
              <a:rPr lang="en-US" sz="1333" dirty="0">
                <a:solidFill>
                  <a:srgbClr val="64748B"/>
                </a:solidFill>
              </a:rPr>
              <a:t>α-actinine-3 </a:t>
            </a:r>
            <a:r>
              <a:rPr lang="en-US" sz="1333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9" name="Shape 17"/>
          <p:cNvSpPr/>
          <p:nvPr/>
        </p:nvSpPr>
        <p:spPr>
          <a:xfrm>
            <a:off x="426720" y="3657600"/>
            <a:ext cx="11338560" cy="548640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0" name="Text 18"/>
          <p:cNvSpPr/>
          <p:nvPr/>
        </p:nvSpPr>
        <p:spPr>
          <a:xfrm>
            <a:off x="426720" y="3657600"/>
            <a:ext cx="11338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solidFill>
                  <a:srgbClr val="FFFFFF"/>
                </a:solidFill>
              </a:rPr>
              <a:t>Incidence des blessures musculaires non-contact (/1000h)</a:t>
            </a:r>
            <a:endParaRPr lang="en-US" sz="1733" dirty="0"/>
          </a:p>
        </p:txBody>
      </p:sp>
      <p:sp>
        <p:nvSpPr>
          <p:cNvPr id="21" name="Text 19"/>
          <p:cNvSpPr/>
          <p:nvPr/>
        </p:nvSpPr>
        <p:spPr>
          <a:xfrm>
            <a:off x="670560" y="4389120"/>
            <a:ext cx="731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0891B2"/>
                </a:solidFill>
              </a:rPr>
              <a:t>RR</a:t>
            </a:r>
            <a:endParaRPr lang="en-US" sz="1733" dirty="0"/>
          </a:p>
        </p:txBody>
      </p:sp>
      <p:sp>
        <p:nvSpPr>
          <p:cNvPr id="22" name="Shape 20"/>
          <p:cNvSpPr/>
          <p:nvPr/>
        </p:nvSpPr>
        <p:spPr>
          <a:xfrm>
            <a:off x="1463041" y="4462272"/>
            <a:ext cx="3288937" cy="36576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3" name="Text 21"/>
          <p:cNvSpPr/>
          <p:nvPr/>
        </p:nvSpPr>
        <p:spPr>
          <a:xfrm>
            <a:off x="4849513" y="4389120"/>
            <a:ext cx="975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891B2"/>
                </a:solidFill>
              </a:rPr>
              <a:t>5.15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70560" y="5059680"/>
            <a:ext cx="731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1D4ED8"/>
                </a:solidFill>
              </a:rPr>
              <a:t>RX</a:t>
            </a:r>
            <a:endParaRPr lang="en-US" sz="1733" dirty="0"/>
          </a:p>
        </p:txBody>
      </p:sp>
      <p:sp>
        <p:nvSpPr>
          <p:cNvPr id="25" name="Shape 23"/>
          <p:cNvSpPr/>
          <p:nvPr/>
        </p:nvSpPr>
        <p:spPr>
          <a:xfrm>
            <a:off x="1463040" y="5132832"/>
            <a:ext cx="4246880" cy="365760"/>
          </a:xfrm>
          <a:prstGeom prst="rect">
            <a:avLst/>
          </a:prstGeom>
          <a:solidFill>
            <a:srgbClr val="1D4ED8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6" name="Text 24"/>
          <p:cNvSpPr/>
          <p:nvPr/>
        </p:nvSpPr>
        <p:spPr>
          <a:xfrm>
            <a:off x="5807456" y="5059680"/>
            <a:ext cx="975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4ED8"/>
                </a:solidFill>
              </a:rPr>
              <a:t>6.65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70560" y="5730240"/>
            <a:ext cx="731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b="1" dirty="0">
                <a:solidFill>
                  <a:srgbClr val="DC2626"/>
                </a:solidFill>
              </a:rPr>
              <a:t>XX</a:t>
            </a:r>
            <a:endParaRPr lang="en-US" sz="1733" dirty="0"/>
          </a:p>
        </p:txBody>
      </p:sp>
      <p:sp>
        <p:nvSpPr>
          <p:cNvPr id="28" name="Shape 26"/>
          <p:cNvSpPr/>
          <p:nvPr/>
        </p:nvSpPr>
        <p:spPr>
          <a:xfrm>
            <a:off x="1463040" y="5803392"/>
            <a:ext cx="5453888" cy="36576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9" name="Text 27"/>
          <p:cNvSpPr/>
          <p:nvPr/>
        </p:nvSpPr>
        <p:spPr>
          <a:xfrm>
            <a:off x="7014464" y="5730240"/>
            <a:ext cx="975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DC2626"/>
                </a:solidFill>
              </a:rPr>
              <a:t>8.54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778240" y="4462272"/>
            <a:ext cx="2865120" cy="1780032"/>
          </a:xfrm>
          <a:prstGeom prst="rect">
            <a:avLst/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sp>
        <p:nvSpPr>
          <p:cNvPr id="31" name="Text 29"/>
          <p:cNvSpPr/>
          <p:nvPr/>
        </p:nvSpPr>
        <p:spPr>
          <a:xfrm>
            <a:off x="8778240" y="4450080"/>
            <a:ext cx="2865120" cy="1792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0F172A"/>
                </a:solidFill>
              </a:rPr>
              <a:t>⚠️ </a:t>
            </a:r>
            <a:r>
              <a:rPr lang="en-US" sz="1400" dirty="0" err="1">
                <a:solidFill>
                  <a:srgbClr val="0F172A"/>
                </a:solidFill>
              </a:rPr>
              <a:t>Différences</a:t>
            </a:r>
            <a:r>
              <a:rPr lang="en-US" sz="1400" dirty="0">
                <a:solidFill>
                  <a:srgbClr val="0F172A"/>
                </a:solidFill>
              </a:rPr>
              <a:t> non</a:t>
            </a:r>
            <a:r>
              <a:rPr lang="en-US" sz="1400" dirty="0"/>
              <a:t> </a:t>
            </a:r>
            <a:r>
              <a:rPr lang="en-US" sz="1400" dirty="0" err="1">
                <a:solidFill>
                  <a:srgbClr val="0F172A"/>
                </a:solidFill>
              </a:rPr>
              <a:t>significatives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F172A"/>
                </a:solidFill>
              </a:rPr>
              <a:t>(p = 0.140)</a:t>
            </a:r>
            <a:endParaRPr lang="en-US" sz="1400" dirty="0"/>
          </a:p>
          <a:p>
            <a:pPr>
              <a:lnSpc>
                <a:spcPct val="130000"/>
              </a:lnSpc>
            </a:pP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0F172A"/>
                </a:solidFill>
              </a:rPr>
              <a:t>Tendance XX &gt; RR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0F172A"/>
                </a:solidFill>
              </a:rPr>
              <a:t>(Rate Ratio = 1.66)</a:t>
            </a:r>
            <a:endParaRPr lang="en-US" sz="1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4AAF1CA-C410-76D2-E558-B0E6FE88D56D}"/>
              </a:ext>
            </a:extLst>
          </p:cNvPr>
          <p:cNvSpPr/>
          <p:nvPr/>
        </p:nvSpPr>
        <p:spPr>
          <a:xfrm>
            <a:off x="6510528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Méthodologie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FF35D3-473D-741A-1499-D598FFD40D1B}"/>
              </a:ext>
            </a:extLst>
          </p:cNvPr>
          <p:cNvSpPr/>
          <p:nvPr/>
        </p:nvSpPr>
        <p:spPr>
          <a:xfrm>
            <a:off x="7918704" y="40477"/>
            <a:ext cx="1408176" cy="3200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Résultats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FA489D7-9ED9-6738-04D7-B82350EE1F56}"/>
              </a:ext>
            </a:extLst>
          </p:cNvPr>
          <p:cNvSpPr/>
          <p:nvPr/>
        </p:nvSpPr>
        <p:spPr>
          <a:xfrm>
            <a:off x="9326880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Discussion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A87E291-39A8-E10E-D27C-3ED4A814E497}"/>
              </a:ext>
            </a:extLst>
          </p:cNvPr>
          <p:cNvSpPr/>
          <p:nvPr/>
        </p:nvSpPr>
        <p:spPr>
          <a:xfrm>
            <a:off x="10735056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Conclusion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7DAF674-AD8C-D917-7A8D-EE6B3E02B649}"/>
              </a:ext>
            </a:extLst>
          </p:cNvPr>
          <p:cNvSpPr/>
          <p:nvPr/>
        </p:nvSpPr>
        <p:spPr>
          <a:xfrm>
            <a:off x="5102352" y="40477"/>
            <a:ext cx="1408176" cy="3200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Contexte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426720" y="1036320"/>
            <a:ext cx="11338560" cy="755904"/>
          </a:xfrm>
          <a:prstGeom prst="rect">
            <a:avLst/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fr-FR" sz="24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1146048"/>
            <a:ext cx="438912" cy="4389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21664" y="1036320"/>
            <a:ext cx="1054608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67" b="1" dirty="0">
                <a:solidFill>
                  <a:srgbClr val="059669"/>
                </a:solidFill>
              </a:rPr>
              <a:t>Résultat significatif : RTJ diffère significativement entre génotypes (p = 0.007) sur l'ensemble des joueurs</a:t>
            </a:r>
            <a:endParaRPr lang="en-US" sz="1667" dirty="0"/>
          </a:p>
        </p:txBody>
      </p:sp>
      <p:sp>
        <p:nvSpPr>
          <p:cNvPr id="7" name="Text 4"/>
          <p:cNvSpPr/>
          <p:nvPr/>
        </p:nvSpPr>
        <p:spPr>
          <a:xfrm>
            <a:off x="487680" y="2566416"/>
            <a:ext cx="548640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1E3A5F"/>
                </a:solidFill>
              </a:rPr>
              <a:t>Tous joueurs confondus</a:t>
            </a:r>
            <a:endParaRPr lang="en-US" sz="1733" dirty="0"/>
          </a:p>
        </p:txBody>
      </p:sp>
      <p:sp>
        <p:nvSpPr>
          <p:cNvPr id="8" name="Text 5"/>
          <p:cNvSpPr/>
          <p:nvPr/>
        </p:nvSpPr>
        <p:spPr>
          <a:xfrm>
            <a:off x="487680" y="2987040"/>
            <a:ext cx="60960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891B2"/>
                </a:solidFill>
              </a:rPr>
              <a:t>RR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158241" y="3041904"/>
            <a:ext cx="2737659" cy="341376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10" name="Text 7"/>
          <p:cNvSpPr/>
          <p:nvPr/>
        </p:nvSpPr>
        <p:spPr>
          <a:xfrm>
            <a:off x="4017819" y="2987040"/>
            <a:ext cx="85344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891B2"/>
                </a:solidFill>
              </a:rPr>
              <a:t>13 j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87680" y="3596640"/>
            <a:ext cx="60960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4ED8"/>
                </a:solidFill>
              </a:rPr>
              <a:t>RX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158240" y="3651504"/>
            <a:ext cx="3369425" cy="341376"/>
          </a:xfrm>
          <a:prstGeom prst="rect">
            <a:avLst/>
          </a:prstGeom>
          <a:solidFill>
            <a:srgbClr val="1D4ED8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13" name="Text 10"/>
          <p:cNvSpPr/>
          <p:nvPr/>
        </p:nvSpPr>
        <p:spPr>
          <a:xfrm>
            <a:off x="4649585" y="3596640"/>
            <a:ext cx="85344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4ED8"/>
                </a:solidFill>
              </a:rPr>
              <a:t>16 j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99872" y="4206240"/>
            <a:ext cx="60960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DC2626"/>
                </a:solidFill>
              </a:rPr>
              <a:t>XX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158241" y="4261104"/>
            <a:ext cx="3790604" cy="341376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16" name="Text 13"/>
          <p:cNvSpPr/>
          <p:nvPr/>
        </p:nvSpPr>
        <p:spPr>
          <a:xfrm>
            <a:off x="5070764" y="4224528"/>
            <a:ext cx="853440" cy="451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DC2626"/>
                </a:solidFill>
              </a:rPr>
              <a:t>18 j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096000" y="2273808"/>
            <a:ext cx="5608320" cy="2545080"/>
          </a:xfrm>
          <a:prstGeom prst="rect">
            <a:avLst/>
          </a:prstGeom>
          <a:solidFill>
            <a:srgbClr val="FEE2E2"/>
          </a:solidFill>
          <a:ln w="12700">
            <a:solidFill>
              <a:srgbClr val="DC262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8" name="Text 15"/>
          <p:cNvSpPr/>
          <p:nvPr/>
        </p:nvSpPr>
        <p:spPr>
          <a:xfrm>
            <a:off x="6278880" y="2359152"/>
            <a:ext cx="5242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b="1" dirty="0">
                <a:solidFill>
                  <a:srgbClr val="DC2626"/>
                </a:solidFill>
              </a:rPr>
              <a:t> U17 : p = 0.004</a:t>
            </a:r>
            <a:endParaRPr lang="en-US" sz="1867" dirty="0"/>
          </a:p>
        </p:txBody>
      </p:sp>
      <p:sp>
        <p:nvSpPr>
          <p:cNvPr id="19" name="Text 16"/>
          <p:cNvSpPr/>
          <p:nvPr/>
        </p:nvSpPr>
        <p:spPr>
          <a:xfrm>
            <a:off x="6278880" y="2968752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891B2"/>
                </a:solidFill>
              </a:rPr>
              <a:t>RR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949441" y="3041904"/>
            <a:ext cx="1532708" cy="341376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1" name="Text 18"/>
          <p:cNvSpPr/>
          <p:nvPr/>
        </p:nvSpPr>
        <p:spPr>
          <a:xfrm>
            <a:off x="8604068" y="2968752"/>
            <a:ext cx="8534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0891B2"/>
                </a:solidFill>
              </a:rPr>
              <a:t>11 j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278880" y="3578352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4ED8"/>
                </a:solidFill>
              </a:rPr>
              <a:t>RX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949440" y="3651504"/>
            <a:ext cx="3204755" cy="341376"/>
          </a:xfrm>
          <a:prstGeom prst="rect">
            <a:avLst/>
          </a:prstGeom>
          <a:solidFill>
            <a:srgbClr val="1D4ED8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4" name="Text 21"/>
          <p:cNvSpPr/>
          <p:nvPr/>
        </p:nvSpPr>
        <p:spPr>
          <a:xfrm>
            <a:off x="10276115" y="3578352"/>
            <a:ext cx="8534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1D4ED8"/>
                </a:solidFill>
              </a:rPr>
              <a:t>23 j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278880" y="4187952"/>
            <a:ext cx="6096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DC2626"/>
                </a:solidFill>
              </a:rPr>
              <a:t>XX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949441" y="4261104"/>
            <a:ext cx="2508068" cy="341376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7" name="Text 24"/>
          <p:cNvSpPr/>
          <p:nvPr/>
        </p:nvSpPr>
        <p:spPr>
          <a:xfrm>
            <a:off x="9579428" y="4187952"/>
            <a:ext cx="8534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DC2626"/>
                </a:solidFill>
              </a:rPr>
              <a:t>18 j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26720" y="5425440"/>
            <a:ext cx="11338560" cy="1158240"/>
          </a:xfrm>
          <a:prstGeom prst="rect">
            <a:avLst/>
          </a:prstGeom>
          <a:solidFill>
            <a:srgbClr val="F1F5F9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30" name="Text 27"/>
          <p:cNvSpPr/>
          <p:nvPr/>
        </p:nvSpPr>
        <p:spPr>
          <a:xfrm>
            <a:off x="609600" y="5425440"/>
            <a:ext cx="11033760" cy="1158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</a:pPr>
            <a:r>
              <a:rPr lang="en-US" sz="1467" b="1" dirty="0">
                <a:solidFill>
                  <a:srgbClr val="0F172A"/>
                </a:solidFill>
              </a:rPr>
              <a:t>Professionnels (p = 0.510)  &amp;  U19 (p = 0.090) : </a:t>
            </a:r>
            <a:r>
              <a:rPr lang="en-US" sz="1467" dirty="0">
                <a:solidFill>
                  <a:srgbClr val="0F172A"/>
                </a:solidFill>
              </a:rPr>
              <a:t>différences non </a:t>
            </a:r>
            <a:r>
              <a:rPr lang="en-US" sz="1467" dirty="0" err="1">
                <a:solidFill>
                  <a:srgbClr val="0F172A"/>
                </a:solidFill>
              </a:rPr>
              <a:t>significatives</a:t>
            </a:r>
            <a:r>
              <a:rPr lang="en-US" sz="1467" dirty="0">
                <a:solidFill>
                  <a:srgbClr val="0F172A"/>
                </a:solidFill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en-US" sz="1467" dirty="0">
                <a:solidFill>
                  <a:srgbClr val="0F172A"/>
                </a:solidFill>
              </a:rPr>
              <a:t>Les </a:t>
            </a:r>
            <a:r>
              <a:rPr lang="en-US" sz="1467" dirty="0" err="1">
                <a:solidFill>
                  <a:srgbClr val="0F172A"/>
                </a:solidFill>
              </a:rPr>
              <a:t>joueurs</a:t>
            </a:r>
            <a:r>
              <a:rPr lang="en-US" sz="1467" dirty="0">
                <a:solidFill>
                  <a:srgbClr val="0F172A"/>
                </a:solidFill>
              </a:rPr>
              <a:t> pourraient bénéficier d'un meilleur encadrement médical et de protocoles de récupération plus individualisés, atténuant l'effet génotypique.</a:t>
            </a:r>
            <a:endParaRPr lang="en-US" sz="1467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63C24D7-BB9C-8326-B6A7-238EA61EDFB6}"/>
              </a:ext>
            </a:extLst>
          </p:cNvPr>
          <p:cNvSpPr/>
          <p:nvPr/>
        </p:nvSpPr>
        <p:spPr>
          <a:xfrm>
            <a:off x="6510528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Méthodologie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5515EE0-AFEF-0256-0A41-F1D1CA977E4C}"/>
              </a:ext>
            </a:extLst>
          </p:cNvPr>
          <p:cNvSpPr/>
          <p:nvPr/>
        </p:nvSpPr>
        <p:spPr>
          <a:xfrm>
            <a:off x="7918704" y="40477"/>
            <a:ext cx="1408176" cy="3200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Résultats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83E4561-0397-15B7-B308-DA298B61AC7A}"/>
              </a:ext>
            </a:extLst>
          </p:cNvPr>
          <p:cNvSpPr/>
          <p:nvPr/>
        </p:nvSpPr>
        <p:spPr>
          <a:xfrm>
            <a:off x="9326880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Discussion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CDFEA2A-99E1-6C4C-D64D-F9D74E972284}"/>
              </a:ext>
            </a:extLst>
          </p:cNvPr>
          <p:cNvSpPr/>
          <p:nvPr/>
        </p:nvSpPr>
        <p:spPr>
          <a:xfrm>
            <a:off x="10735056" y="40477"/>
            <a:ext cx="1408176" cy="32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Conclusion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973FD0-4162-FDFA-A2A9-F781F1F15E66}"/>
              </a:ext>
            </a:extLst>
          </p:cNvPr>
          <p:cNvSpPr/>
          <p:nvPr/>
        </p:nvSpPr>
        <p:spPr>
          <a:xfrm>
            <a:off x="5102352" y="40477"/>
            <a:ext cx="1408176" cy="3200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Contexte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29548D-73FA-A8FD-BD44-897BE25F3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79" y="170121"/>
            <a:ext cx="10515600" cy="603143"/>
          </a:xfrm>
        </p:spPr>
        <p:txBody>
          <a:bodyPr>
            <a:normAutofit fontScale="90000"/>
          </a:bodyPr>
          <a:lstStyle/>
          <a:p>
            <a:r>
              <a:rPr lang="fr-FR" dirty="0"/>
              <a:t>Préambule</a:t>
            </a:r>
          </a:p>
        </p:txBody>
      </p:sp>
      <p:pic>
        <p:nvPicPr>
          <p:cNvPr id="4" name="Picture 2" descr="Anatomie du Corps Entier : Guide Complet 🌐">
            <a:extLst>
              <a:ext uri="{FF2B5EF4-FFF2-40B4-BE49-F238E27FC236}">
                <a16:creationId xmlns:a16="http://schemas.microsoft.com/office/drawing/2014/main" id="{DB5F896F-0F48-E643-877A-376AEAC9E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17"/>
          <a:stretch>
            <a:fillRect/>
          </a:stretch>
        </p:blipFill>
        <p:spPr bwMode="auto">
          <a:xfrm>
            <a:off x="6794205" y="1690688"/>
            <a:ext cx="450985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4B76D7CA-2657-3C42-BC56-166C9E9D330B}"/>
              </a:ext>
            </a:extLst>
          </p:cNvPr>
          <p:cNvSpPr/>
          <p:nvPr/>
        </p:nvSpPr>
        <p:spPr>
          <a:xfrm>
            <a:off x="8064629" y="4104704"/>
            <a:ext cx="2011680" cy="75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26%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030A742-344F-5EC3-9836-B64FCB7A25F4}"/>
              </a:ext>
            </a:extLst>
          </p:cNvPr>
          <p:cNvSpPr/>
          <p:nvPr/>
        </p:nvSpPr>
        <p:spPr>
          <a:xfrm>
            <a:off x="7708014" y="3790712"/>
            <a:ext cx="576070" cy="360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13%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C2D23E4-E0F0-9DF5-5BC0-D917BF5D9EA1}"/>
              </a:ext>
            </a:extLst>
          </p:cNvPr>
          <p:cNvSpPr/>
          <p:nvPr/>
        </p:nvSpPr>
        <p:spPr>
          <a:xfrm>
            <a:off x="8046341" y="5616464"/>
            <a:ext cx="576071" cy="4542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16%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1C4D86F-3A0C-CD51-9FF1-4E4182CDD5CA}"/>
              </a:ext>
            </a:extLst>
          </p:cNvPr>
          <p:cNvSpPr/>
          <p:nvPr/>
        </p:nvSpPr>
        <p:spPr>
          <a:xfrm>
            <a:off x="7637911" y="4740188"/>
            <a:ext cx="576071" cy="396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15%</a:t>
            </a:r>
          </a:p>
        </p:txBody>
      </p:sp>
      <p:sp>
        <p:nvSpPr>
          <p:cNvPr id="9" name="Accolade ouvrante 8">
            <a:extLst>
              <a:ext uri="{FF2B5EF4-FFF2-40B4-BE49-F238E27FC236}">
                <a16:creationId xmlns:a16="http://schemas.microsoft.com/office/drawing/2014/main" id="{26A9818D-DB15-6654-D1B6-D944DEA434C7}"/>
              </a:ext>
            </a:extLst>
          </p:cNvPr>
          <p:cNvSpPr/>
          <p:nvPr/>
        </p:nvSpPr>
        <p:spPr>
          <a:xfrm flipH="1">
            <a:off x="11098685" y="4068128"/>
            <a:ext cx="205375" cy="200253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BD5F29-7830-C051-2F59-2E0687E3723A}"/>
              </a:ext>
            </a:extLst>
          </p:cNvPr>
          <p:cNvSpPr txBox="1"/>
          <p:nvPr/>
        </p:nvSpPr>
        <p:spPr>
          <a:xfrm>
            <a:off x="11235863" y="4884730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83,32%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8EBE946-CE29-5FE4-E434-272ADA34900E}"/>
              </a:ext>
            </a:extLst>
          </p:cNvPr>
          <p:cNvSpPr/>
          <p:nvPr/>
        </p:nvSpPr>
        <p:spPr>
          <a:xfrm>
            <a:off x="8213982" y="1964960"/>
            <a:ext cx="481583" cy="2520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4%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4CDA4-CEA4-FE47-02C5-4382270C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957" y="1238842"/>
            <a:ext cx="6736886" cy="510373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i="1" u="sng" dirty="0"/>
              <a:t>Un joueur sur cinq</a:t>
            </a:r>
            <a:r>
              <a:rPr lang="fr-FR" i="1" dirty="0"/>
              <a:t>. C'est la proportion de footballeurs professionnels victimes d'une blessure musculaire chaque saison.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u="sng" dirty="0"/>
              <a:t>Première cause d'absence</a:t>
            </a:r>
            <a:r>
              <a:rPr lang="fr-FR" dirty="0"/>
              <a:t> en football pro européen </a:t>
            </a:r>
            <a:r>
              <a:rPr lang="fr-FR" i="1" dirty="0"/>
              <a:t>(Hägglund et al.)</a:t>
            </a:r>
          </a:p>
          <a:p>
            <a:pPr algn="just"/>
            <a:r>
              <a:rPr lang="fr-FR" dirty="0"/>
              <a:t>Impact direct : </a:t>
            </a:r>
            <a:r>
              <a:rPr lang="fr-FR" u="sng" dirty="0"/>
              <a:t>performance</a:t>
            </a:r>
            <a:r>
              <a:rPr lang="fr-FR" dirty="0"/>
              <a:t> collective, </a:t>
            </a:r>
            <a:r>
              <a:rPr lang="fr-FR" u="sng" dirty="0"/>
              <a:t>carrière</a:t>
            </a:r>
            <a:r>
              <a:rPr lang="fr-FR" dirty="0"/>
              <a:t> individuelle, </a:t>
            </a:r>
            <a:r>
              <a:rPr lang="fr-FR" u="sng" dirty="0"/>
              <a:t>coût</a:t>
            </a:r>
            <a:r>
              <a:rPr lang="fr-FR" dirty="0"/>
              <a:t> médical et économique </a:t>
            </a:r>
            <a:r>
              <a:rPr lang="fr-FR" i="1" dirty="0"/>
              <a:t>(Hägglund et al.; </a:t>
            </a:r>
            <a:r>
              <a:rPr lang="fr-FR" i="1" dirty="0" err="1"/>
              <a:t>Eirale</a:t>
            </a:r>
            <a:r>
              <a:rPr lang="fr-FR" i="1" dirty="0"/>
              <a:t> et al.)</a:t>
            </a:r>
            <a:endParaRPr lang="fr-FR" dirty="0"/>
          </a:p>
          <a:p>
            <a:pPr algn="just"/>
            <a:r>
              <a:rPr lang="fr-FR" dirty="0"/>
              <a:t>Pourtant… on ne sait toujours pas bien </a:t>
            </a:r>
            <a:r>
              <a:rPr lang="fr-FR" i="1" u="sng" dirty="0"/>
              <a:t>pourquoi</a:t>
            </a:r>
            <a:r>
              <a:rPr lang="fr-FR" dirty="0"/>
              <a:t> certains joueurs sont plus vulnérables que d'autres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CCE7C-DE55-8EE1-9B2F-A7A6BC9FE767}"/>
              </a:ext>
            </a:extLst>
          </p:cNvPr>
          <p:cNvSpPr txBox="1"/>
          <p:nvPr/>
        </p:nvSpPr>
        <p:spPr>
          <a:xfrm>
            <a:off x="9298741" y="6486679"/>
            <a:ext cx="1503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Gurau et al. 2023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4C84D3F-2A2D-892D-937F-ADECD33FB96D}"/>
              </a:ext>
            </a:extLst>
          </p:cNvPr>
          <p:cNvSpPr txBox="1"/>
          <p:nvPr/>
        </p:nvSpPr>
        <p:spPr>
          <a:xfrm>
            <a:off x="8622412" y="116936"/>
            <a:ext cx="513282" cy="830997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99B7FD-E6D5-4219-F8A0-0F9B15FA279A}"/>
              </a:ext>
            </a:extLst>
          </p:cNvPr>
          <p:cNvSpPr txBox="1"/>
          <p:nvPr/>
        </p:nvSpPr>
        <p:spPr>
          <a:xfrm>
            <a:off x="10125089" y="123037"/>
            <a:ext cx="841898" cy="830997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0421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937A85-35BC-D8C9-34D1-B887A352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 clés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3782F9-129D-C469-3C57-A99249DE3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69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i="1" dirty="0"/>
              <a:t>Ce que les données nous ont dit :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Les joueurs de génotype </a:t>
            </a:r>
            <a:r>
              <a:rPr lang="fr-FR" b="1" dirty="0"/>
              <a:t>XX</a:t>
            </a:r>
            <a:r>
              <a:rPr lang="fr-FR" dirty="0"/>
              <a:t> présentent un </a:t>
            </a:r>
            <a:r>
              <a:rPr lang="fr-FR" b="1" dirty="0"/>
              <a:t>temps de retour au jeu significativement plus long</a:t>
            </a:r>
            <a:r>
              <a:rPr lang="fr-FR" dirty="0"/>
              <a:t> après blessure musculaire sans contact</a:t>
            </a:r>
          </a:p>
          <a:p>
            <a:pPr algn="just"/>
            <a:r>
              <a:rPr lang="fr-FR" dirty="0"/>
              <a:t>Ce que ça confirme : le génotype XX n'est pas neutre dans le contexte de la traumatologie musculaire en football pro</a:t>
            </a:r>
          </a:p>
          <a:p>
            <a:pPr algn="just"/>
            <a:r>
              <a:rPr lang="fr-FR" dirty="0"/>
              <a:t>Ce que ça ne dit pas : XX ne signifie pas "fragile », c'est un facteur parmi d'autres, pas un déterminisme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6640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>
            <a:off x="9009888" y="2103120"/>
            <a:ext cx="1712976" cy="171297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87680" y="426720"/>
            <a:ext cx="4632960" cy="463296"/>
          </a:xfrm>
          <a:prstGeom prst="rect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5" name="Text 2"/>
          <p:cNvSpPr/>
          <p:nvPr/>
        </p:nvSpPr>
        <p:spPr>
          <a:xfrm>
            <a:off x="487680" y="426720"/>
            <a:ext cx="46329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67" b="1" dirty="0">
                <a:solidFill>
                  <a:srgbClr val="FFFFFF"/>
                </a:solidFill>
              </a:rPr>
              <a:t>Thèse de Doctorat — Section Synthèse &amp; Perspectives</a:t>
            </a:r>
            <a:endParaRPr lang="en-US" sz="1267" dirty="0"/>
          </a:p>
        </p:txBody>
      </p:sp>
      <p:sp>
        <p:nvSpPr>
          <p:cNvPr id="6" name="Text 3"/>
          <p:cNvSpPr/>
          <p:nvPr/>
        </p:nvSpPr>
        <p:spPr>
          <a:xfrm>
            <a:off x="487680" y="2103120"/>
            <a:ext cx="7193280" cy="1712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5000"/>
              </a:lnSpc>
            </a:pPr>
            <a:r>
              <a:rPr lang="en-US" sz="2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Synthèse des travaux</a:t>
            </a:r>
            <a:endParaRPr lang="en-US" sz="2400" dirty="0"/>
          </a:p>
          <a:p>
            <a:pPr algn="ctr">
              <a:lnSpc>
                <a:spcPct val="125000"/>
              </a:lnSpc>
            </a:pPr>
            <a:r>
              <a:rPr lang="en-US" sz="2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&amp; Perspectives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93776" y="5029200"/>
            <a:ext cx="11216640" cy="48768"/>
          </a:xfrm>
          <a:prstGeom prst="rect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8" name="Text 5"/>
          <p:cNvSpPr/>
          <p:nvPr/>
        </p:nvSpPr>
        <p:spPr>
          <a:xfrm>
            <a:off x="493776" y="5532120"/>
            <a:ext cx="1072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dirty="0">
                <a:solidFill>
                  <a:srgbClr val="BDC3C7"/>
                </a:solidFill>
              </a:rPr>
              <a:t>Performance · Blessures · Génétique — vers une approche intégrée en football professionnel</a:t>
            </a:r>
            <a:endParaRPr lang="en-US" sz="1733" dirty="0"/>
          </a:p>
        </p:txBody>
      </p:sp>
      <p:sp>
        <p:nvSpPr>
          <p:cNvPr id="9" name="Text 6"/>
          <p:cNvSpPr/>
          <p:nvPr/>
        </p:nvSpPr>
        <p:spPr>
          <a:xfrm>
            <a:off x="493776" y="6004560"/>
            <a:ext cx="112166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67" i="1" dirty="0">
                <a:solidFill>
                  <a:srgbClr val="7F8C8D"/>
                </a:solidFill>
              </a:rPr>
              <a:t>Benjamin Barthelemy — Thèse de Doctorat</a:t>
            </a:r>
            <a:endParaRPr lang="en-US" sz="1467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146304"/>
            <a:ext cx="11521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67" b="1" dirty="0"/>
              <a:t>SYNTHÈSE — Trois axes de recherche imbriqués</a:t>
            </a:r>
            <a:endParaRPr lang="en-US" sz="2267" dirty="0"/>
          </a:p>
        </p:txBody>
      </p:sp>
      <p:sp>
        <p:nvSpPr>
          <p:cNvPr id="4" name="Shape 2"/>
          <p:cNvSpPr/>
          <p:nvPr/>
        </p:nvSpPr>
        <p:spPr>
          <a:xfrm>
            <a:off x="365760" y="1395984"/>
            <a:ext cx="3596640" cy="4657344"/>
          </a:xfrm>
          <a:prstGeom prst="rect">
            <a:avLst/>
          </a:prstGeom>
          <a:solidFill>
            <a:srgbClr val="FDE8EC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5" name="Shape 3"/>
          <p:cNvSpPr/>
          <p:nvPr/>
        </p:nvSpPr>
        <p:spPr>
          <a:xfrm>
            <a:off x="365760" y="1228344"/>
            <a:ext cx="3596640" cy="85344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7" name="Text 4"/>
          <p:cNvSpPr/>
          <p:nvPr/>
        </p:nvSpPr>
        <p:spPr>
          <a:xfrm>
            <a:off x="573024" y="1493520"/>
            <a:ext cx="323088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b="1" dirty="0">
                <a:solidFill>
                  <a:srgbClr val="E94560"/>
                </a:solidFill>
              </a:rPr>
              <a:t>Axe 1</a:t>
            </a:r>
            <a:endParaRPr lang="en-US" sz="1333" dirty="0"/>
          </a:p>
        </p:txBody>
      </p:sp>
      <p:sp>
        <p:nvSpPr>
          <p:cNvPr id="8" name="Text 5"/>
          <p:cNvSpPr/>
          <p:nvPr/>
        </p:nvSpPr>
        <p:spPr>
          <a:xfrm>
            <a:off x="548640" y="1834896"/>
            <a:ext cx="323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Performances physiques,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technico-tactique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&amp; résultat de match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48640" y="3041904"/>
            <a:ext cx="3230880" cy="2852928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40000"/>
              </a:lnSpc>
            </a:pPr>
            <a:r>
              <a:rPr lang="en-US" sz="1400" dirty="0" err="1">
                <a:solidFill>
                  <a:srgbClr val="1A1A2E"/>
                </a:solidFill>
              </a:rPr>
              <a:t>Indicateurs</a:t>
            </a:r>
            <a:r>
              <a:rPr lang="en-US" sz="1400" dirty="0">
                <a:solidFill>
                  <a:srgbClr val="1A1A2E"/>
                </a:solidFill>
              </a:rPr>
              <a:t> physiques : résultats contradictoires dans la littérature
</a:t>
            </a:r>
            <a:r>
              <a:rPr lang="en-US" sz="1400" dirty="0" err="1">
                <a:solidFill>
                  <a:srgbClr val="1A1A2E"/>
                </a:solidFill>
              </a:rPr>
              <a:t>xGA</a:t>
            </a:r>
            <a:r>
              <a:rPr lang="en-US" sz="1400" dirty="0">
                <a:solidFill>
                  <a:srgbClr val="1A1A2E"/>
                </a:solidFill>
              </a:rPr>
              <a:t> et xGCA (défense) = vrais facteurs discriminants entre victoire et défaite
</a:t>
            </a:r>
            <a:r>
              <a:rPr lang="en-US" sz="1400" dirty="0" err="1">
                <a:solidFill>
                  <a:srgbClr val="1A1A2E"/>
                </a:solidFill>
              </a:rPr>
              <a:t>xG</a:t>
            </a:r>
            <a:r>
              <a:rPr lang="en-US" sz="1400" dirty="0">
                <a:solidFill>
                  <a:srgbClr val="1A1A2E"/>
                </a:solidFill>
              </a:rPr>
              <a:t>, xGC, PPDA restent encore peu étudiés dans la littérature scientifique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328160" y="1395984"/>
            <a:ext cx="3596640" cy="4657344"/>
          </a:xfrm>
          <a:prstGeom prst="rect">
            <a:avLst/>
          </a:prstGeom>
          <a:solidFill>
            <a:srgbClr val="D1F2EB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2" name="Shape 9"/>
          <p:cNvSpPr/>
          <p:nvPr/>
        </p:nvSpPr>
        <p:spPr>
          <a:xfrm>
            <a:off x="4328160" y="1228344"/>
            <a:ext cx="3596640" cy="85344"/>
          </a:xfrm>
          <a:prstGeom prst="rect">
            <a:avLst/>
          </a:prstGeom>
          <a:solidFill>
            <a:srgbClr val="1ABC9C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14" name="Text 10"/>
          <p:cNvSpPr/>
          <p:nvPr/>
        </p:nvSpPr>
        <p:spPr>
          <a:xfrm>
            <a:off x="4535424" y="1493520"/>
            <a:ext cx="323088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b="1" dirty="0">
                <a:solidFill>
                  <a:srgbClr val="1ABC9C"/>
                </a:solidFill>
              </a:rPr>
              <a:t>Axe 2</a:t>
            </a:r>
            <a:endParaRPr lang="en-US" sz="1333" dirty="0"/>
          </a:p>
        </p:txBody>
      </p:sp>
      <p:sp>
        <p:nvSpPr>
          <p:cNvPr id="15" name="Text 11"/>
          <p:cNvSpPr/>
          <p:nvPr/>
        </p:nvSpPr>
        <p:spPr>
          <a:xfrm>
            <a:off x="4511040" y="1834896"/>
            <a:ext cx="323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Blessures musculaires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&amp; disponibilité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des joueurs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511040" y="3041904"/>
            <a:ext cx="3230880" cy="2852928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40000"/>
              </a:lnSpc>
            </a:pPr>
            <a:r>
              <a:rPr lang="en-US" sz="1400" dirty="0" err="1">
                <a:solidFill>
                  <a:srgbClr val="1A1A2E"/>
                </a:solidFill>
              </a:rPr>
              <a:t>Faible</a:t>
            </a:r>
            <a:r>
              <a:rPr lang="en-US" sz="1400" dirty="0">
                <a:solidFill>
                  <a:srgbClr val="1A1A2E"/>
                </a:solidFill>
              </a:rPr>
              <a:t> disponibilité → mauvais résultats : lien validé scientifiquement
</a:t>
            </a:r>
            <a:r>
              <a:rPr lang="en-US" sz="1400" dirty="0" err="1">
                <a:solidFill>
                  <a:srgbClr val="1A1A2E"/>
                </a:solidFill>
              </a:rPr>
              <a:t>Approche</a:t>
            </a:r>
            <a:r>
              <a:rPr lang="en-US" sz="1400" dirty="0">
                <a:solidFill>
                  <a:srgbClr val="1A1A2E"/>
                </a:solidFill>
              </a:rPr>
              <a:t> préventive et individualisée = clé (charge de travail, stratégies d'entraînement)
</a:t>
            </a:r>
            <a:r>
              <a:rPr lang="en-US" sz="1400" dirty="0" err="1">
                <a:solidFill>
                  <a:srgbClr val="1A1A2E"/>
                </a:solidFill>
              </a:rPr>
              <a:t>Nécessite</a:t>
            </a:r>
            <a:r>
              <a:rPr lang="en-US" sz="1400" dirty="0">
                <a:solidFill>
                  <a:srgbClr val="1A1A2E"/>
                </a:solidFill>
              </a:rPr>
              <a:t> de comprendre les facteurs de risque individuels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8290560" y="1395984"/>
            <a:ext cx="3596640" cy="4657344"/>
          </a:xfrm>
          <a:prstGeom prst="rect">
            <a:avLst/>
          </a:prstGeom>
          <a:solidFill>
            <a:srgbClr val="F5EEF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9" name="Shape 15"/>
          <p:cNvSpPr/>
          <p:nvPr/>
        </p:nvSpPr>
        <p:spPr>
          <a:xfrm>
            <a:off x="8290560" y="1228344"/>
            <a:ext cx="3596640" cy="85344"/>
          </a:xfrm>
          <a:prstGeom prst="rect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1" name="Text 16"/>
          <p:cNvSpPr/>
          <p:nvPr/>
        </p:nvSpPr>
        <p:spPr>
          <a:xfrm>
            <a:off x="8497824" y="1493520"/>
            <a:ext cx="323088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33" b="1" dirty="0">
                <a:solidFill>
                  <a:srgbClr val="8E44AD"/>
                </a:solidFill>
              </a:rPr>
              <a:t>Axe 3</a:t>
            </a:r>
            <a:endParaRPr lang="en-US" sz="1333" dirty="0"/>
          </a:p>
        </p:txBody>
      </p:sp>
      <p:sp>
        <p:nvSpPr>
          <p:cNvPr id="22" name="Text 17"/>
          <p:cNvSpPr/>
          <p:nvPr/>
        </p:nvSpPr>
        <p:spPr>
          <a:xfrm>
            <a:off x="8473440" y="1834896"/>
            <a:ext cx="323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Génétique ACTN3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&amp; individualisation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rgbClr val="1A1A2E"/>
                </a:solidFill>
              </a:rPr>
              <a:t>de l'entraînement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8473440" y="3041904"/>
            <a:ext cx="3230880" cy="2852928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40000"/>
              </a:lnSpc>
            </a:pPr>
            <a:r>
              <a:rPr lang="en-US" sz="1400" dirty="0" err="1">
                <a:solidFill>
                  <a:srgbClr val="1A1A2E"/>
                </a:solidFill>
              </a:rPr>
              <a:t>Génotype</a:t>
            </a:r>
            <a:r>
              <a:rPr lang="en-US" sz="1400" dirty="0">
                <a:solidFill>
                  <a:srgbClr val="1A1A2E"/>
                </a:solidFill>
              </a:rPr>
              <a:t> XX : moins adapté aux efforts explosifs, plus vulnérable aux lésions musculaires et RTJ ++
Adaptations épigénétiques possibles via entraînement ciblé
</a:t>
            </a:r>
            <a:r>
              <a:rPr lang="en-US" sz="1400" dirty="0" err="1">
                <a:solidFill>
                  <a:srgbClr val="1A1A2E"/>
                </a:solidFill>
              </a:rPr>
              <a:t>Preuves</a:t>
            </a:r>
            <a:r>
              <a:rPr lang="en-US" sz="1400" dirty="0">
                <a:solidFill>
                  <a:srgbClr val="1A1A2E"/>
                </a:solidFill>
              </a:rPr>
              <a:t> directes encore limitées → objet de l'Étude 3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207264"/>
            <a:ext cx="113995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67" b="1" dirty="0"/>
              <a:t>ARCHITECTURE DE LA THÈSE — Trois études complémentaires</a:t>
            </a:r>
            <a:endParaRPr lang="en-US" sz="2267" dirty="0"/>
          </a:p>
        </p:txBody>
      </p:sp>
      <p:sp>
        <p:nvSpPr>
          <p:cNvPr id="4" name="Shape 2"/>
          <p:cNvSpPr/>
          <p:nvPr/>
        </p:nvSpPr>
        <p:spPr>
          <a:xfrm>
            <a:off x="365760" y="1792224"/>
            <a:ext cx="3718560" cy="4791456"/>
          </a:xfrm>
          <a:prstGeom prst="rect">
            <a:avLst/>
          </a:prstGeom>
          <a:solidFill>
            <a:srgbClr val="FDE8EC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5" name="Shape 3"/>
          <p:cNvSpPr/>
          <p:nvPr/>
        </p:nvSpPr>
        <p:spPr>
          <a:xfrm>
            <a:off x="365760" y="1036320"/>
            <a:ext cx="3718560" cy="670560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6" name="Text 4"/>
          <p:cNvSpPr/>
          <p:nvPr/>
        </p:nvSpPr>
        <p:spPr>
          <a:xfrm>
            <a:off x="512064" y="1036320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FFFFFF"/>
                </a:solidFill>
              </a:rPr>
              <a:t>Étude 1</a:t>
            </a:r>
            <a:endParaRPr lang="en-US" sz="2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336" y="1139952"/>
            <a:ext cx="463296" cy="4632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12064" y="1850136"/>
            <a:ext cx="3438144" cy="87782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20000"/>
              </a:lnSpc>
            </a:pPr>
            <a:r>
              <a:rPr lang="en-US" sz="1467" b="1" dirty="0">
                <a:solidFill>
                  <a:srgbClr val="1A1A2E"/>
                </a:solidFill>
              </a:rPr>
              <a:t>Performance technico-tactique &amp; physique</a:t>
            </a:r>
            <a:endParaRPr lang="en-US" sz="1467" dirty="0"/>
          </a:p>
          <a:p>
            <a:pPr algn="ctr">
              <a:lnSpc>
                <a:spcPct val="120000"/>
              </a:lnSpc>
            </a:pPr>
            <a:r>
              <a:rPr lang="en-US" sz="1467" b="1" dirty="0">
                <a:solidFill>
                  <a:srgbClr val="1A1A2E"/>
                </a:solidFill>
              </a:rPr>
              <a:t>et résultat de match</a:t>
            </a:r>
            <a:endParaRPr lang="en-US" sz="1467" dirty="0"/>
          </a:p>
        </p:txBody>
      </p:sp>
      <p:sp>
        <p:nvSpPr>
          <p:cNvPr id="9" name="Text 6"/>
          <p:cNvSpPr/>
          <p:nvPr/>
        </p:nvSpPr>
        <p:spPr>
          <a:xfrm>
            <a:off x="493776" y="6217920"/>
            <a:ext cx="3438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i="1" dirty="0">
                <a:solidFill>
                  <a:srgbClr val="E94560"/>
                </a:solidFill>
              </a:rPr>
              <a:t>Journal of Human Kinetics • 2024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12064" y="2907792"/>
            <a:ext cx="3291840" cy="36576"/>
          </a:xfrm>
          <a:prstGeom prst="rect">
            <a:avLst/>
          </a:prstGeom>
          <a:solidFill>
            <a:srgbClr val="BDC3C7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11" name="Text 8"/>
          <p:cNvSpPr/>
          <p:nvPr/>
        </p:nvSpPr>
        <p:spPr>
          <a:xfrm>
            <a:off x="512064" y="3169920"/>
            <a:ext cx="3438144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7F8C8D"/>
                </a:solidFill>
              </a:rPr>
              <a:t>Objectif</a:t>
            </a:r>
            <a:endParaRPr lang="en-US" sz="1267" dirty="0"/>
          </a:p>
        </p:txBody>
      </p:sp>
      <p:sp>
        <p:nvSpPr>
          <p:cNvPr id="12" name="Text 9"/>
          <p:cNvSpPr/>
          <p:nvPr/>
        </p:nvSpPr>
        <p:spPr>
          <a:xfrm>
            <a:off x="512064" y="3474720"/>
            <a:ext cx="3438144" cy="914400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just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Évaluer dans quelle mesure les paramètres physiques et technico-tactiques influencent le succès d'une équipe professionnelle.</a:t>
            </a:r>
            <a:endParaRPr lang="en-US" sz="1267" dirty="0"/>
          </a:p>
        </p:txBody>
      </p:sp>
      <p:sp>
        <p:nvSpPr>
          <p:cNvPr id="13" name="Text 10"/>
          <p:cNvSpPr/>
          <p:nvPr/>
        </p:nvSpPr>
        <p:spPr>
          <a:xfrm>
            <a:off x="512064" y="4480560"/>
            <a:ext cx="3438144" cy="26822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r>
              <a:rPr lang="en-US" sz="1267" b="1" dirty="0">
                <a:solidFill>
                  <a:srgbClr val="7F8C8D"/>
                </a:solidFill>
              </a:rPr>
              <a:t>Design</a:t>
            </a:r>
            <a:endParaRPr lang="en-US" sz="1267" dirty="0"/>
          </a:p>
        </p:txBody>
      </p:sp>
      <p:sp>
        <p:nvSpPr>
          <p:cNvPr id="14" name="Text 11"/>
          <p:cNvSpPr/>
          <p:nvPr/>
        </p:nvSpPr>
        <p:spPr>
          <a:xfrm>
            <a:off x="512064" y="4748784"/>
            <a:ext cx="3438144" cy="463296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71 matchs · Ligue 2 · 2 saisons · OPTA/SportVU</a:t>
            </a:r>
            <a:endParaRPr lang="en-US" sz="1267" dirty="0"/>
          </a:p>
        </p:txBody>
      </p:sp>
      <p:sp>
        <p:nvSpPr>
          <p:cNvPr id="16" name="Text 13"/>
          <p:cNvSpPr/>
          <p:nvPr/>
        </p:nvSpPr>
        <p:spPr>
          <a:xfrm>
            <a:off x="585216" y="5388864"/>
            <a:ext cx="3291840" cy="67056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xGA et xGCA discriminent victoire vs défaite.</a:t>
            </a:r>
            <a:endParaRPr lang="en-US" sz="1267" dirty="0"/>
          </a:p>
          <a:p>
            <a:pPr algn="ctr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Le physique est nécessaire mais non discriminant.</a:t>
            </a:r>
            <a:endParaRPr lang="en-US" sz="1267" dirty="0"/>
          </a:p>
        </p:txBody>
      </p:sp>
      <p:sp>
        <p:nvSpPr>
          <p:cNvPr id="18" name="Shape 15"/>
          <p:cNvSpPr/>
          <p:nvPr/>
        </p:nvSpPr>
        <p:spPr>
          <a:xfrm>
            <a:off x="4206240" y="1792224"/>
            <a:ext cx="3718560" cy="4791456"/>
          </a:xfrm>
          <a:prstGeom prst="rect">
            <a:avLst/>
          </a:prstGeom>
          <a:solidFill>
            <a:srgbClr val="D1F2EB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9" name="Shape 16"/>
          <p:cNvSpPr/>
          <p:nvPr/>
        </p:nvSpPr>
        <p:spPr>
          <a:xfrm>
            <a:off x="4206240" y="1036320"/>
            <a:ext cx="3718560" cy="670560"/>
          </a:xfrm>
          <a:prstGeom prst="rect">
            <a:avLst/>
          </a:prstGeom>
          <a:solidFill>
            <a:srgbClr val="1ABC9C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0" name="Text 17"/>
          <p:cNvSpPr/>
          <p:nvPr/>
        </p:nvSpPr>
        <p:spPr>
          <a:xfrm>
            <a:off x="4352544" y="1036320"/>
            <a:ext cx="2194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FFFFFF"/>
                </a:solidFill>
              </a:rPr>
              <a:t>Étude 2</a:t>
            </a:r>
            <a:endParaRPr lang="en-US" sz="200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624" y="1121664"/>
            <a:ext cx="463296" cy="46329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4352544" y="1850136"/>
            <a:ext cx="3438144" cy="61874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20000"/>
              </a:lnSpc>
            </a:pPr>
            <a:r>
              <a:rPr lang="en-US" sz="1467" b="1" dirty="0">
                <a:solidFill>
                  <a:srgbClr val="1A1A2E"/>
                </a:solidFill>
              </a:rPr>
              <a:t>ACTN3 R577X &amp; </a:t>
            </a:r>
            <a:r>
              <a:rPr lang="en-US" sz="1467" b="1" dirty="0" err="1">
                <a:solidFill>
                  <a:srgbClr val="1A1A2E"/>
                </a:solidFill>
              </a:rPr>
              <a:t>blessures</a:t>
            </a:r>
            <a:r>
              <a:rPr lang="en-US" sz="1467" b="1" dirty="0">
                <a:solidFill>
                  <a:srgbClr val="1A1A2E"/>
                </a:solidFill>
              </a:rPr>
              <a:t> musculaires</a:t>
            </a:r>
            <a:r>
              <a:rPr lang="en-US" sz="1467" dirty="0"/>
              <a:t> </a:t>
            </a:r>
            <a:r>
              <a:rPr lang="en-US" sz="1467" b="1" dirty="0">
                <a:solidFill>
                  <a:srgbClr val="1A1A2E"/>
                </a:solidFill>
              </a:rPr>
              <a:t>sans contact</a:t>
            </a:r>
            <a:endParaRPr lang="en-US" sz="1467" dirty="0"/>
          </a:p>
        </p:txBody>
      </p:sp>
      <p:sp>
        <p:nvSpPr>
          <p:cNvPr id="23" name="Text 19"/>
          <p:cNvSpPr/>
          <p:nvPr/>
        </p:nvSpPr>
        <p:spPr>
          <a:xfrm>
            <a:off x="4334256" y="6217920"/>
            <a:ext cx="3438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i="1" dirty="0">
                <a:solidFill>
                  <a:srgbClr val="1ABC9C"/>
                </a:solidFill>
              </a:rPr>
              <a:t>Sports Medicine – Open • 2026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4352544" y="2907792"/>
            <a:ext cx="3291840" cy="36576"/>
          </a:xfrm>
          <a:prstGeom prst="rect">
            <a:avLst/>
          </a:prstGeom>
          <a:solidFill>
            <a:srgbClr val="BDC3C7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5" name="Text 21"/>
          <p:cNvSpPr/>
          <p:nvPr/>
        </p:nvSpPr>
        <p:spPr>
          <a:xfrm>
            <a:off x="4352544" y="3169920"/>
            <a:ext cx="3438144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7F8C8D"/>
                </a:solidFill>
              </a:rPr>
              <a:t>Objectif</a:t>
            </a:r>
            <a:endParaRPr lang="en-US" sz="1267" dirty="0"/>
          </a:p>
        </p:txBody>
      </p:sp>
      <p:sp>
        <p:nvSpPr>
          <p:cNvPr id="26" name="Text 22"/>
          <p:cNvSpPr/>
          <p:nvPr/>
        </p:nvSpPr>
        <p:spPr>
          <a:xfrm>
            <a:off x="4352544" y="3474720"/>
            <a:ext cx="3438144" cy="914400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just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Analyser l'association du génotype ACTN3 avec </a:t>
            </a:r>
            <a:r>
              <a:rPr lang="en-US" sz="1267" dirty="0" err="1">
                <a:solidFill>
                  <a:srgbClr val="1A1A2E"/>
                </a:solidFill>
              </a:rPr>
              <a:t>l'incidence</a:t>
            </a:r>
            <a:r>
              <a:rPr lang="en-US" sz="1267" dirty="0">
                <a:solidFill>
                  <a:srgbClr val="1A1A2E"/>
                </a:solidFill>
              </a:rPr>
              <a:t> de </a:t>
            </a:r>
            <a:r>
              <a:rPr lang="en-US" sz="1267" dirty="0" err="1">
                <a:solidFill>
                  <a:srgbClr val="1A1A2E"/>
                </a:solidFill>
              </a:rPr>
              <a:t>blessure</a:t>
            </a:r>
            <a:r>
              <a:rPr lang="en-US" sz="1267" dirty="0">
                <a:solidFill>
                  <a:srgbClr val="1A1A2E"/>
                </a:solidFill>
              </a:rPr>
              <a:t> et le temps de retour au jeu après blessure musculaire.</a:t>
            </a:r>
            <a:endParaRPr lang="en-US" sz="1267" dirty="0"/>
          </a:p>
        </p:txBody>
      </p:sp>
      <p:sp>
        <p:nvSpPr>
          <p:cNvPr id="27" name="Text 23"/>
          <p:cNvSpPr/>
          <p:nvPr/>
        </p:nvSpPr>
        <p:spPr>
          <a:xfrm>
            <a:off x="4352544" y="4480560"/>
            <a:ext cx="3438144" cy="26822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r>
              <a:rPr lang="en-US" sz="1267" b="1" dirty="0">
                <a:solidFill>
                  <a:srgbClr val="7F8C8D"/>
                </a:solidFill>
              </a:rPr>
              <a:t>Design</a:t>
            </a:r>
            <a:endParaRPr lang="en-US" sz="1267" dirty="0"/>
          </a:p>
        </p:txBody>
      </p:sp>
      <p:sp>
        <p:nvSpPr>
          <p:cNvPr id="28" name="Text 24"/>
          <p:cNvSpPr/>
          <p:nvPr/>
        </p:nvSpPr>
        <p:spPr>
          <a:xfrm>
            <a:off x="4352544" y="4748784"/>
            <a:ext cx="3438144" cy="463296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76 joueurs · Pro + U19 + U17 · 3 saisons · LOSC</a:t>
            </a:r>
            <a:endParaRPr lang="en-US" sz="1267" dirty="0"/>
          </a:p>
        </p:txBody>
      </p:sp>
      <p:sp>
        <p:nvSpPr>
          <p:cNvPr id="30" name="Text 26"/>
          <p:cNvSpPr/>
          <p:nvPr/>
        </p:nvSpPr>
        <p:spPr>
          <a:xfrm>
            <a:off x="4425696" y="5388864"/>
            <a:ext cx="3291840" cy="67056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RTJ significativement plus long chez les XX.</a:t>
            </a:r>
            <a:endParaRPr lang="en-US" sz="1267" dirty="0"/>
          </a:p>
          <a:p>
            <a:pPr algn="ctr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Effet marqué chez les U17 (p = 0.004).</a:t>
            </a:r>
            <a:endParaRPr lang="en-US" sz="1267" dirty="0"/>
          </a:p>
        </p:txBody>
      </p:sp>
      <p:sp>
        <p:nvSpPr>
          <p:cNvPr id="32" name="Shape 28"/>
          <p:cNvSpPr/>
          <p:nvPr/>
        </p:nvSpPr>
        <p:spPr>
          <a:xfrm>
            <a:off x="8046720" y="1792224"/>
            <a:ext cx="3718560" cy="4791456"/>
          </a:xfrm>
          <a:prstGeom prst="rect">
            <a:avLst/>
          </a:prstGeom>
          <a:solidFill>
            <a:srgbClr val="F5EEF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33" name="Shape 29"/>
          <p:cNvSpPr/>
          <p:nvPr/>
        </p:nvSpPr>
        <p:spPr>
          <a:xfrm>
            <a:off x="8046720" y="1036320"/>
            <a:ext cx="3718560" cy="670560"/>
          </a:xfrm>
          <a:prstGeom prst="rect">
            <a:avLst/>
          </a:prstGeom>
          <a:solidFill>
            <a:schemeClr val="accent4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34" name="Text 30"/>
          <p:cNvSpPr/>
          <p:nvPr/>
        </p:nvSpPr>
        <p:spPr>
          <a:xfrm>
            <a:off x="8193024" y="1036320"/>
            <a:ext cx="2194560" cy="670560"/>
          </a:xfrm>
          <a:prstGeom prst="rect">
            <a:avLst/>
          </a:prstGeom>
          <a:solidFill>
            <a:schemeClr val="accent4"/>
          </a:solidFill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FFFFFF"/>
                </a:solidFill>
              </a:rPr>
              <a:t>Étude 3</a:t>
            </a:r>
            <a:endParaRPr lang="en-US" sz="2000" dirty="0"/>
          </a:p>
        </p:txBody>
      </p:sp>
      <p:pic>
        <p:nvPicPr>
          <p:cNvPr id="3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9104" y="1121664"/>
            <a:ext cx="463296" cy="463296"/>
          </a:xfrm>
          <a:prstGeom prst="rect">
            <a:avLst/>
          </a:prstGeom>
        </p:spPr>
      </p:pic>
      <p:sp>
        <p:nvSpPr>
          <p:cNvPr id="36" name="Text 31"/>
          <p:cNvSpPr/>
          <p:nvPr/>
        </p:nvSpPr>
        <p:spPr>
          <a:xfrm>
            <a:off x="8193024" y="1850136"/>
            <a:ext cx="3438144" cy="87782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ctr">
              <a:lnSpc>
                <a:spcPct val="120000"/>
              </a:lnSpc>
            </a:pPr>
            <a:r>
              <a:rPr lang="en-US" sz="1467" b="1" dirty="0">
                <a:solidFill>
                  <a:srgbClr val="1A1A2E"/>
                </a:solidFill>
              </a:rPr>
              <a:t>Programme préventif ciblé</a:t>
            </a:r>
            <a:endParaRPr lang="en-US" sz="1467" dirty="0"/>
          </a:p>
          <a:p>
            <a:pPr algn="ctr">
              <a:lnSpc>
                <a:spcPct val="120000"/>
              </a:lnSpc>
            </a:pPr>
            <a:r>
              <a:rPr lang="en-US" sz="1467" b="1" dirty="0">
                <a:solidFill>
                  <a:srgbClr val="1A1A2E"/>
                </a:solidFill>
              </a:rPr>
              <a:t>pour joueurs ACTN3 XX</a:t>
            </a:r>
            <a:endParaRPr lang="en-US" sz="1467" dirty="0"/>
          </a:p>
        </p:txBody>
      </p:sp>
      <p:sp>
        <p:nvSpPr>
          <p:cNvPr id="37" name="Text 32"/>
          <p:cNvSpPr/>
          <p:nvPr/>
        </p:nvSpPr>
        <p:spPr>
          <a:xfrm>
            <a:off x="8193024" y="2740152"/>
            <a:ext cx="3438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i="1" dirty="0">
                <a:solidFill>
                  <a:schemeClr val="accent4"/>
                </a:solidFill>
              </a:rPr>
              <a:t>Étude prospective — En préparation</a:t>
            </a:r>
            <a:endParaRPr lang="en-US" sz="1200" dirty="0">
              <a:solidFill>
                <a:schemeClr val="accent4"/>
              </a:solidFill>
            </a:endParaRPr>
          </a:p>
        </p:txBody>
      </p:sp>
      <p:sp>
        <p:nvSpPr>
          <p:cNvPr id="38" name="Shape 33"/>
          <p:cNvSpPr/>
          <p:nvPr/>
        </p:nvSpPr>
        <p:spPr>
          <a:xfrm>
            <a:off x="10826496" y="2898649"/>
            <a:ext cx="725424" cy="45719"/>
          </a:xfrm>
          <a:prstGeom prst="rect">
            <a:avLst/>
          </a:prstGeom>
          <a:solidFill>
            <a:srgbClr val="BDC3C7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39" name="Text 34"/>
          <p:cNvSpPr/>
          <p:nvPr/>
        </p:nvSpPr>
        <p:spPr>
          <a:xfrm>
            <a:off x="8193024" y="3169920"/>
            <a:ext cx="3438144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rgbClr val="7F8C8D"/>
                </a:solidFill>
              </a:rPr>
              <a:t>Objectif</a:t>
            </a:r>
            <a:endParaRPr lang="en-US" sz="1267" dirty="0"/>
          </a:p>
        </p:txBody>
      </p:sp>
      <p:sp>
        <p:nvSpPr>
          <p:cNvPr id="40" name="Text 35"/>
          <p:cNvSpPr/>
          <p:nvPr/>
        </p:nvSpPr>
        <p:spPr>
          <a:xfrm>
            <a:off x="8193024" y="3474720"/>
            <a:ext cx="3438144" cy="914400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 algn="just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Déterminer si un entraînement préventif spécifique peut atténuer les effets de l'absence d'α-actinine-3 sur la prévention des blessures et le temps de RTJ.</a:t>
            </a:r>
            <a:endParaRPr lang="en-US" sz="1267" dirty="0"/>
          </a:p>
        </p:txBody>
      </p:sp>
      <p:sp>
        <p:nvSpPr>
          <p:cNvPr id="41" name="Text 36"/>
          <p:cNvSpPr/>
          <p:nvPr/>
        </p:nvSpPr>
        <p:spPr>
          <a:xfrm>
            <a:off x="8193024" y="4480560"/>
            <a:ext cx="3438144" cy="268224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r>
              <a:rPr lang="en-US" sz="1267" b="1" dirty="0">
                <a:solidFill>
                  <a:srgbClr val="7F8C8D"/>
                </a:solidFill>
              </a:rPr>
              <a:t>Design</a:t>
            </a:r>
            <a:endParaRPr lang="en-US" sz="1267" dirty="0"/>
          </a:p>
        </p:txBody>
      </p:sp>
      <p:sp>
        <p:nvSpPr>
          <p:cNvPr id="42" name="Text 37"/>
          <p:cNvSpPr/>
          <p:nvPr/>
        </p:nvSpPr>
        <p:spPr>
          <a:xfrm>
            <a:off x="8193024" y="4748784"/>
            <a:ext cx="3438144" cy="463296"/>
          </a:xfrm>
          <a:prstGeom prst="rect">
            <a:avLst/>
          </a:prstGeom>
          <a:noFill/>
          <a:ln/>
        </p:spPr>
        <p:txBody>
          <a:bodyPr wrap="square" lIns="90000" rtlCol="0" anchor="t" anchorCtr="0"/>
          <a:lstStyle/>
          <a:p>
            <a:pPr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Joueurs XX identifiés · Protocole individualisé · Suivi longitudinal</a:t>
            </a:r>
            <a:endParaRPr lang="en-US" sz="1267" dirty="0"/>
          </a:p>
        </p:txBody>
      </p:sp>
      <p:sp>
        <p:nvSpPr>
          <p:cNvPr id="44" name="Text 39"/>
          <p:cNvSpPr/>
          <p:nvPr/>
        </p:nvSpPr>
        <p:spPr>
          <a:xfrm>
            <a:off x="8266176" y="5388864"/>
            <a:ext cx="3291840" cy="67056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US" sz="1267" dirty="0">
                <a:solidFill>
                  <a:srgbClr val="1A1A2E"/>
                </a:solidFill>
              </a:rPr>
              <a:t>→ Réponse attendue : incidence blessures, RTJ.</a:t>
            </a:r>
            <a:endParaRPr lang="en-US" sz="1267" dirty="0"/>
          </a:p>
        </p:txBody>
      </p:sp>
      <p:sp>
        <p:nvSpPr>
          <p:cNvPr id="45" name="Text 40"/>
          <p:cNvSpPr/>
          <p:nvPr/>
        </p:nvSpPr>
        <p:spPr>
          <a:xfrm>
            <a:off x="8205216" y="6230112"/>
            <a:ext cx="343814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67" b="1" dirty="0">
                <a:solidFill>
                  <a:schemeClr val="accent4"/>
                </a:solidFill>
              </a:rPr>
              <a:t>🔬  En cours / À venir</a:t>
            </a:r>
            <a:endParaRPr lang="en-US" sz="1267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207264"/>
            <a:ext cx="11460480" cy="648000"/>
          </a:xfrm>
          <a:prstGeom prst="rect">
            <a:avLst/>
          </a:prstGeom>
          <a:solidFill>
            <a:schemeClr val="accent4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>
                <a:solidFill>
                  <a:srgbClr val="FFFFFF"/>
                </a:solidFill>
              </a:rPr>
              <a:t>ÉTUDE 3 — Contexte &amp; Rationnel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36320"/>
            <a:ext cx="11460480" cy="512064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33" b="1" dirty="0">
                <a:solidFill>
                  <a:srgbClr val="F5A623"/>
                </a:solidFill>
              </a:rPr>
              <a:t>Ce que les Études 1 &amp; 2 ont </a:t>
            </a:r>
            <a:r>
              <a:rPr lang="en-US" sz="1733" b="1" dirty="0" err="1">
                <a:solidFill>
                  <a:srgbClr val="F5A623"/>
                </a:solidFill>
              </a:rPr>
              <a:t>montré</a:t>
            </a:r>
            <a:r>
              <a:rPr lang="en-US" sz="1733" b="1" dirty="0">
                <a:solidFill>
                  <a:srgbClr val="F5A623"/>
                </a:solidFill>
              </a:rPr>
              <a:t> ; et ce qu'elles laissent ouvert</a:t>
            </a:r>
            <a:endParaRPr lang="en-US" sz="1733" dirty="0"/>
          </a:p>
        </p:txBody>
      </p:sp>
      <p:sp>
        <p:nvSpPr>
          <p:cNvPr id="6" name="Shape 4"/>
          <p:cNvSpPr/>
          <p:nvPr/>
        </p:nvSpPr>
        <p:spPr>
          <a:xfrm>
            <a:off x="365760" y="1682496"/>
            <a:ext cx="560832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7" name="Shape 5"/>
          <p:cNvSpPr/>
          <p:nvPr/>
        </p:nvSpPr>
        <p:spPr>
          <a:xfrm>
            <a:off x="365760" y="1682496"/>
            <a:ext cx="85344" cy="1645920"/>
          </a:xfrm>
          <a:prstGeom prst="rect">
            <a:avLst/>
          </a:prstGeom>
          <a:solidFill>
            <a:srgbClr val="E94560"/>
          </a:solidFill>
          <a:ln/>
        </p:spPr>
        <p:txBody>
          <a:bodyPr/>
          <a:lstStyle/>
          <a:p>
            <a:endParaRPr lang="fr-FR" sz="240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" y="1804416"/>
            <a:ext cx="463296" cy="46329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58240" y="1840992"/>
            <a:ext cx="4632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E94560"/>
                </a:solidFill>
              </a:rPr>
              <a:t>Étude 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85216" y="2438400"/>
            <a:ext cx="52181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30000"/>
              </a:lnSpc>
            </a:pPr>
            <a:r>
              <a:rPr lang="en-US" sz="1400" dirty="0">
                <a:solidFill>
                  <a:srgbClr val="1A1A2E"/>
                </a:solidFill>
              </a:rPr>
              <a:t>Les facteurs technico-tactiques priment sur le physique → mais le physique reste un prérequis. La disponibilité des joueurs est un déterminant indirect du succès.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78880" y="1682496"/>
            <a:ext cx="554736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sz="2400"/>
          </a:p>
        </p:txBody>
      </p:sp>
      <p:sp>
        <p:nvSpPr>
          <p:cNvPr id="12" name="Shape 9"/>
          <p:cNvSpPr/>
          <p:nvPr/>
        </p:nvSpPr>
        <p:spPr>
          <a:xfrm>
            <a:off x="6278880" y="1682496"/>
            <a:ext cx="85344" cy="1645920"/>
          </a:xfrm>
          <a:prstGeom prst="rect">
            <a:avLst/>
          </a:prstGeom>
          <a:solidFill>
            <a:srgbClr val="1ABC9C"/>
          </a:solidFill>
          <a:ln/>
        </p:spPr>
        <p:txBody>
          <a:bodyPr/>
          <a:lstStyle/>
          <a:p>
            <a:endParaRPr lang="fr-FR" sz="240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336" y="1804416"/>
            <a:ext cx="463296" cy="46329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077456" y="1840992"/>
            <a:ext cx="46329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1ABC9C"/>
                </a:solidFill>
              </a:rPr>
              <a:t>Étude 2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498336" y="2438400"/>
            <a:ext cx="5218176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30000"/>
              </a:lnSpc>
            </a:pPr>
            <a:r>
              <a:rPr lang="en-US" sz="1400" dirty="0">
                <a:solidFill>
                  <a:srgbClr val="1A1A2E"/>
                </a:solidFill>
              </a:rPr>
              <a:t>Les joueurs XX ont un RTJ plus long et une tendance à plus de blessures musculaires. C'est un facteur de </a:t>
            </a:r>
            <a:r>
              <a:rPr lang="en-US" sz="1400" dirty="0" err="1">
                <a:solidFill>
                  <a:srgbClr val="1A1A2E"/>
                </a:solidFill>
              </a:rPr>
              <a:t>risque</a:t>
            </a:r>
            <a:r>
              <a:rPr lang="en-US" sz="1400" dirty="0">
                <a:solidFill>
                  <a:srgbClr val="1A1A2E"/>
                </a:solidFill>
              </a:rPr>
              <a:t> non-modifiable, mais peut-on compenser par l'entraînement ?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365760" y="3547872"/>
            <a:ext cx="11436096" cy="633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 lIns="0" tIns="0" rIns="0" bIns="0" rtlCol="0" anchor="ctr"/>
          <a:lstStyle/>
          <a:p>
            <a:pPr algn="ctr"/>
            <a:r>
              <a:rPr lang="en-US" sz="1600" b="1" dirty="0">
                <a:solidFill>
                  <a:schemeClr val="accent4"/>
                </a:solidFill>
              </a:rPr>
              <a:t>Gap identifié : les preuves directes sur l'impact d'un entraînement ciblé chez les joueurs XX restent quasi-inexistantes dans la littérature.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19" name="Text 14"/>
          <p:cNvSpPr/>
          <p:nvPr/>
        </p:nvSpPr>
        <p:spPr>
          <a:xfrm>
            <a:off x="365760" y="4291584"/>
            <a:ext cx="1146048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733" b="1" dirty="0">
                <a:solidFill>
                  <a:srgbClr val="16213E"/>
                </a:solidFill>
              </a:rPr>
              <a:t>Rationnel biologique de l'Étude 3</a:t>
            </a:r>
            <a:endParaRPr lang="en-US" sz="1733" dirty="0"/>
          </a:p>
        </p:txBody>
      </p:sp>
      <p:sp>
        <p:nvSpPr>
          <p:cNvPr id="20" name="Shape 15"/>
          <p:cNvSpPr/>
          <p:nvPr/>
        </p:nvSpPr>
        <p:spPr>
          <a:xfrm>
            <a:off x="463296" y="4901184"/>
            <a:ext cx="341376" cy="341376"/>
          </a:xfrm>
          <a:prstGeom prst="ellipse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1" name="Text 16"/>
          <p:cNvSpPr/>
          <p:nvPr/>
        </p:nvSpPr>
        <p:spPr>
          <a:xfrm>
            <a:off x="950976" y="4779264"/>
            <a:ext cx="10850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0000"/>
              </a:lnSpc>
            </a:pPr>
            <a:r>
              <a:rPr lang="en-US" sz="1467" dirty="0">
                <a:solidFill>
                  <a:srgbClr val="1A1A2E"/>
                </a:solidFill>
              </a:rPr>
              <a:t>L'absence d'α-actinine-3 (XX) altère la transmission de force au Z-disc → moins de puissance explosive, plus de dommages musculaires</a:t>
            </a:r>
            <a:endParaRPr lang="en-US" sz="1467" dirty="0"/>
          </a:p>
        </p:txBody>
      </p:sp>
      <p:sp>
        <p:nvSpPr>
          <p:cNvPr id="22" name="Shape 17"/>
          <p:cNvSpPr/>
          <p:nvPr/>
        </p:nvSpPr>
        <p:spPr>
          <a:xfrm>
            <a:off x="463296" y="5535168"/>
            <a:ext cx="341376" cy="341376"/>
          </a:xfrm>
          <a:prstGeom prst="ellipse">
            <a:avLst/>
          </a:prstGeom>
          <a:solidFill>
            <a:srgbClr val="1ABC9C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3" name="Text 18"/>
          <p:cNvSpPr/>
          <p:nvPr/>
        </p:nvSpPr>
        <p:spPr>
          <a:xfrm>
            <a:off x="950976" y="5413248"/>
            <a:ext cx="10850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0000"/>
              </a:lnSpc>
            </a:pPr>
            <a:r>
              <a:rPr lang="en-US" sz="1467" dirty="0">
                <a:solidFill>
                  <a:srgbClr val="1A1A2E"/>
                </a:solidFill>
              </a:rPr>
              <a:t>Les adaptations épigénétiques sont possibles : l'entraînement peut modifier l'expression de gènes liés à la structure musculaire, même sans modifier le génotype</a:t>
            </a:r>
            <a:endParaRPr lang="en-US" sz="1467" dirty="0"/>
          </a:p>
        </p:txBody>
      </p:sp>
      <p:sp>
        <p:nvSpPr>
          <p:cNvPr id="24" name="Shape 19"/>
          <p:cNvSpPr/>
          <p:nvPr/>
        </p:nvSpPr>
        <p:spPr>
          <a:xfrm>
            <a:off x="463296" y="6169152"/>
            <a:ext cx="341376" cy="341376"/>
          </a:xfrm>
          <a:prstGeom prst="ellipse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fr-FR" sz="2400"/>
          </a:p>
        </p:txBody>
      </p:sp>
      <p:sp>
        <p:nvSpPr>
          <p:cNvPr id="25" name="Text 20"/>
          <p:cNvSpPr/>
          <p:nvPr/>
        </p:nvSpPr>
        <p:spPr>
          <a:xfrm>
            <a:off x="950976" y="6047232"/>
            <a:ext cx="1085088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lnSpc>
                <a:spcPct val="120000"/>
              </a:lnSpc>
            </a:pPr>
            <a:r>
              <a:rPr lang="en-US" sz="1467" dirty="0">
                <a:solidFill>
                  <a:srgbClr val="1A1A2E"/>
                </a:solidFill>
              </a:rPr>
              <a:t>Des stratégies ciblées (excentrique, renforcement progressif, gestion charge) pourraient compenser les limitations liées au génotype XX</a:t>
            </a:r>
            <a:endParaRPr lang="en-US" sz="1467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173EA7-8B66-AED8-B762-36EDB1070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14B04-C7A6-8210-2ACD-0BF5F50C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i="1" dirty="0"/>
              <a:t>La génétique au service du joueur, pas contre lui !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Le polymorphisme ACTN3 R577X est un facteur associé à la récupération après blessure musculaire en football pro</a:t>
            </a:r>
          </a:p>
          <a:p>
            <a:pPr algn="just"/>
            <a:r>
              <a:rPr lang="fr-FR" dirty="0"/>
              <a:t>Cette connaissance peut, à terme, orienter la </a:t>
            </a:r>
            <a:r>
              <a:rPr lang="fr-FR" b="1" dirty="0"/>
              <a:t>prévention individualisée,</a:t>
            </a:r>
            <a:r>
              <a:rPr lang="fr-FR" dirty="0"/>
              <a:t> programmes ciblés, suivi renforcé</a:t>
            </a:r>
          </a:p>
          <a:p>
            <a:pPr algn="just"/>
            <a:r>
              <a:rPr lang="fr-FR" dirty="0"/>
              <a:t>Mais elle ne peut être utile que si le joueur </a:t>
            </a:r>
            <a:r>
              <a:rPr lang="fr-FR" b="1" dirty="0"/>
              <a:t>reste maître de son information</a:t>
            </a:r>
            <a:endParaRPr lang="fr-FR" dirty="0"/>
          </a:p>
          <a:p>
            <a:pPr algn="just"/>
            <a:r>
              <a:rPr lang="fr-FR" dirty="0"/>
              <a:t>Le défi des années à venir : faire dialoguer génétique, performance et éthique, sans sacrifier l'une pour l'autre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5055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F69084A-F7FA-4860-8966-E7FD44F3A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28" y="190041"/>
            <a:ext cx="5511980" cy="64779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9F7BE9-3582-5240-63E5-7AD3B8264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527" y="3825608"/>
            <a:ext cx="4806414" cy="1542357"/>
          </a:xfrm>
          <a:prstGeom prst="rect">
            <a:avLst/>
          </a:prstGeom>
        </p:spPr>
      </p:pic>
      <p:pic>
        <p:nvPicPr>
          <p:cNvPr id="1026" name="Picture 2" descr="Merci beaucoup Fransızca dilinde Çok teşekkür ederim anlamına gelir Çizim |  Premium vektör">
            <a:extLst>
              <a:ext uri="{FF2B5EF4-FFF2-40B4-BE49-F238E27FC236}">
                <a16:creationId xmlns:a16="http://schemas.microsoft.com/office/drawing/2014/main" id="{D5B40489-D9B2-9683-EC19-B2EE224E8B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22490" r="9680" b="23855"/>
          <a:stretch>
            <a:fillRect/>
          </a:stretch>
        </p:blipFill>
        <p:spPr bwMode="auto">
          <a:xfrm>
            <a:off x="6855256" y="1467998"/>
            <a:ext cx="3845182" cy="25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98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3E013-E6A4-09A8-3D4E-09C15BD20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llustration de concept de résultat. Idée de croissance, d'analyse et de  réussite. | Vecteur Premium">
            <a:extLst>
              <a:ext uri="{FF2B5EF4-FFF2-40B4-BE49-F238E27FC236}">
                <a16:creationId xmlns:a16="http://schemas.microsoft.com/office/drawing/2014/main" id="{9E65D6C7-1569-7152-8FE9-C13084EB2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743" y="3461339"/>
            <a:ext cx="3159023" cy="177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1CB0EFA-0AB3-387C-68C4-BA9569C362F0}"/>
              </a:ext>
            </a:extLst>
          </p:cNvPr>
          <p:cNvCxnSpPr>
            <a:cxnSpLocks/>
            <a:stCxn id="5122" idx="3"/>
            <a:endCxn id="4" idx="1"/>
          </p:cNvCxnSpPr>
          <p:nvPr/>
        </p:nvCxnSpPr>
        <p:spPr>
          <a:xfrm>
            <a:off x="8214766" y="4349499"/>
            <a:ext cx="113738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 descr="350+ Football Blessure Stock Illustrations, graphiques vectoriels libre de  droits et Clip Art - iStock | Physiothérapeute">
            <a:extLst>
              <a:ext uri="{FF2B5EF4-FFF2-40B4-BE49-F238E27FC236}">
                <a16:creationId xmlns:a16="http://schemas.microsoft.com/office/drawing/2014/main" id="{9394D9FA-C0F2-815C-9C37-C521965DF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72"/>
          <a:stretch>
            <a:fillRect/>
          </a:stretch>
        </p:blipFill>
        <p:spPr bwMode="auto">
          <a:xfrm>
            <a:off x="9352153" y="3569063"/>
            <a:ext cx="2037579" cy="156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>
            <a:extLst>
              <a:ext uri="{FF2B5EF4-FFF2-40B4-BE49-F238E27FC236}">
                <a16:creationId xmlns:a16="http://schemas.microsoft.com/office/drawing/2014/main" id="{A27A0B2F-C962-7756-9129-78DED2B32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096" y="2088471"/>
            <a:ext cx="3055636" cy="102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2BAA590-368A-33DE-3461-FA4A94D0B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5743" y="2246294"/>
            <a:ext cx="3109370" cy="7068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CDA4EEE-BC4A-73F5-8C96-9870D5967248}"/>
              </a:ext>
            </a:extLst>
          </p:cNvPr>
          <p:cNvSpPr/>
          <p:nvPr/>
        </p:nvSpPr>
        <p:spPr>
          <a:xfrm>
            <a:off x="314337" y="208419"/>
            <a:ext cx="4064381" cy="64204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S’il n’existe </a:t>
            </a:r>
            <a:r>
              <a:rPr lang="fr-FR" b="1" dirty="0"/>
              <a:t>pas de consensus clair sur la relation entre les performances physiques et les résultats</a:t>
            </a:r>
            <a:r>
              <a:rPr lang="fr-FR" dirty="0"/>
              <a:t> en football, il en est un bien définit:</a:t>
            </a:r>
          </a:p>
          <a:p>
            <a:pPr algn="ctr"/>
            <a:endParaRPr lang="fr-FR" dirty="0"/>
          </a:p>
          <a:p>
            <a:pPr algn="ctr"/>
            <a:r>
              <a:rPr lang="fr-FR" b="1" u="sng" dirty="0"/>
              <a:t>La disponibilité des joueurs</a:t>
            </a:r>
          </a:p>
        </p:txBody>
      </p:sp>
      <p:pic>
        <p:nvPicPr>
          <p:cNvPr id="17" name="Image 1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037BCEB-DB76-ABAB-BE8B-F16DEC991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5743" y="5636110"/>
            <a:ext cx="3109370" cy="81037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4039ABA-9F58-239B-E96B-5CAFE8976A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4096" y="5878050"/>
            <a:ext cx="3055637" cy="3264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FED5A8-203B-EBE0-CD89-4B6B426F0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6092" y="208420"/>
            <a:ext cx="4636008" cy="1529695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77AB710-6516-C715-A540-5CB03B08ED89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3538728" y="973268"/>
            <a:ext cx="2477364" cy="1422460"/>
          </a:xfrm>
          <a:prstGeom prst="straightConnector1">
            <a:avLst/>
          </a:prstGeom>
          <a:ln w="12700">
            <a:solidFill>
              <a:srgbClr val="FF0000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FD8393-9ABE-38B3-BB5D-CEEB491DE7D4}"/>
              </a:ext>
            </a:extLst>
          </p:cNvPr>
          <p:cNvSpPr/>
          <p:nvPr/>
        </p:nvSpPr>
        <p:spPr>
          <a:xfrm>
            <a:off x="4891489" y="1825495"/>
            <a:ext cx="6940627" cy="48033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C6E2077-B99E-A5C3-17A8-6702C278A294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3886869" y="4227172"/>
            <a:ext cx="1004620" cy="0"/>
          </a:xfrm>
          <a:prstGeom prst="straightConnector1">
            <a:avLst/>
          </a:prstGeom>
          <a:ln w="12700">
            <a:solidFill>
              <a:srgbClr val="00B050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33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F548B-6531-C638-5E8A-A15D49847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0D07184-37CA-EC2C-1D08-83E25E25F819}"/>
              </a:ext>
            </a:extLst>
          </p:cNvPr>
          <p:cNvSpPr/>
          <p:nvPr/>
        </p:nvSpPr>
        <p:spPr>
          <a:xfrm>
            <a:off x="1904413" y="3842143"/>
            <a:ext cx="511278" cy="1254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85BB78-222E-9505-BE62-C6D38021F01F}"/>
              </a:ext>
            </a:extLst>
          </p:cNvPr>
          <p:cNvSpPr/>
          <p:nvPr/>
        </p:nvSpPr>
        <p:spPr>
          <a:xfrm>
            <a:off x="2679754" y="4202275"/>
            <a:ext cx="511278" cy="89473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B3B565-F57D-AF63-D1D9-DFB63EA81E6A}"/>
              </a:ext>
            </a:extLst>
          </p:cNvPr>
          <p:cNvSpPr/>
          <p:nvPr/>
        </p:nvSpPr>
        <p:spPr>
          <a:xfrm>
            <a:off x="3455095" y="2717604"/>
            <a:ext cx="511278" cy="237940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CC66A4-6282-9655-6219-56845F97FBFC}"/>
              </a:ext>
            </a:extLst>
          </p:cNvPr>
          <p:cNvSpPr txBox="1"/>
          <p:nvPr/>
        </p:nvSpPr>
        <p:spPr>
          <a:xfrm rot="16200000">
            <a:off x="1809805" y="4683613"/>
            <a:ext cx="689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Moyenne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E953AD-7A53-931A-1183-B46949715FF5}"/>
              </a:ext>
            </a:extLst>
          </p:cNvPr>
          <p:cNvSpPr txBox="1"/>
          <p:nvPr/>
        </p:nvSpPr>
        <p:spPr>
          <a:xfrm rot="16200000">
            <a:off x="2464720" y="4560181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Entraînement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FC71A22-9FC0-78B9-1ACB-D9C4E2CA82E5}"/>
              </a:ext>
            </a:extLst>
          </p:cNvPr>
          <p:cNvSpPr txBox="1"/>
          <p:nvPr/>
        </p:nvSpPr>
        <p:spPr>
          <a:xfrm rot="16200000">
            <a:off x="3439099" y="4761358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Match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5F88BD-4FA8-3287-E500-0F0B8171AF77}"/>
              </a:ext>
            </a:extLst>
          </p:cNvPr>
          <p:cNvSpPr txBox="1"/>
          <p:nvPr/>
        </p:nvSpPr>
        <p:spPr>
          <a:xfrm>
            <a:off x="1779177" y="3533168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7 à 9 / 1 000h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69B360-3D3A-2479-8979-1344575B5167}"/>
              </a:ext>
            </a:extLst>
          </p:cNvPr>
          <p:cNvSpPr txBox="1"/>
          <p:nvPr/>
        </p:nvSpPr>
        <p:spPr>
          <a:xfrm>
            <a:off x="2519033" y="3907306"/>
            <a:ext cx="7617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4 à 6 / 1 000h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371782-B249-B4FD-8F58-770D5F96DF86}"/>
              </a:ext>
            </a:extLst>
          </p:cNvPr>
          <p:cNvSpPr txBox="1"/>
          <p:nvPr/>
        </p:nvSpPr>
        <p:spPr>
          <a:xfrm>
            <a:off x="3275358" y="2407887"/>
            <a:ext cx="8707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800" dirty="0"/>
              <a:t>25 à 30 / 1 000h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700E0FD-1A03-03F4-26FF-5717FF396F7D}"/>
              </a:ext>
            </a:extLst>
          </p:cNvPr>
          <p:cNvSpPr txBox="1"/>
          <p:nvPr/>
        </p:nvSpPr>
        <p:spPr>
          <a:xfrm>
            <a:off x="1553790" y="1260945"/>
            <a:ext cx="2930013" cy="523220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Consensus de la FIFA + incidence pour 1 000h de pratique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60ECF5-B73F-4491-15DC-4EAB92366BCF}"/>
              </a:ext>
            </a:extLst>
          </p:cNvPr>
          <p:cNvSpPr txBox="1"/>
          <p:nvPr/>
        </p:nvSpPr>
        <p:spPr>
          <a:xfrm>
            <a:off x="5683222" y="1630276"/>
            <a:ext cx="2473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Economiques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F67E8C1-1AA4-B434-D68D-4A3232B51503}"/>
              </a:ext>
            </a:extLst>
          </p:cNvPr>
          <p:cNvSpPr txBox="1"/>
          <p:nvPr/>
        </p:nvSpPr>
        <p:spPr>
          <a:xfrm>
            <a:off x="8662216" y="578685"/>
            <a:ext cx="1414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Soins médicaux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27A4D3-F8E1-9CED-AC5E-04C70CA84830}"/>
              </a:ext>
            </a:extLst>
          </p:cNvPr>
          <p:cNvSpPr txBox="1"/>
          <p:nvPr/>
        </p:nvSpPr>
        <p:spPr>
          <a:xfrm>
            <a:off x="8729384" y="1107055"/>
            <a:ext cx="1280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Consultations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E43FED9-9A89-C0DA-8442-58DAC028748E}"/>
              </a:ext>
            </a:extLst>
          </p:cNvPr>
          <p:cNvSpPr txBox="1"/>
          <p:nvPr/>
        </p:nvSpPr>
        <p:spPr>
          <a:xfrm>
            <a:off x="8904206" y="1630276"/>
            <a:ext cx="9307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Billetterie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7C460E-3E9A-75DD-F964-2894B81347A4}"/>
              </a:ext>
            </a:extLst>
          </p:cNvPr>
          <p:cNvSpPr txBox="1"/>
          <p:nvPr/>
        </p:nvSpPr>
        <p:spPr>
          <a:xfrm>
            <a:off x="8911837" y="2153497"/>
            <a:ext cx="915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Sponsors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33F75D-A481-61E3-7186-20EFFBFC36A1}"/>
              </a:ext>
            </a:extLst>
          </p:cNvPr>
          <p:cNvSpPr txBox="1"/>
          <p:nvPr/>
        </p:nvSpPr>
        <p:spPr>
          <a:xfrm>
            <a:off x="8987916" y="2676718"/>
            <a:ext cx="805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Salaires</a:t>
            </a:r>
          </a:p>
        </p:txBody>
      </p:sp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F96BDCC7-7A99-DF56-41D8-B3ACAE71D55D}"/>
              </a:ext>
            </a:extLst>
          </p:cNvPr>
          <p:cNvSpPr/>
          <p:nvPr/>
        </p:nvSpPr>
        <p:spPr>
          <a:xfrm rot="10800000">
            <a:off x="10145151" y="650481"/>
            <a:ext cx="259484" cy="233401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7CC8CCF5-9EBA-0B33-D51F-B396E9E6F48F}"/>
              </a:ext>
            </a:extLst>
          </p:cNvPr>
          <p:cNvSpPr/>
          <p:nvPr/>
        </p:nvSpPr>
        <p:spPr>
          <a:xfrm>
            <a:off x="8299279" y="650481"/>
            <a:ext cx="259484" cy="2334014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4E6F478-22CD-CB04-C33C-827AB7F9FED8}"/>
              </a:ext>
            </a:extLst>
          </p:cNvPr>
          <p:cNvSpPr txBox="1"/>
          <p:nvPr/>
        </p:nvSpPr>
        <p:spPr>
          <a:xfrm>
            <a:off x="10457755" y="1630276"/>
            <a:ext cx="1412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500 000€ / mois</a:t>
            </a:r>
          </a:p>
        </p:txBody>
      </p:sp>
      <p:pic>
        <p:nvPicPr>
          <p:cNvPr id="9218" name="Picture 2" descr="Sac D'argent Icône Sur Fond Blanc. Vector Illustration Clip Art Libres De  Droits, Svg, Vecteurs Et Illustration. Image 33088125">
            <a:extLst>
              <a:ext uri="{FF2B5EF4-FFF2-40B4-BE49-F238E27FC236}">
                <a16:creationId xmlns:a16="http://schemas.microsoft.com/office/drawing/2014/main" id="{C6E409D8-DD64-D2AC-A97F-D97B5CE97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84" y="835185"/>
            <a:ext cx="797175" cy="79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0D7DC532-0E2F-C5B0-E85E-E2001985AE76}"/>
              </a:ext>
            </a:extLst>
          </p:cNvPr>
          <p:cNvSpPr txBox="1"/>
          <p:nvPr/>
        </p:nvSpPr>
        <p:spPr>
          <a:xfrm>
            <a:off x="5683222" y="4400124"/>
            <a:ext cx="2473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Sportives</a:t>
            </a:r>
          </a:p>
        </p:txBody>
      </p:sp>
      <p:pic>
        <p:nvPicPr>
          <p:cNvPr id="24" name="Image 23" descr="Une image contenant ligne, texte, diagramme, capture d’écran&#10;&#10;Description générée automatiquement">
            <a:extLst>
              <a:ext uri="{FF2B5EF4-FFF2-40B4-BE49-F238E27FC236}">
                <a16:creationId xmlns:a16="http://schemas.microsoft.com/office/drawing/2014/main" id="{82549F0B-9F15-9BB9-96DC-FA6026D1E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17" y="3985054"/>
            <a:ext cx="2213396" cy="1942629"/>
          </a:xfrm>
          <a:prstGeom prst="rect">
            <a:avLst/>
          </a:prstGeom>
          <a:ln>
            <a:noFill/>
          </a:ln>
        </p:spPr>
      </p:pic>
      <p:pic>
        <p:nvPicPr>
          <p:cNvPr id="9220" name="Picture 4" descr="Tendance à la baisse - Icônes entreprise gratuites">
            <a:extLst>
              <a:ext uri="{FF2B5EF4-FFF2-40B4-BE49-F238E27FC236}">
                <a16:creationId xmlns:a16="http://schemas.microsoft.com/office/drawing/2014/main" id="{E5F04FAD-1DE6-76F2-457B-E82A24FE7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25" y="4755813"/>
            <a:ext cx="810342" cy="81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hape 11">
            <a:extLst>
              <a:ext uri="{FF2B5EF4-FFF2-40B4-BE49-F238E27FC236}">
                <a16:creationId xmlns:a16="http://schemas.microsoft.com/office/drawing/2014/main" id="{FE3850D0-8831-AFC7-B0F4-F9A1FBF41E55}"/>
              </a:ext>
            </a:extLst>
          </p:cNvPr>
          <p:cNvSpPr/>
          <p:nvPr/>
        </p:nvSpPr>
        <p:spPr>
          <a:xfrm>
            <a:off x="5270484" y="650480"/>
            <a:ext cx="45719" cy="5728585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522CD1E-38AE-C22E-9BDA-F636E0891844}"/>
              </a:ext>
            </a:extLst>
          </p:cNvPr>
          <p:cNvSpPr txBox="1"/>
          <p:nvPr/>
        </p:nvSpPr>
        <p:spPr>
          <a:xfrm rot="19636760">
            <a:off x="600983" y="2020885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highlight>
                  <a:srgbClr val="FFFF00"/>
                </a:highlight>
              </a:rPr>
              <a:t>Définition</a:t>
            </a:r>
          </a:p>
        </p:txBody>
      </p:sp>
      <p:pic>
        <p:nvPicPr>
          <p:cNvPr id="9222" name="Picture 6" descr="Images de Important – Téléchargement gratuit sur Freepik">
            <a:extLst>
              <a:ext uri="{FF2B5EF4-FFF2-40B4-BE49-F238E27FC236}">
                <a16:creationId xmlns:a16="http://schemas.microsoft.com/office/drawing/2014/main" id="{A46BB9DD-A393-B1F3-44EF-29D73C499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6" t="7327" r="16744" b="16326"/>
          <a:stretch>
            <a:fillRect/>
          </a:stretch>
        </p:blipFill>
        <p:spPr bwMode="auto">
          <a:xfrm>
            <a:off x="4310308" y="852159"/>
            <a:ext cx="336860" cy="37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lèche courbée vers la droite 27">
            <a:extLst>
              <a:ext uri="{FF2B5EF4-FFF2-40B4-BE49-F238E27FC236}">
                <a16:creationId xmlns:a16="http://schemas.microsoft.com/office/drawing/2014/main" id="{AD645380-7AC9-8345-F96B-B0F58E91CE1A}"/>
              </a:ext>
            </a:extLst>
          </p:cNvPr>
          <p:cNvSpPr/>
          <p:nvPr/>
        </p:nvSpPr>
        <p:spPr>
          <a:xfrm rot="2168735">
            <a:off x="1085505" y="1212054"/>
            <a:ext cx="203500" cy="76937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Flèche courbée vers la droite 28">
            <a:extLst>
              <a:ext uri="{FF2B5EF4-FFF2-40B4-BE49-F238E27FC236}">
                <a16:creationId xmlns:a16="http://schemas.microsoft.com/office/drawing/2014/main" id="{A9F7A05B-DE1B-082D-814F-3BABF15ABE9F}"/>
              </a:ext>
            </a:extLst>
          </p:cNvPr>
          <p:cNvSpPr/>
          <p:nvPr/>
        </p:nvSpPr>
        <p:spPr>
          <a:xfrm rot="476409" flipH="1">
            <a:off x="4505657" y="1722642"/>
            <a:ext cx="187532" cy="769375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BECDCCE-9050-8B35-0455-9B0362181467}"/>
              </a:ext>
            </a:extLst>
          </p:cNvPr>
          <p:cNvSpPr txBox="1"/>
          <p:nvPr/>
        </p:nvSpPr>
        <p:spPr>
          <a:xfrm>
            <a:off x="5683222" y="2996838"/>
            <a:ext cx="2473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CONSEQUENCES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5B4F919-D49A-5D7C-2CCC-BDB27ECE02A2}"/>
              </a:ext>
            </a:extLst>
          </p:cNvPr>
          <p:cNvCxnSpPr>
            <a:stCxn id="14" idx="2"/>
            <a:endCxn id="30" idx="0"/>
          </p:cNvCxnSpPr>
          <p:nvPr/>
        </p:nvCxnSpPr>
        <p:spPr>
          <a:xfrm>
            <a:off x="6919774" y="1938053"/>
            <a:ext cx="0" cy="105878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F820D2C8-AB83-F703-AB1C-A196261CE611}"/>
              </a:ext>
            </a:extLst>
          </p:cNvPr>
          <p:cNvCxnSpPr>
            <a:cxnSpLocks/>
            <a:stCxn id="30" idx="2"/>
            <a:endCxn id="23" idx="0"/>
          </p:cNvCxnSpPr>
          <p:nvPr/>
        </p:nvCxnSpPr>
        <p:spPr>
          <a:xfrm>
            <a:off x="6919774" y="3335392"/>
            <a:ext cx="0" cy="106473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FF15F0A1-93BA-B81A-7C3C-E0C6459F3189}"/>
              </a:ext>
            </a:extLst>
          </p:cNvPr>
          <p:cNvSpPr txBox="1"/>
          <p:nvPr/>
        </p:nvSpPr>
        <p:spPr>
          <a:xfrm>
            <a:off x="9907764" y="5959977"/>
            <a:ext cx="10999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err="1"/>
              <a:t>Eirale</a:t>
            </a:r>
            <a:r>
              <a:rPr lang="fr-FR" sz="1000" dirty="0"/>
              <a:t> et al. 2013</a:t>
            </a:r>
          </a:p>
        </p:txBody>
      </p:sp>
      <p:pic>
        <p:nvPicPr>
          <p:cNvPr id="38" name="Image 3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42A73C6-966D-04FF-CC5E-08BAD35642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9396" y="5334765"/>
            <a:ext cx="2956609" cy="837706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9FEEC6CF-B42A-3B92-FC5C-8387A1362550}"/>
              </a:ext>
            </a:extLst>
          </p:cNvPr>
          <p:cNvSpPr txBox="1"/>
          <p:nvPr/>
        </p:nvSpPr>
        <p:spPr>
          <a:xfrm>
            <a:off x="10429702" y="2043343"/>
            <a:ext cx="1468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100" dirty="0" err="1"/>
              <a:t>Hägglund</a:t>
            </a:r>
            <a:r>
              <a:rPr lang="fr-FR" sz="1100" dirty="0"/>
              <a:t> et al., 2013</a:t>
            </a:r>
          </a:p>
        </p:txBody>
      </p:sp>
    </p:spTree>
    <p:extLst>
      <p:ext uri="{BB962C8B-B14F-4D97-AF65-F5344CB8AC3E}">
        <p14:creationId xmlns:p14="http://schemas.microsoft.com/office/powerpoint/2010/main" val="332946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 animBg="1"/>
      <p:bldP spid="22" grpId="0"/>
      <p:bldP spid="23" grpId="0"/>
      <p:bldP spid="25" grpId="0" animBg="1"/>
      <p:bldP spid="30" grpId="0"/>
      <p:bldP spid="36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6893AF-3C0C-3954-9ED0-F68F9134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092" y="285466"/>
            <a:ext cx="9512910" cy="764084"/>
          </a:xfrm>
        </p:spPr>
        <p:txBody>
          <a:bodyPr/>
          <a:lstStyle/>
          <a:p>
            <a:r>
              <a:rPr lang="fr-FR" dirty="0"/>
              <a:t>Les limites des approches traditionnelles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9EDB66-2F55-C0BB-E9F5-8B622C6D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302" y="1379198"/>
            <a:ext cx="9261906" cy="4709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i="1" dirty="0"/>
              <a:t>Comprendre la blessure musculaire : ce que l'on sait déjà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Les facteurs de risque classiques bien identifiés : charge d'entraînement, fatigue, âge, antécédents</a:t>
            </a:r>
          </a:p>
          <a:p>
            <a:pPr algn="just"/>
            <a:r>
              <a:rPr lang="fr-FR" dirty="0"/>
              <a:t>Des outils de monitoring de plus en plus sophistiqués : GPS, ACWR, </a:t>
            </a:r>
            <a:r>
              <a:rPr lang="fr-FR" dirty="0" err="1"/>
              <a:t>Wellness</a:t>
            </a:r>
            <a:r>
              <a:rPr lang="fr-FR" dirty="0"/>
              <a:t>, CPK, etc.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Mais… une part de vulnérabilité individuelle qui reste inexpliquée</a:t>
            </a:r>
          </a:p>
          <a:p>
            <a:pPr algn="just"/>
            <a:r>
              <a:rPr lang="fr-FR" dirty="0"/>
              <a:t>Deux joueurs, même charge, même profil → l'un se blesse, l'autre non</a:t>
            </a:r>
          </a:p>
        </p:txBody>
      </p:sp>
      <p:pic>
        <p:nvPicPr>
          <p:cNvPr id="4" name="Picture 4" descr="336 300+ Course Stock Illustrations, graphiques vectoriels libre de droits  et Clip Art - iStock | Course à pied, Marathon, Sport">
            <a:extLst>
              <a:ext uri="{FF2B5EF4-FFF2-40B4-BE49-F238E27FC236}">
                <a16:creationId xmlns:a16="http://schemas.microsoft.com/office/drawing/2014/main" id="{D82620CA-AEDA-2A87-8CFD-F003AD5D7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91" y="5970863"/>
            <a:ext cx="797759" cy="68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350+ Football Blessure Stock Illustrations, graphiques vectoriels libre de  droits et Clip Art - iStock | Physiothérapeute">
            <a:extLst>
              <a:ext uri="{FF2B5EF4-FFF2-40B4-BE49-F238E27FC236}">
                <a16:creationId xmlns:a16="http://schemas.microsoft.com/office/drawing/2014/main" id="{FBE10043-FE2F-6654-622F-C00D3A5BE6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72"/>
          <a:stretch>
            <a:fillRect/>
          </a:stretch>
        </p:blipFill>
        <p:spPr bwMode="auto">
          <a:xfrm>
            <a:off x="8506969" y="5597674"/>
            <a:ext cx="895574" cy="68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meubles, table, Électroménager, Téléphone mobile&#10;&#10;Le contenu généré par l’IA peut être incorrect.">
            <a:extLst>
              <a:ext uri="{FF2B5EF4-FFF2-40B4-BE49-F238E27FC236}">
                <a16:creationId xmlns:a16="http://schemas.microsoft.com/office/drawing/2014/main" id="{52E85621-31C4-6D56-0346-7840548143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414" t="26288" b="39109"/>
          <a:stretch>
            <a:fillRect/>
          </a:stretch>
        </p:blipFill>
        <p:spPr>
          <a:xfrm>
            <a:off x="10387584" y="1867388"/>
            <a:ext cx="1591055" cy="997576"/>
          </a:xfrm>
          <a:prstGeom prst="rect">
            <a:avLst/>
          </a:prstGeom>
        </p:spPr>
      </p:pic>
      <p:pic>
        <p:nvPicPr>
          <p:cNvPr id="7" name="Image 6" descr="Une image contenant mur, intérieur, Propreté, conception&#10;&#10;Le contenu généré par l’IA peut être incorrect.">
            <a:extLst>
              <a:ext uri="{FF2B5EF4-FFF2-40B4-BE49-F238E27FC236}">
                <a16:creationId xmlns:a16="http://schemas.microsoft.com/office/drawing/2014/main" id="{76E2E97D-F0FA-F7CA-A097-A1917F9C1D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9" t="31012" r="20963" b="39320"/>
          <a:stretch>
            <a:fillRect/>
          </a:stretch>
        </p:blipFill>
        <p:spPr>
          <a:xfrm>
            <a:off x="10387584" y="573393"/>
            <a:ext cx="1591055" cy="1034405"/>
          </a:xfrm>
          <a:prstGeom prst="rect">
            <a:avLst/>
          </a:prstGeom>
        </p:spPr>
      </p:pic>
      <p:pic>
        <p:nvPicPr>
          <p:cNvPr id="8" name="Image 7" descr="Une image contenant herbe, roue, pneu, Pièce auto&#10;&#10;Le contenu généré par l’IA peut être incorrect.">
            <a:extLst>
              <a:ext uri="{FF2B5EF4-FFF2-40B4-BE49-F238E27FC236}">
                <a16:creationId xmlns:a16="http://schemas.microsoft.com/office/drawing/2014/main" id="{B7264EA3-F137-4017-40F3-C0E81CEDDA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584" y="3124554"/>
            <a:ext cx="1591054" cy="1135230"/>
          </a:xfrm>
          <a:prstGeom prst="rect">
            <a:avLst/>
          </a:prstGeom>
        </p:spPr>
      </p:pic>
      <p:pic>
        <p:nvPicPr>
          <p:cNvPr id="10" name="Image 9" descr="Une image contenant personne, plein air, homme, ciel&#10;&#10;Le contenu généré par l’IA peut être incorrect.">
            <a:extLst>
              <a:ext uri="{FF2B5EF4-FFF2-40B4-BE49-F238E27FC236}">
                <a16:creationId xmlns:a16="http://schemas.microsoft.com/office/drawing/2014/main" id="{841DB63C-DB40-DD79-58B2-54FA911F3E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576" t="20471" r="6012" b="9493"/>
          <a:stretch>
            <a:fillRect/>
          </a:stretch>
        </p:blipFill>
        <p:spPr>
          <a:xfrm>
            <a:off x="10387584" y="4519374"/>
            <a:ext cx="1591054" cy="113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45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30FB-344E-E247-C90F-54C6F5567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age 3 | Adn dessin - Vecteurs : téléchargez gratuitement des vecteurs de  haute qualité sur Freepik | Freepik">
            <a:extLst>
              <a:ext uri="{FF2B5EF4-FFF2-40B4-BE49-F238E27FC236}">
                <a16:creationId xmlns:a16="http://schemas.microsoft.com/office/drawing/2014/main" id="{F3E3D529-5D3C-5157-6EB8-D7A0FAB85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06" y="4042622"/>
            <a:ext cx="796494" cy="99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5E38C1D6-CAD3-0E07-949A-38B5EF7DE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56" y="241542"/>
            <a:ext cx="4621492" cy="63749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DBBAB5-9481-B349-FA29-F9E47BDBD153}"/>
              </a:ext>
            </a:extLst>
          </p:cNvPr>
          <p:cNvSpPr txBox="1"/>
          <p:nvPr/>
        </p:nvSpPr>
        <p:spPr>
          <a:xfrm>
            <a:off x="653829" y="241954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Non modifiables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8851D4-7DB2-81C7-FB34-5F44214A175C}"/>
              </a:ext>
            </a:extLst>
          </p:cNvPr>
          <p:cNvSpPr txBox="1"/>
          <p:nvPr/>
        </p:nvSpPr>
        <p:spPr>
          <a:xfrm>
            <a:off x="3913559" y="241954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Modifiables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043EBA-329D-955B-86EF-136784515ABD}"/>
              </a:ext>
            </a:extLst>
          </p:cNvPr>
          <p:cNvSpPr txBox="1"/>
          <p:nvPr/>
        </p:nvSpPr>
        <p:spPr>
          <a:xfrm>
            <a:off x="662361" y="2101902"/>
            <a:ext cx="473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Age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D5CB95-AB88-5770-0343-2C6041E008F0}"/>
              </a:ext>
            </a:extLst>
          </p:cNvPr>
          <p:cNvSpPr txBox="1"/>
          <p:nvPr/>
        </p:nvSpPr>
        <p:spPr>
          <a:xfrm>
            <a:off x="1709133" y="2561081"/>
            <a:ext cx="54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Sexe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633B41-3946-3C8C-8B9D-2912C806B288}"/>
              </a:ext>
            </a:extLst>
          </p:cNvPr>
          <p:cNvSpPr txBox="1"/>
          <p:nvPr/>
        </p:nvSpPr>
        <p:spPr>
          <a:xfrm>
            <a:off x="690896" y="1282775"/>
            <a:ext cx="1860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Blessures antérieures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BEE2EE-87DF-739C-6965-B1CFD9B422A2}"/>
              </a:ext>
            </a:extLst>
          </p:cNvPr>
          <p:cNvSpPr txBox="1"/>
          <p:nvPr/>
        </p:nvSpPr>
        <p:spPr>
          <a:xfrm>
            <a:off x="815292" y="3356996"/>
            <a:ext cx="1065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Croissance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5E8C906-4464-5F21-D2F9-0BD6475F81CA}"/>
              </a:ext>
            </a:extLst>
          </p:cNvPr>
          <p:cNvSpPr txBox="1"/>
          <p:nvPr/>
        </p:nvSpPr>
        <p:spPr>
          <a:xfrm>
            <a:off x="4027949" y="1979838"/>
            <a:ext cx="1623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Asymétrie de force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57CD98-BA3E-7667-241D-CEF9875689D4}"/>
              </a:ext>
            </a:extLst>
          </p:cNvPr>
          <p:cNvSpPr txBox="1"/>
          <p:nvPr/>
        </p:nvSpPr>
        <p:spPr>
          <a:xfrm>
            <a:off x="3693956" y="2701625"/>
            <a:ext cx="1388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Niveau de force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EE4A91-1CBB-C69F-638F-777AE21DE41F}"/>
              </a:ext>
            </a:extLst>
          </p:cNvPr>
          <p:cNvSpPr txBox="1"/>
          <p:nvPr/>
        </p:nvSpPr>
        <p:spPr>
          <a:xfrm>
            <a:off x="3856664" y="1282775"/>
            <a:ext cx="14815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Charge de travail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71FD1D9-6324-9D4E-2435-79A661A56429}"/>
              </a:ext>
            </a:extLst>
          </p:cNvPr>
          <p:cNvSpPr txBox="1"/>
          <p:nvPr/>
        </p:nvSpPr>
        <p:spPr>
          <a:xfrm>
            <a:off x="4260064" y="3537459"/>
            <a:ext cx="1575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Déficit de stabilité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2E00394-E466-BAA3-C5FB-AC63705200B1}"/>
              </a:ext>
            </a:extLst>
          </p:cNvPr>
          <p:cNvSpPr/>
          <p:nvPr/>
        </p:nvSpPr>
        <p:spPr>
          <a:xfrm>
            <a:off x="593993" y="1257137"/>
            <a:ext cx="2038110" cy="3740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4F8A1F5-CCB9-9D5E-718F-7A22E10EF1FE}"/>
              </a:ext>
            </a:extLst>
          </p:cNvPr>
          <p:cNvSpPr/>
          <p:nvPr/>
        </p:nvSpPr>
        <p:spPr>
          <a:xfrm>
            <a:off x="540636" y="2068789"/>
            <a:ext cx="717106" cy="3740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D358C04-472F-F5A9-D672-0E707C9A088E}"/>
              </a:ext>
            </a:extLst>
          </p:cNvPr>
          <p:cNvSpPr/>
          <p:nvPr/>
        </p:nvSpPr>
        <p:spPr>
          <a:xfrm>
            <a:off x="1625270" y="2527968"/>
            <a:ext cx="717106" cy="3740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D7C38FF8-80B9-7A03-BA07-5818A8B77146}"/>
              </a:ext>
            </a:extLst>
          </p:cNvPr>
          <p:cNvSpPr/>
          <p:nvPr/>
        </p:nvSpPr>
        <p:spPr>
          <a:xfrm>
            <a:off x="825233" y="3323883"/>
            <a:ext cx="1021488" cy="3740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29EEA41-EB3C-61F4-3A5E-B0B3B0939D94}"/>
              </a:ext>
            </a:extLst>
          </p:cNvPr>
          <p:cNvSpPr/>
          <p:nvPr/>
        </p:nvSpPr>
        <p:spPr>
          <a:xfrm>
            <a:off x="3741256" y="1249100"/>
            <a:ext cx="1712373" cy="37400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C87D541-8BE8-69CF-8E2F-4B855C960402}"/>
              </a:ext>
            </a:extLst>
          </p:cNvPr>
          <p:cNvSpPr/>
          <p:nvPr/>
        </p:nvSpPr>
        <p:spPr>
          <a:xfrm>
            <a:off x="3938584" y="1949725"/>
            <a:ext cx="1712373" cy="37400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DA37BC1A-2C9D-D2BF-9C55-7BFB66DB28D7}"/>
              </a:ext>
            </a:extLst>
          </p:cNvPr>
          <p:cNvSpPr/>
          <p:nvPr/>
        </p:nvSpPr>
        <p:spPr>
          <a:xfrm>
            <a:off x="3621768" y="2668512"/>
            <a:ext cx="1575303" cy="37400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9DBED3DA-BF7F-227A-5218-12CC9D5E9C15}"/>
              </a:ext>
            </a:extLst>
          </p:cNvPr>
          <p:cNvSpPr/>
          <p:nvPr/>
        </p:nvSpPr>
        <p:spPr>
          <a:xfrm>
            <a:off x="4186136" y="3504346"/>
            <a:ext cx="1649231" cy="37400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C33E753-0DE3-DA0F-0374-B9FE037ECA58}"/>
              </a:ext>
            </a:extLst>
          </p:cNvPr>
          <p:cNvSpPr txBox="1"/>
          <p:nvPr/>
        </p:nvSpPr>
        <p:spPr>
          <a:xfrm>
            <a:off x="1394983" y="4493457"/>
            <a:ext cx="112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>
                <a:solidFill>
                  <a:srgbClr val="FF0000"/>
                </a:solidFill>
              </a:rPr>
              <a:t>GENETIQUE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DB59140A-158D-3319-A943-7F344F98B156}"/>
              </a:ext>
            </a:extLst>
          </p:cNvPr>
          <p:cNvSpPr/>
          <p:nvPr/>
        </p:nvSpPr>
        <p:spPr>
          <a:xfrm>
            <a:off x="1234583" y="4348243"/>
            <a:ext cx="1443221" cy="5982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F67B1B1-E539-10CF-04B0-66A78F12D888}"/>
              </a:ext>
            </a:extLst>
          </p:cNvPr>
          <p:cNvSpPr txBox="1"/>
          <p:nvPr/>
        </p:nvSpPr>
        <p:spPr>
          <a:xfrm>
            <a:off x="2607962" y="470676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BAFD9B-5D28-FF46-4336-609B30D79516}"/>
              </a:ext>
            </a:extLst>
          </p:cNvPr>
          <p:cNvSpPr/>
          <p:nvPr/>
        </p:nvSpPr>
        <p:spPr>
          <a:xfrm rot="5400000">
            <a:off x="8969422" y="2970945"/>
            <a:ext cx="209940" cy="39335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8786DD0-55F4-2078-2475-6905B7BE1D93}"/>
              </a:ext>
            </a:extLst>
          </p:cNvPr>
          <p:cNvSpPr txBox="1"/>
          <p:nvPr/>
        </p:nvSpPr>
        <p:spPr>
          <a:xfrm>
            <a:off x="8293176" y="6642556"/>
            <a:ext cx="3898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i="1" dirty="0" err="1"/>
              <a:t>Hägglund</a:t>
            </a:r>
            <a:r>
              <a:rPr lang="fr-FR" sz="800" i="1" dirty="0"/>
              <a:t> et al., 2006 ; </a:t>
            </a:r>
            <a:r>
              <a:rPr lang="fr-FR" sz="800" i="1" dirty="0" err="1"/>
              <a:t>Ekstrand</a:t>
            </a:r>
            <a:r>
              <a:rPr lang="fr-FR" sz="800" i="1" dirty="0"/>
              <a:t> et al., 2013 ; </a:t>
            </a:r>
            <a:r>
              <a:rPr lang="fr-FR" sz="800" i="1" dirty="0" err="1"/>
              <a:t>Gabbett</a:t>
            </a:r>
            <a:r>
              <a:rPr lang="fr-FR" sz="800" i="1" dirty="0"/>
              <a:t>, 2016 ; Chesterton et al., 2024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DA82E4-1AA2-70DA-1AAC-7C016B629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795" y="4994091"/>
            <a:ext cx="2600538" cy="16484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0E9A53B-E0A0-6C48-316F-BD9297928D41}"/>
              </a:ext>
            </a:extLst>
          </p:cNvPr>
          <p:cNvSpPr txBox="1"/>
          <p:nvPr/>
        </p:nvSpPr>
        <p:spPr>
          <a:xfrm>
            <a:off x="4736592" y="4873752"/>
            <a:ext cx="3353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11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7F6080D-64A4-D5F7-7414-744A80B56C6E}"/>
              </a:ext>
            </a:extLst>
          </p:cNvPr>
          <p:cNvSpPr txBox="1"/>
          <p:nvPr/>
        </p:nvSpPr>
        <p:spPr>
          <a:xfrm>
            <a:off x="875708" y="5818323"/>
            <a:ext cx="1802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Sujet en développement</a:t>
            </a:r>
          </a:p>
          <a:p>
            <a:r>
              <a:rPr lang="fr-FR" sz="1200" i="1" dirty="0"/>
              <a:t>(PubMed)</a:t>
            </a:r>
          </a:p>
        </p:txBody>
      </p:sp>
      <p:cxnSp>
        <p:nvCxnSpPr>
          <p:cNvPr id="32" name="Connecteur en angle 31">
            <a:extLst>
              <a:ext uri="{FF2B5EF4-FFF2-40B4-BE49-F238E27FC236}">
                <a16:creationId xmlns:a16="http://schemas.microsoft.com/office/drawing/2014/main" id="{17AE8B39-EEF0-5B53-4774-30FC59B0095C}"/>
              </a:ext>
            </a:extLst>
          </p:cNvPr>
          <p:cNvCxnSpPr>
            <a:stCxn id="25" idx="4"/>
            <a:endCxn id="3" idx="1"/>
          </p:cNvCxnSpPr>
          <p:nvPr/>
        </p:nvCxnSpPr>
        <p:spPr>
          <a:xfrm rot="16200000" flipH="1">
            <a:off x="2022056" y="4880584"/>
            <a:ext cx="871877" cy="100360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FB31B00-10C3-FEEA-769C-268E1274E5F9}"/>
              </a:ext>
            </a:extLst>
          </p:cNvPr>
          <p:cNvSpPr/>
          <p:nvPr/>
        </p:nvSpPr>
        <p:spPr>
          <a:xfrm>
            <a:off x="3063240" y="5076101"/>
            <a:ext cx="793424" cy="4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63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/>
      <p:bldP spid="27" grpId="0" animBg="1"/>
      <p:bldP spid="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B6007D-08C5-2AAA-5D58-F934339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74269"/>
            <a:ext cx="10515600" cy="649859"/>
          </a:xfrm>
        </p:spPr>
        <p:txBody>
          <a:bodyPr>
            <a:normAutofit fontScale="90000"/>
          </a:bodyPr>
          <a:lstStyle/>
          <a:p>
            <a:r>
              <a:rPr lang="fr-FR" dirty="0"/>
              <a:t>L'hypothèse génétique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F2D8CA-8441-76B8-28C5-7C3E732D5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479202"/>
            <a:ext cx="6510526" cy="500452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i="1" dirty="0"/>
              <a:t>Et si une partie de la réponse était dans l'ADN ?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dirty="0"/>
              <a:t>La génétique du sport : un champ en plein essor depuis les </a:t>
            </a:r>
            <a:r>
              <a:rPr lang="fr-FR" u="sng" dirty="0"/>
              <a:t>années 2000</a:t>
            </a:r>
          </a:p>
          <a:p>
            <a:pPr algn="just"/>
            <a:r>
              <a:rPr lang="fr-FR" dirty="0"/>
              <a:t>Certains gènes influencent la composition musculaire, la récupération, la résistance aux lésions</a:t>
            </a:r>
          </a:p>
          <a:p>
            <a:pPr algn="just"/>
            <a:r>
              <a:rPr lang="fr-FR" dirty="0"/>
              <a:t>Le gène </a:t>
            </a:r>
            <a:r>
              <a:rPr lang="fr-FR" b="1" dirty="0"/>
              <a:t>ACTN3</a:t>
            </a:r>
            <a:r>
              <a:rPr lang="fr-FR" dirty="0"/>
              <a:t> : l'un des mieux documentés en génétique sportive</a:t>
            </a:r>
          </a:p>
          <a:p>
            <a:pPr algn="just"/>
            <a:r>
              <a:rPr lang="fr-FR" dirty="0"/>
              <a:t>Un polymorphisme spécifique  (</a:t>
            </a:r>
            <a:r>
              <a:rPr lang="fr-FR" b="1" dirty="0"/>
              <a:t>R577X)</a:t>
            </a:r>
            <a:r>
              <a:rPr lang="fr-FR" dirty="0"/>
              <a:t> modifie la production d'une protéine musculaire clé</a:t>
            </a:r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5" name="Image 4" descr="Une image contenant texte, capture d’écran, Police, algèbre&#10;&#10;Le contenu généré par l’IA peut être incorrect.">
            <a:extLst>
              <a:ext uri="{FF2B5EF4-FFF2-40B4-BE49-F238E27FC236}">
                <a16:creationId xmlns:a16="http://schemas.microsoft.com/office/drawing/2014/main" id="{3C770DD7-2221-2DFB-2C67-3070DB787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152" y="5057698"/>
            <a:ext cx="4133088" cy="13204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 descr="Une image contenant texte, Police, blanc, algèbre&#10;&#10;Le contenu généré par l’IA peut être incorrect.">
            <a:extLst>
              <a:ext uri="{FF2B5EF4-FFF2-40B4-BE49-F238E27FC236}">
                <a16:creationId xmlns:a16="http://schemas.microsoft.com/office/drawing/2014/main" id="{D902979C-C600-29B5-264B-0B95D505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151" y="484766"/>
            <a:ext cx="4133089" cy="12960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Une image contenant capture d’écran, cercle, diagramme, ligne&#10;&#10;Le contenu généré par l’IA peut être incorrect.">
            <a:extLst>
              <a:ext uri="{FF2B5EF4-FFF2-40B4-BE49-F238E27FC236}">
                <a16:creationId xmlns:a16="http://schemas.microsoft.com/office/drawing/2014/main" id="{8A0166D4-56FF-5A66-978C-50EC447AC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411" y="2192396"/>
            <a:ext cx="3191443" cy="244846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ABDB366-FDCF-2C6A-1431-BAB6C206B2D5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9759696" y="1780821"/>
            <a:ext cx="0" cy="41157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B5581463-81BC-69BD-938D-7E4B56270500}"/>
              </a:ext>
            </a:extLst>
          </p:cNvPr>
          <p:cNvSpPr/>
          <p:nvPr/>
        </p:nvSpPr>
        <p:spPr>
          <a:xfrm>
            <a:off x="10479024" y="3429000"/>
            <a:ext cx="879830" cy="557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en angle 14">
            <a:extLst>
              <a:ext uri="{FF2B5EF4-FFF2-40B4-BE49-F238E27FC236}">
                <a16:creationId xmlns:a16="http://schemas.microsoft.com/office/drawing/2014/main" id="{3E4E8D3D-9809-A13A-7925-7A89B9AE6446}"/>
              </a:ext>
            </a:extLst>
          </p:cNvPr>
          <p:cNvCxnSpPr>
            <a:cxnSpLocks/>
            <a:stCxn id="13" idx="6"/>
            <a:endCxn id="5" idx="3"/>
          </p:cNvCxnSpPr>
          <p:nvPr/>
        </p:nvCxnSpPr>
        <p:spPr>
          <a:xfrm>
            <a:off x="11358854" y="3707892"/>
            <a:ext cx="467386" cy="2010020"/>
          </a:xfrm>
          <a:prstGeom prst="bentConnector3">
            <a:avLst>
              <a:gd name="adj1" fmla="val 14891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10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EF7C6-BA9C-EC18-21CB-2888DA171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4E8B3AA-4D5F-3909-5029-93E711484192}"/>
              </a:ext>
            </a:extLst>
          </p:cNvPr>
          <p:cNvSpPr txBox="1"/>
          <p:nvPr/>
        </p:nvSpPr>
        <p:spPr>
          <a:xfrm>
            <a:off x="2460171" y="3637669"/>
            <a:ext cx="81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ACTN3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2386D6-6CFC-B09A-E712-CF42C3203554}"/>
              </a:ext>
            </a:extLst>
          </p:cNvPr>
          <p:cNvSpPr txBox="1"/>
          <p:nvPr/>
        </p:nvSpPr>
        <p:spPr>
          <a:xfrm>
            <a:off x="4876800" y="3637669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α-actinine-3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D6C060-5DD8-3F6B-175C-F89F014D1384}"/>
              </a:ext>
            </a:extLst>
          </p:cNvPr>
          <p:cNvSpPr txBox="1"/>
          <p:nvPr/>
        </p:nvSpPr>
        <p:spPr>
          <a:xfrm>
            <a:off x="8553901" y="3637669"/>
            <a:ext cx="94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Muscles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4C0B75-7582-12E4-4DE1-2676884468B7}"/>
              </a:ext>
            </a:extLst>
          </p:cNvPr>
          <p:cNvSpPr txBox="1"/>
          <p:nvPr/>
        </p:nvSpPr>
        <p:spPr>
          <a:xfrm>
            <a:off x="7685865" y="5352634"/>
            <a:ext cx="2857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Type II</a:t>
            </a:r>
          </a:p>
          <a:p>
            <a:pPr algn="ctr"/>
            <a:r>
              <a:rPr lang="fr-FR" dirty="0"/>
              <a:t>Contractions fortes / rapides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3BC3EB-0215-B1D1-59B8-BADCBC8B4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92" y="4217332"/>
            <a:ext cx="1183500" cy="5696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489E767-F41E-BC84-EB8E-401BEE0099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29" b="15408"/>
          <a:stretch/>
        </p:blipFill>
        <p:spPr>
          <a:xfrm>
            <a:off x="8253795" y="4217332"/>
            <a:ext cx="1594999" cy="56924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FF32EF2-1D5E-7C02-4FBE-DEFBE161E23B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9114427" y="4786577"/>
            <a:ext cx="2" cy="5660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CABB39B-EFDD-819B-B94B-B2E26318814C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3279113" y="3822335"/>
            <a:ext cx="159768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F692895-80CA-08ED-7AEB-6A14B403062C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199598" y="3822335"/>
            <a:ext cx="235430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F9E7FAC7-CEAB-4003-420A-501338D33460}"/>
              </a:ext>
            </a:extLst>
          </p:cNvPr>
          <p:cNvSpPr txBox="1"/>
          <p:nvPr/>
        </p:nvSpPr>
        <p:spPr>
          <a:xfrm>
            <a:off x="3838948" y="3560725"/>
            <a:ext cx="4780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Code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320459D-28E3-8762-7FAD-E97FAA6BB4E4}"/>
              </a:ext>
            </a:extLst>
          </p:cNvPr>
          <p:cNvSpPr txBox="1"/>
          <p:nvPr/>
        </p:nvSpPr>
        <p:spPr>
          <a:xfrm>
            <a:off x="6745808" y="3560725"/>
            <a:ext cx="1088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Présente dans…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A85AB1-17DE-8047-3640-9E74E95DD5EF}"/>
              </a:ext>
            </a:extLst>
          </p:cNvPr>
          <p:cNvSpPr txBox="1"/>
          <p:nvPr/>
        </p:nvSpPr>
        <p:spPr>
          <a:xfrm>
            <a:off x="201385" y="916403"/>
            <a:ext cx="11789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Une multitude de gènes, responsable de nos caractéristiques génotypiques et phénotypiques, est recensée dans le génome humain régulant, entre autres, les fonctions des protéines (Carroll et al., 2013). </a:t>
            </a:r>
          </a:p>
          <a:p>
            <a:pPr algn="ctr"/>
            <a:endParaRPr lang="fr-FR" sz="2000" dirty="0"/>
          </a:p>
          <a:p>
            <a:pPr algn="ctr"/>
            <a:r>
              <a:rPr lang="fr-FR" sz="2000" dirty="0"/>
              <a:t>Parmi les 20 000 gènes que possède l’humain, approximativement 900 sont reconnus pour avoir un impact sur les fonctions musculaires. L’ACTN3, responsable de la protéine alpha (</a:t>
            </a:r>
            <a:r>
              <a:rPr lang="el-GR" sz="2000" dirty="0"/>
              <a:t>α</a:t>
            </a:r>
            <a:r>
              <a:rPr lang="fr-FR" sz="2000" dirty="0"/>
              <a:t>)-actinine 3, est un de ces gènes.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3CC9A41-C3AF-308E-9188-92473D3C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755" y="4149513"/>
            <a:ext cx="1186887" cy="70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6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7EE0A-52ED-16FD-877B-E25ADF392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738DC2A7-ADE2-AC4A-C11E-FE991405AB5D}"/>
              </a:ext>
            </a:extLst>
          </p:cNvPr>
          <p:cNvSpPr txBox="1"/>
          <p:nvPr/>
        </p:nvSpPr>
        <p:spPr>
          <a:xfrm>
            <a:off x="335274" y="2136338"/>
            <a:ext cx="115214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dirty="0"/>
              <a:t>L'alpha-actinine-3 est une protéine structurale exprimée </a:t>
            </a:r>
            <a:r>
              <a:rPr lang="fr-FR" b="1" dirty="0"/>
              <a:t>exclusivement dans les fibres musculaires de type II</a:t>
            </a:r>
            <a:r>
              <a:rPr lang="fr-FR" dirty="0"/>
              <a:t> (fibres rapides / à contraction rapide).</a:t>
            </a:r>
          </a:p>
          <a:p>
            <a:pPr algn="just">
              <a:buNone/>
            </a:pPr>
            <a:endParaRPr lang="fr-FR" dirty="0"/>
          </a:p>
          <a:p>
            <a:pPr algn="just">
              <a:buNone/>
            </a:pPr>
            <a:r>
              <a:rPr lang="fr-FR" b="1" dirty="0"/>
              <a:t>Rôle structural</a:t>
            </a:r>
          </a:p>
          <a:p>
            <a:pPr algn="just">
              <a:buNone/>
            </a:pPr>
            <a:r>
              <a:rPr lang="fr-FR" dirty="0"/>
              <a:t>Elle fait partie de la famille des alpha-actinines, qui ancrent les filaments d'actine au niveau des </a:t>
            </a:r>
            <a:r>
              <a:rPr lang="fr-FR" b="1" dirty="0"/>
              <a:t>stries Z</a:t>
            </a:r>
            <a:r>
              <a:rPr lang="fr-FR" dirty="0"/>
              <a:t> du sarcomère. </a:t>
            </a:r>
          </a:p>
          <a:p>
            <a:pPr algn="just">
              <a:buNone/>
            </a:pPr>
            <a:endParaRPr lang="fr-FR" dirty="0"/>
          </a:p>
          <a:p>
            <a:pPr algn="just">
              <a:buNone/>
            </a:pPr>
            <a:r>
              <a:rPr lang="fr-FR" dirty="0"/>
              <a:t>Concrètement, elle :</a:t>
            </a:r>
          </a:p>
          <a:p>
            <a:pPr algn="just"/>
            <a:r>
              <a:rPr lang="fr-FR" b="1" dirty="0"/>
              <a:t>- Stabilise</a:t>
            </a:r>
            <a:r>
              <a:rPr lang="fr-FR" dirty="0"/>
              <a:t> le réseau de myofilaments sous contrainte mécanique intense</a:t>
            </a:r>
          </a:p>
          <a:p>
            <a:pPr algn="just"/>
            <a:r>
              <a:rPr lang="fr-FR" b="1" dirty="0"/>
              <a:t>- Transmet les forces</a:t>
            </a:r>
            <a:r>
              <a:rPr lang="fr-FR" dirty="0"/>
              <a:t> générées lors des contractions explosives</a:t>
            </a:r>
          </a:p>
          <a:p>
            <a:pPr algn="just"/>
            <a:r>
              <a:rPr lang="fr-FR" b="1" dirty="0"/>
              <a:t>- Maintient l'intégrité</a:t>
            </a:r>
            <a:r>
              <a:rPr lang="fr-FR" dirty="0"/>
              <a:t> du sarcomère pendant les efforts à haute puissance</a:t>
            </a:r>
          </a:p>
        </p:txBody>
      </p:sp>
      <p:pic>
        <p:nvPicPr>
          <p:cNvPr id="4" name="Image 3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914B29A-F67F-8653-849B-51585FA13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132" y="190638"/>
            <a:ext cx="3813556" cy="10956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14CE31-EDDB-D93D-EFA8-E4D2BB27BA15}"/>
              </a:ext>
            </a:extLst>
          </p:cNvPr>
          <p:cNvSpPr txBox="1"/>
          <p:nvPr/>
        </p:nvSpPr>
        <p:spPr>
          <a:xfrm>
            <a:off x="1441555" y="241542"/>
            <a:ext cx="2682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La protéine </a:t>
            </a:r>
            <a:r>
              <a:rPr lang="el-GR" b="1" dirty="0"/>
              <a:t>α-</a:t>
            </a:r>
            <a:r>
              <a:rPr lang="fr-FR" b="1" dirty="0"/>
              <a:t>actinine-3</a:t>
            </a:r>
          </a:p>
          <a:p>
            <a:pPr algn="ctr"/>
            <a:r>
              <a:rPr lang="fr-FR" i="1" dirty="0"/>
              <a:t>La fonction</a:t>
            </a:r>
          </a:p>
        </p:txBody>
      </p:sp>
      <p:pic>
        <p:nvPicPr>
          <p:cNvPr id="3" name="Picture 2" descr="Alpha-actinin-3 - Wikipedia">
            <a:extLst>
              <a:ext uri="{FF2B5EF4-FFF2-40B4-BE49-F238E27FC236}">
                <a16:creationId xmlns:a16="http://schemas.microsoft.com/office/drawing/2014/main" id="{D63B7B5D-4832-7598-88FB-44D3186A2F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863" y="284700"/>
            <a:ext cx="941252" cy="560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95954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1884</Words>
  <Application>Microsoft Office PowerPoint</Application>
  <PresentationFormat>Grand écran</PresentationFormat>
  <Paragraphs>318</Paragraphs>
  <Slides>26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Thème Office</vt:lpstr>
      <vt:lpstr>Le sportif comme sujet de recherche : prédisposition génétique, traumatologie musculaire et protection des personnes en football professionnel</vt:lpstr>
      <vt:lpstr>Préambule</vt:lpstr>
      <vt:lpstr>Présentation PowerPoint</vt:lpstr>
      <vt:lpstr>Présentation PowerPoint</vt:lpstr>
      <vt:lpstr>Les limites des approches traditionnelles</vt:lpstr>
      <vt:lpstr>Présentation PowerPoint</vt:lpstr>
      <vt:lpstr>L'hypothèse génétique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ACTN3 et blessures</vt:lpstr>
      <vt:lpstr>Présentation PowerPoint</vt:lpstr>
      <vt:lpstr>Une information pas comme les autres</vt:lpstr>
      <vt:lpstr>Ce que le CPP a rendu possible</vt:lpstr>
      <vt:lpstr>Présentation PowerPoint</vt:lpstr>
      <vt:lpstr>Présentation PowerPoint</vt:lpstr>
      <vt:lpstr>Présentation PowerPoint</vt:lpstr>
      <vt:lpstr>Résultats clés</vt:lpstr>
      <vt:lpstr>Présentation PowerPoint</vt:lpstr>
      <vt:lpstr>Présentation PowerPoint</vt:lpstr>
      <vt:lpstr>Présentation PowerPoint</vt:lpstr>
      <vt:lpstr>Présentation PowerPoint</vt:lpstr>
      <vt:lpstr>Conclusion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sportif comme sujet de recherche : prédisposition génétique, traumatologie musculaire et protection des personnes en football professionnel</dc:title>
  <dc:creator>Benjamin Barthelemy</dc:creator>
  <cp:lastModifiedBy>DE CRECY Helene</cp:lastModifiedBy>
  <cp:revision>9</cp:revision>
  <dcterms:created xsi:type="dcterms:W3CDTF">2026-05-15T12:40:10Z</dcterms:created>
  <dcterms:modified xsi:type="dcterms:W3CDTF">2026-07-28T17:01:20Z</dcterms:modified>
</cp:coreProperties>
</file>